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5"/>
  </p:notesMasterIdLst>
  <p:sldIdLst>
    <p:sldId id="257" r:id="rId6"/>
    <p:sldId id="256" r:id="rId7"/>
    <p:sldId id="258" r:id="rId8"/>
    <p:sldId id="2147483628" r:id="rId9"/>
    <p:sldId id="2147483629" r:id="rId10"/>
    <p:sldId id="2147483630" r:id="rId11"/>
    <p:sldId id="2147483637" r:id="rId12"/>
    <p:sldId id="2147483639" r:id="rId13"/>
    <p:sldId id="2147483640" r:id="rId14"/>
    <p:sldId id="2147483641" r:id="rId15"/>
    <p:sldId id="2147483642" r:id="rId16"/>
    <p:sldId id="2147483643" r:id="rId17"/>
    <p:sldId id="2147483644" r:id="rId18"/>
    <p:sldId id="2147483631" r:id="rId19"/>
    <p:sldId id="2147483626" r:id="rId20"/>
    <p:sldId id="2147483627" r:id="rId21"/>
    <p:sldId id="307" r:id="rId22"/>
    <p:sldId id="275" r:id="rId23"/>
    <p:sldId id="214748363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2AB4AC-241A-3D27-C31D-441230FF3871}" name="TERESA MACARULLA" initials="TM" userId="S::tmacarulla@vhio.net::92112fb4-8ede-4306-80b7-ed7a581d47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0865"/>
    <a:srgbClr val="FFE1CA"/>
    <a:srgbClr val="BB7B9C"/>
    <a:srgbClr val="EF67B8"/>
    <a:srgbClr val="E45CAB"/>
    <a:srgbClr val="FCA3B2"/>
    <a:srgbClr val="EB7211"/>
    <a:srgbClr val="FF7A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5457B6-6606-42BC-B5BB-DBD16FFBB622}" v="13" dt="2026-03-05T10:36:24.0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699" autoAdjust="0"/>
    <p:restoredTop sz="94691"/>
  </p:normalViewPr>
  <p:slideViewPr>
    <p:cSldViewPr snapToGrid="0">
      <p:cViewPr varScale="1">
        <p:scale>
          <a:sx n="150" d="100"/>
          <a:sy n="150" d="100"/>
        </p:scale>
        <p:origin x="1260"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8/10/relationships/authors" Targe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eos, Alberto" userId="0a0fd56d-e137-4b9b-9b2c-239c192cce54" providerId="ADAL" clId="{68CD79A5-23D4-4D97-BE44-685E3F85377F}"/>
    <pc:docChg chg="undo custSel modSld">
      <pc:chgData name="Mateos, Alberto" userId="0a0fd56d-e137-4b9b-9b2c-239c192cce54" providerId="ADAL" clId="{68CD79A5-23D4-4D97-BE44-685E3F85377F}" dt="2026-03-05T10:36:25.650" v="73" actId="20577"/>
      <pc:docMkLst>
        <pc:docMk/>
      </pc:docMkLst>
      <pc:sldChg chg="modSp mod">
        <pc:chgData name="Mateos, Alberto" userId="0a0fd56d-e137-4b9b-9b2c-239c192cce54" providerId="ADAL" clId="{68CD79A5-23D4-4D97-BE44-685E3F85377F}" dt="2026-03-05T10:31:54.251" v="17" actId="947"/>
        <pc:sldMkLst>
          <pc:docMk/>
          <pc:sldMk cId="750910606" sldId="275"/>
        </pc:sldMkLst>
        <pc:spChg chg="mod">
          <ac:chgData name="Mateos, Alberto" userId="0a0fd56d-e137-4b9b-9b2c-239c192cce54" providerId="ADAL" clId="{68CD79A5-23D4-4D97-BE44-685E3F85377F}" dt="2026-03-05T10:31:54.251" v="17" actId="947"/>
          <ac:spMkLst>
            <pc:docMk/>
            <pc:sldMk cId="750910606" sldId="275"/>
            <ac:spMk id="8" creationId="{449B5727-F68E-C83D-B208-5D9523C1E4F7}"/>
          </ac:spMkLst>
        </pc:spChg>
      </pc:sldChg>
      <pc:sldChg chg="modSp mod">
        <pc:chgData name="Mateos, Alberto" userId="0a0fd56d-e137-4b9b-9b2c-239c192cce54" providerId="ADAL" clId="{68CD79A5-23D4-4D97-BE44-685E3F85377F}" dt="2026-03-05T10:31:37.039" v="11" actId="947"/>
        <pc:sldMkLst>
          <pc:docMk/>
          <pc:sldMk cId="3307429902" sldId="307"/>
        </pc:sldMkLst>
        <pc:spChg chg="mod">
          <ac:chgData name="Mateos, Alberto" userId="0a0fd56d-e137-4b9b-9b2c-239c192cce54" providerId="ADAL" clId="{68CD79A5-23D4-4D97-BE44-685E3F85377F}" dt="2026-03-05T10:31:37.039" v="11" actId="947"/>
          <ac:spMkLst>
            <pc:docMk/>
            <pc:sldMk cId="3307429902" sldId="307"/>
            <ac:spMk id="2" creationId="{EFE8C638-C82A-42DC-8CD7-071B5EBB4D2E}"/>
          </ac:spMkLst>
        </pc:spChg>
      </pc:sldChg>
      <pc:sldChg chg="addSp delSp modSp mod">
        <pc:chgData name="Mateos, Alberto" userId="0a0fd56d-e137-4b9b-9b2c-239c192cce54" providerId="ADAL" clId="{68CD79A5-23D4-4D97-BE44-685E3F85377F}" dt="2026-03-05T10:36:25.650" v="73" actId="20577"/>
        <pc:sldMkLst>
          <pc:docMk/>
          <pc:sldMk cId="3864860229" sldId="2147483636"/>
        </pc:sldMkLst>
        <pc:spChg chg="mod">
          <ac:chgData name="Mateos, Alberto" userId="0a0fd56d-e137-4b9b-9b2c-239c192cce54" providerId="ADAL" clId="{68CD79A5-23D4-4D97-BE44-685E3F85377F}" dt="2026-03-05T10:36:01.145" v="52" actId="947"/>
          <ac:spMkLst>
            <pc:docMk/>
            <pc:sldMk cId="3864860229" sldId="2147483636"/>
            <ac:spMk id="3" creationId="{E62B2363-ECBA-E3F0-B27F-D2AC4363CCAD}"/>
          </ac:spMkLst>
        </pc:spChg>
        <pc:spChg chg="mod">
          <ac:chgData name="Mateos, Alberto" userId="0a0fd56d-e137-4b9b-9b2c-239c192cce54" providerId="ADAL" clId="{68CD79A5-23D4-4D97-BE44-685E3F85377F}" dt="2026-03-05T10:36:07.783" v="57" actId="20577"/>
          <ac:spMkLst>
            <pc:docMk/>
            <pc:sldMk cId="3864860229" sldId="2147483636"/>
            <ac:spMk id="4" creationId="{C0854205-4354-113C-1D9B-8832B774C5B4}"/>
          </ac:spMkLst>
        </pc:spChg>
        <pc:spChg chg="mod">
          <ac:chgData name="Mateos, Alberto" userId="0a0fd56d-e137-4b9b-9b2c-239c192cce54" providerId="ADAL" clId="{68CD79A5-23D4-4D97-BE44-685E3F85377F}" dt="2026-03-05T10:36:22.569" v="67"/>
          <ac:spMkLst>
            <pc:docMk/>
            <pc:sldMk cId="3864860229" sldId="2147483636"/>
            <ac:spMk id="17" creationId="{26D64765-5B11-D95F-3431-20B8484ADF8E}"/>
          </ac:spMkLst>
        </pc:spChg>
        <pc:spChg chg="mod">
          <ac:chgData name="Mateos, Alberto" userId="0a0fd56d-e137-4b9b-9b2c-239c192cce54" providerId="ADAL" clId="{68CD79A5-23D4-4D97-BE44-685E3F85377F}" dt="2026-03-05T10:36:16.513" v="58"/>
          <ac:spMkLst>
            <pc:docMk/>
            <pc:sldMk cId="3864860229" sldId="2147483636"/>
            <ac:spMk id="19" creationId="{486CA40B-03CC-3DFF-EE1B-5CA881A4CA68}"/>
          </ac:spMkLst>
        </pc:spChg>
        <pc:spChg chg="mod">
          <ac:chgData name="Mateos, Alberto" userId="0a0fd56d-e137-4b9b-9b2c-239c192cce54" providerId="ADAL" clId="{68CD79A5-23D4-4D97-BE44-685E3F85377F}" dt="2026-03-05T10:36:25.650" v="73" actId="20577"/>
          <ac:spMkLst>
            <pc:docMk/>
            <pc:sldMk cId="3864860229" sldId="2147483636"/>
            <ac:spMk id="20" creationId="{BD7C85A3-4A45-9544-932A-8DD5DA0CBC3C}"/>
          </ac:spMkLst>
        </pc:spChg>
        <pc:spChg chg="mod">
          <ac:chgData name="Mateos, Alberto" userId="0a0fd56d-e137-4b9b-9b2c-239c192cce54" providerId="ADAL" clId="{68CD79A5-23D4-4D97-BE44-685E3F85377F}" dt="2026-03-05T10:36:19.936" v="61" actId="20577"/>
          <ac:spMkLst>
            <pc:docMk/>
            <pc:sldMk cId="3864860229" sldId="2147483636"/>
            <ac:spMk id="21" creationId="{103BD69A-5417-175C-880B-C69B899D129B}"/>
          </ac:spMkLst>
        </pc:spChg>
        <pc:spChg chg="add del mod">
          <ac:chgData name="Mateos, Alberto" userId="0a0fd56d-e137-4b9b-9b2c-239c192cce54" providerId="ADAL" clId="{68CD79A5-23D4-4D97-BE44-685E3F85377F}" dt="2026-03-05T10:35:48.117" v="48" actId="478"/>
          <ac:spMkLst>
            <pc:docMk/>
            <pc:sldMk cId="3864860229" sldId="2147483636"/>
            <ac:spMk id="28" creationId="{AA0963F8-C79A-26E5-5DAE-A332CA16215F}"/>
          </ac:spMkLst>
        </pc:spChg>
        <pc:spChg chg="add del mod">
          <ac:chgData name="Mateos, Alberto" userId="0a0fd56d-e137-4b9b-9b2c-239c192cce54" providerId="ADAL" clId="{68CD79A5-23D4-4D97-BE44-685E3F85377F}" dt="2026-03-05T10:35:49.053" v="49" actId="478"/>
          <ac:spMkLst>
            <pc:docMk/>
            <pc:sldMk cId="3864860229" sldId="2147483636"/>
            <ac:spMk id="29" creationId="{ECE102C9-AF8F-F17D-5E94-43F43E0AFAB7}"/>
          </ac:spMkLst>
        </pc:spChg>
        <pc:spChg chg="add mod">
          <ac:chgData name="Mateos, Alberto" userId="0a0fd56d-e137-4b9b-9b2c-239c192cce54" providerId="ADAL" clId="{68CD79A5-23D4-4D97-BE44-685E3F85377F}" dt="2026-03-05T10:35:49.248" v="50"/>
          <ac:spMkLst>
            <pc:docMk/>
            <pc:sldMk cId="3864860229" sldId="2147483636"/>
            <ac:spMk id="30" creationId="{D45F7083-C6D9-A195-2417-4EDB71CB0F96}"/>
          </ac:spMkLst>
        </pc:spChg>
      </pc:sldChg>
      <pc:sldChg chg="modSp mod">
        <pc:chgData name="Mateos, Alberto" userId="0a0fd56d-e137-4b9b-9b2c-239c192cce54" providerId="ADAL" clId="{68CD79A5-23D4-4D97-BE44-685E3F85377F}" dt="2026-03-05T10:29:08.278" v="1" actId="20577"/>
        <pc:sldMkLst>
          <pc:docMk/>
          <pc:sldMk cId="1917455942" sldId="2147483642"/>
        </pc:sldMkLst>
        <pc:spChg chg="mod">
          <ac:chgData name="Mateos, Alberto" userId="0a0fd56d-e137-4b9b-9b2c-239c192cce54" providerId="ADAL" clId="{68CD79A5-23D4-4D97-BE44-685E3F85377F}" dt="2026-03-05T10:29:08.278" v="1" actId="20577"/>
          <ac:spMkLst>
            <pc:docMk/>
            <pc:sldMk cId="1917455942" sldId="2147483642"/>
            <ac:spMk id="3" creationId="{FBA74836-CA78-EEB4-A4D3-8D916B697A96}"/>
          </ac:spMkLst>
        </pc:spChg>
        <pc:graphicFrameChg chg="mod">
          <ac:chgData name="Mateos, Alberto" userId="0a0fd56d-e137-4b9b-9b2c-239c192cce54" providerId="ADAL" clId="{68CD79A5-23D4-4D97-BE44-685E3F85377F}" dt="2026-03-05T10:28:51.848" v="0" actId="1076"/>
          <ac:graphicFrameMkLst>
            <pc:docMk/>
            <pc:sldMk cId="1917455942" sldId="2147483642"/>
            <ac:graphicFrameMk id="14" creationId="{3938C3D6-0E0E-6B0E-95B0-0C625A4A456B}"/>
          </ac:graphicFrameMkLst>
        </pc:graphicFrameChg>
      </pc:sldChg>
      <pc:sldChg chg="modSp">
        <pc:chgData name="Mateos, Alberto" userId="0a0fd56d-e137-4b9b-9b2c-239c192cce54" providerId="ADAL" clId="{68CD79A5-23D4-4D97-BE44-685E3F85377F}" dt="2026-03-05T10:30:55.356" v="2" actId="20577"/>
        <pc:sldMkLst>
          <pc:docMk/>
          <pc:sldMk cId="4179073437" sldId="2147483643"/>
        </pc:sldMkLst>
        <pc:spChg chg="mod">
          <ac:chgData name="Mateos, Alberto" userId="0a0fd56d-e137-4b9b-9b2c-239c192cce54" providerId="ADAL" clId="{68CD79A5-23D4-4D97-BE44-685E3F85377F}" dt="2026-03-05T10:30:55.356" v="2" actId="20577"/>
          <ac:spMkLst>
            <pc:docMk/>
            <pc:sldMk cId="4179073437" sldId="2147483643"/>
            <ac:spMk id="59" creationId="{63DC9B17-2B79-D3FC-78B5-4850A7BAD8D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ZA" sz="1800" b="1" dirty="0">
                <a:solidFill>
                  <a:schemeClr val="tx1">
                    <a:lumMod val="75000"/>
                    <a:lumOff val="25000"/>
                  </a:schemeClr>
                </a:solidFill>
                <a:latin typeface="Aptos" panose="020B0004020202020204" pitchFamily="34" charset="0"/>
              </a:rPr>
              <a:t>Treatment</a:t>
            </a:r>
            <a:r>
              <a:rPr lang="en-ZA" sz="1800" b="1" baseline="0" dirty="0">
                <a:solidFill>
                  <a:schemeClr val="tx1">
                    <a:lumMod val="75000"/>
                    <a:lumOff val="25000"/>
                  </a:schemeClr>
                </a:solidFill>
                <a:latin typeface="Aptos" panose="020B0004020202020204" pitchFamily="34" charset="0"/>
              </a:rPr>
              <a:t> options</a:t>
            </a:r>
            <a:endParaRPr lang="en-ZA" sz="1800" b="1" dirty="0">
              <a:solidFill>
                <a:schemeClr val="tx1">
                  <a:lumMod val="75000"/>
                  <a:lumOff val="25000"/>
                </a:schemeClr>
              </a:solidFill>
              <a:latin typeface="Aptos" panose="020B0004020202020204" pitchFamily="34" charset="0"/>
            </a:endParaRPr>
          </a:p>
        </c:rich>
      </c:tx>
      <c:layout>
        <c:manualLayout>
          <c:xMode val="edge"/>
          <c:yMode val="edge"/>
          <c:x val="0.34595122484689411"/>
          <c:y val="2.7777777777777776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ZA"/>
        </a:p>
      </c:txPr>
    </c:title>
    <c:autoTitleDeleted val="0"/>
    <c:plotArea>
      <c:layout/>
      <c:pieChart>
        <c:varyColors val="1"/>
        <c:ser>
          <c:idx val="0"/>
          <c:order val="0"/>
          <c:spPr>
            <a:solidFill>
              <a:srgbClr val="293080"/>
            </a:solidFill>
          </c:spPr>
          <c:explosion val="3"/>
          <c:dPt>
            <c:idx val="0"/>
            <c:bubble3D val="0"/>
            <c:spPr>
              <a:solidFill>
                <a:srgbClr val="293080"/>
              </a:solidFill>
              <a:ln w="19050">
                <a:solidFill>
                  <a:schemeClr val="lt1"/>
                </a:solidFill>
              </a:ln>
              <a:effectLst/>
            </c:spPr>
            <c:extLst>
              <c:ext xmlns:c16="http://schemas.microsoft.com/office/drawing/2014/chart" uri="{C3380CC4-5D6E-409C-BE32-E72D297353CC}">
                <c16:uniqueId val="{00000001-4EBD-2544-A2AB-017DB11F1DD4}"/>
              </c:ext>
            </c:extLst>
          </c:dPt>
          <c:dPt>
            <c:idx val="1"/>
            <c:bubble3D val="0"/>
            <c:spPr>
              <a:solidFill>
                <a:srgbClr val="FBD038"/>
              </a:solidFill>
              <a:ln w="19050">
                <a:solidFill>
                  <a:schemeClr val="lt1"/>
                </a:solidFill>
              </a:ln>
              <a:effectLst/>
            </c:spPr>
            <c:extLst>
              <c:ext xmlns:c16="http://schemas.microsoft.com/office/drawing/2014/chart" uri="{C3380CC4-5D6E-409C-BE32-E72D297353CC}">
                <c16:uniqueId val="{00000003-4EBD-2544-A2AB-017DB11F1DD4}"/>
              </c:ext>
            </c:extLst>
          </c:dPt>
          <c:dPt>
            <c:idx val="2"/>
            <c:bubble3D val="0"/>
            <c:spPr>
              <a:solidFill>
                <a:srgbClr val="AE2A62"/>
              </a:solidFill>
              <a:ln w="19050">
                <a:solidFill>
                  <a:schemeClr val="lt1"/>
                </a:solidFill>
              </a:ln>
              <a:effectLst/>
            </c:spPr>
            <c:extLst>
              <c:ext xmlns:c16="http://schemas.microsoft.com/office/drawing/2014/chart" uri="{C3380CC4-5D6E-409C-BE32-E72D297353CC}">
                <c16:uniqueId val="{00000005-4EBD-2544-A2AB-017DB11F1DD4}"/>
              </c:ext>
            </c:extLst>
          </c:dPt>
          <c:dLbls>
            <c:dLbl>
              <c:idx val="0"/>
              <c:layout>
                <c:manualLayout>
                  <c:x val="-0.18984186351706037"/>
                  <c:y val="2.315215806357538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EBD-2544-A2AB-017DB11F1DD4}"/>
                </c:ext>
              </c:extLst>
            </c:dLbl>
            <c:dLbl>
              <c:idx val="1"/>
              <c:layout>
                <c:manualLayout>
                  <c:x val="7.5479658792650867E-2"/>
                  <c:y val="-0.18102362204724418"/>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EBD-2544-A2AB-017DB11F1DD4}"/>
                </c:ext>
              </c:extLst>
            </c:dLbl>
            <c:dLbl>
              <c:idx val="2"/>
              <c:layout>
                <c:manualLayout>
                  <c:x val="0.164584864391951"/>
                  <c:y val="0.10121682706328376"/>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EBD-2544-A2AB-017DB11F1DD4}"/>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Century Gothic" panose="020B0502020202020204" pitchFamily="34" charset="0"/>
                    <a:ea typeface="+mn-ea"/>
                    <a:cs typeface="+mn-cs"/>
                  </a:defRPr>
                </a:pPr>
                <a:endParaRPr lang="en-DE"/>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Sheet1!$A$1:$A$3</c:f>
              <c:strCache>
                <c:ptCount val="3"/>
                <c:pt idx="0">
                  <c:v>Surgery</c:v>
                </c:pt>
                <c:pt idx="1">
                  <c:v>No treatment</c:v>
                </c:pt>
                <c:pt idx="2">
                  <c:v>First line treatment</c:v>
                </c:pt>
              </c:strCache>
            </c:strRef>
          </c:cat>
          <c:val>
            <c:numRef>
              <c:f>Sheet1!$B$1:$B$3</c:f>
              <c:numCache>
                <c:formatCode>0.0%</c:formatCode>
                <c:ptCount val="3"/>
                <c:pt idx="0">
                  <c:v>0.45800000000000002</c:v>
                </c:pt>
                <c:pt idx="1">
                  <c:v>0.17100000000000001</c:v>
                </c:pt>
                <c:pt idx="2">
                  <c:v>0.371</c:v>
                </c:pt>
              </c:numCache>
            </c:numRef>
          </c:val>
          <c:extLst>
            <c:ext xmlns:c16="http://schemas.microsoft.com/office/drawing/2014/chart" uri="{C3380CC4-5D6E-409C-BE32-E72D297353CC}">
              <c16:uniqueId val="{00000006-4EBD-2544-A2AB-017DB11F1DD4}"/>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20892942299485623"/>
          <c:y val="0.94061690462390135"/>
          <c:w val="0.59857053293969276"/>
          <c:h val="5.9383095376098607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DE"/>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ZA"/>
              <a:t>Place of presentation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ZA"/>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293080"/>
              </a:solidFill>
              <a:ln>
                <a:noFill/>
              </a:ln>
              <a:effectLst/>
            </c:spPr>
            <c:extLst>
              <c:ext xmlns:c16="http://schemas.microsoft.com/office/drawing/2014/chart" uri="{C3380CC4-5D6E-409C-BE32-E72D297353CC}">
                <c16:uniqueId val="{00000001-5ED9-BF4F-BBC2-193D11170854}"/>
              </c:ext>
            </c:extLst>
          </c:dPt>
          <c:dPt>
            <c:idx val="1"/>
            <c:invertIfNegative val="0"/>
            <c:bubble3D val="0"/>
            <c:spPr>
              <a:solidFill>
                <a:srgbClr val="AE2A62"/>
              </a:solidFill>
              <a:ln>
                <a:noFill/>
              </a:ln>
              <a:effectLst/>
            </c:spPr>
            <c:extLst>
              <c:ext xmlns:c16="http://schemas.microsoft.com/office/drawing/2014/chart" uri="{C3380CC4-5D6E-409C-BE32-E72D297353CC}">
                <c16:uniqueId val="{00000003-5ED9-BF4F-BBC2-193D11170854}"/>
              </c:ext>
            </c:extLst>
          </c:dPt>
          <c:dPt>
            <c:idx val="2"/>
            <c:invertIfNegative val="0"/>
            <c:bubble3D val="0"/>
            <c:spPr>
              <a:solidFill>
                <a:srgbClr val="FBD038"/>
              </a:solidFill>
              <a:ln>
                <a:noFill/>
              </a:ln>
              <a:effectLst/>
            </c:spPr>
            <c:extLst>
              <c:ext xmlns:c16="http://schemas.microsoft.com/office/drawing/2014/chart" uri="{C3380CC4-5D6E-409C-BE32-E72D297353CC}">
                <c16:uniqueId val="{00000005-5ED9-BF4F-BBC2-193D11170854}"/>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n-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Sheet2!$A$1:$A$3</c:f>
              <c:strCache>
                <c:ptCount val="3"/>
                <c:pt idx="0">
                  <c:v>PC</c:v>
                </c:pt>
                <c:pt idx="1">
                  <c:v>ED</c:v>
                </c:pt>
                <c:pt idx="2">
                  <c:v>Incidental</c:v>
                </c:pt>
              </c:strCache>
            </c:strRef>
          </c:cat>
          <c:val>
            <c:numRef>
              <c:f>Sheet2!$B$1:$B$3</c:f>
              <c:numCache>
                <c:formatCode>General</c:formatCode>
                <c:ptCount val="3"/>
                <c:pt idx="0">
                  <c:v>18</c:v>
                </c:pt>
                <c:pt idx="1">
                  <c:v>16</c:v>
                </c:pt>
                <c:pt idx="2">
                  <c:v>1</c:v>
                </c:pt>
              </c:numCache>
            </c:numRef>
          </c:val>
          <c:extLst>
            <c:ext xmlns:c16="http://schemas.microsoft.com/office/drawing/2014/chart" uri="{C3380CC4-5D6E-409C-BE32-E72D297353CC}">
              <c16:uniqueId val="{00000006-5ED9-BF4F-BBC2-193D11170854}"/>
            </c:ext>
          </c:extLst>
        </c:ser>
        <c:dLbls>
          <c:dLblPos val="outEnd"/>
          <c:showLegendKey val="0"/>
          <c:showVal val="1"/>
          <c:showCatName val="0"/>
          <c:showSerName val="0"/>
          <c:showPercent val="0"/>
          <c:showBubbleSize val="0"/>
        </c:dLbls>
        <c:gapWidth val="68"/>
        <c:overlap val="-40"/>
        <c:axId val="67794687"/>
        <c:axId val="67796607"/>
      </c:barChart>
      <c:catAx>
        <c:axId val="67794687"/>
        <c:scaling>
          <c:orientation val="minMax"/>
        </c:scaling>
        <c:delete val="0"/>
        <c:axPos val="b"/>
        <c:numFmt formatCode="General" sourceLinked="1"/>
        <c:majorTickMark val="out"/>
        <c:minorTickMark val="none"/>
        <c:tickLblPos val="nextTo"/>
        <c:spPr>
          <a:noFill/>
          <a:ln w="9525" cap="flat" cmpd="sng" algn="ctr">
            <a:solidFill>
              <a:srgbClr val="293080"/>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DE"/>
          </a:p>
        </c:txPr>
        <c:crossAx val="67796607"/>
        <c:crosses val="autoZero"/>
        <c:auto val="1"/>
        <c:lblAlgn val="ctr"/>
        <c:lblOffset val="100"/>
        <c:noMultiLvlLbl val="0"/>
      </c:catAx>
      <c:valAx>
        <c:axId val="67796607"/>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ZA"/>
                  <a:t>Number of patients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ZA"/>
            </a:p>
          </c:txPr>
        </c:title>
        <c:numFmt formatCode="General" sourceLinked="1"/>
        <c:majorTickMark val="out"/>
        <c:minorTickMark val="none"/>
        <c:tickLblPos val="nextTo"/>
        <c:spPr>
          <a:noFill/>
          <a:ln>
            <a:solidFill>
              <a:srgbClr val="293080"/>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DE"/>
          </a:p>
        </c:txPr>
        <c:crossAx val="677946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defRPr>
      </a:pPr>
      <a:endParaRPr lang="en-DE"/>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ZA"/>
              <a:t>Diagnosis delay by place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ZA"/>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293080"/>
              </a:solidFill>
              <a:ln>
                <a:noFill/>
              </a:ln>
              <a:effectLst/>
            </c:spPr>
            <c:extLst>
              <c:ext xmlns:c16="http://schemas.microsoft.com/office/drawing/2014/chart" uri="{C3380CC4-5D6E-409C-BE32-E72D297353CC}">
                <c16:uniqueId val="{00000001-5F9D-D448-93EE-9C8D9CE1AE49}"/>
              </c:ext>
            </c:extLst>
          </c:dPt>
          <c:dPt>
            <c:idx val="1"/>
            <c:invertIfNegative val="0"/>
            <c:bubble3D val="0"/>
            <c:spPr>
              <a:solidFill>
                <a:srgbClr val="AE2A62"/>
              </a:solidFill>
              <a:ln>
                <a:noFill/>
              </a:ln>
              <a:effectLst/>
            </c:spPr>
            <c:extLst>
              <c:ext xmlns:c16="http://schemas.microsoft.com/office/drawing/2014/chart" uri="{C3380CC4-5D6E-409C-BE32-E72D297353CC}">
                <c16:uniqueId val="{00000003-5F9D-D448-93EE-9C8D9CE1AE49}"/>
              </c:ext>
            </c:extLst>
          </c:dPt>
          <c:dPt>
            <c:idx val="2"/>
            <c:invertIfNegative val="0"/>
            <c:bubble3D val="0"/>
            <c:spPr>
              <a:solidFill>
                <a:srgbClr val="FBD038"/>
              </a:solidFill>
              <a:ln>
                <a:noFill/>
              </a:ln>
              <a:effectLst/>
            </c:spPr>
            <c:extLst>
              <c:ext xmlns:c16="http://schemas.microsoft.com/office/drawing/2014/chart" uri="{C3380CC4-5D6E-409C-BE32-E72D297353CC}">
                <c16:uniqueId val="{00000005-5F9D-D448-93EE-9C8D9CE1AE49}"/>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n-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Sheet2!$D$1:$D$3</c:f>
              <c:strCache>
                <c:ptCount val="3"/>
                <c:pt idx="0">
                  <c:v>ALL</c:v>
                </c:pt>
                <c:pt idx="1">
                  <c:v>PC</c:v>
                </c:pt>
                <c:pt idx="2">
                  <c:v>ED</c:v>
                </c:pt>
              </c:strCache>
            </c:strRef>
          </c:cat>
          <c:val>
            <c:numRef>
              <c:f>Sheet2!$E$1:$E$3</c:f>
              <c:numCache>
                <c:formatCode>General</c:formatCode>
                <c:ptCount val="3"/>
                <c:pt idx="0">
                  <c:v>2.29</c:v>
                </c:pt>
                <c:pt idx="1">
                  <c:v>3.28</c:v>
                </c:pt>
                <c:pt idx="2">
                  <c:v>1.28</c:v>
                </c:pt>
              </c:numCache>
            </c:numRef>
          </c:val>
          <c:extLst>
            <c:ext xmlns:c16="http://schemas.microsoft.com/office/drawing/2014/chart" uri="{C3380CC4-5D6E-409C-BE32-E72D297353CC}">
              <c16:uniqueId val="{00000006-5F9D-D448-93EE-9C8D9CE1AE49}"/>
            </c:ext>
          </c:extLst>
        </c:ser>
        <c:dLbls>
          <c:dLblPos val="outEnd"/>
          <c:showLegendKey val="0"/>
          <c:showVal val="1"/>
          <c:showCatName val="0"/>
          <c:showSerName val="0"/>
          <c:showPercent val="0"/>
          <c:showBubbleSize val="0"/>
        </c:dLbls>
        <c:gapWidth val="68"/>
        <c:overlap val="-27"/>
        <c:axId val="279183519"/>
        <c:axId val="279183999"/>
      </c:barChart>
      <c:catAx>
        <c:axId val="279183519"/>
        <c:scaling>
          <c:orientation val="minMax"/>
        </c:scaling>
        <c:delete val="0"/>
        <c:axPos val="b"/>
        <c:numFmt formatCode="General" sourceLinked="1"/>
        <c:majorTickMark val="out"/>
        <c:minorTickMark val="none"/>
        <c:tickLblPos val="nextTo"/>
        <c:spPr>
          <a:noFill/>
          <a:ln w="9525" cap="flat" cmpd="sng" algn="ctr">
            <a:solidFill>
              <a:srgbClr val="293080"/>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DE"/>
          </a:p>
        </c:txPr>
        <c:crossAx val="279183999"/>
        <c:crosses val="autoZero"/>
        <c:auto val="1"/>
        <c:lblAlgn val="ctr"/>
        <c:lblOffset val="100"/>
        <c:noMultiLvlLbl val="0"/>
      </c:catAx>
      <c:valAx>
        <c:axId val="279183999"/>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Months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DE"/>
            </a:p>
          </c:txPr>
        </c:title>
        <c:numFmt formatCode="General" sourceLinked="1"/>
        <c:majorTickMark val="out"/>
        <c:minorTickMark val="none"/>
        <c:tickLblPos val="nextTo"/>
        <c:spPr>
          <a:noFill/>
          <a:ln>
            <a:solidFill>
              <a:srgbClr val="293080"/>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DE"/>
          </a:p>
        </c:txPr>
        <c:crossAx val="27918351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defRPr>
      </a:pPr>
      <a:endParaRPr lang="en-DE"/>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ZA"/>
              <a:t>Symptoms frequency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ZA"/>
        </a:p>
      </c:txPr>
    </c:title>
    <c:autoTitleDeleted val="0"/>
    <c:plotArea>
      <c:layout/>
      <c:barChart>
        <c:barDir val="bar"/>
        <c:grouping val="clustered"/>
        <c:varyColors val="0"/>
        <c:ser>
          <c:idx val="0"/>
          <c:order val="0"/>
          <c:spPr>
            <a:solidFill>
              <a:srgbClr val="AE2A6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n-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Sheet3!$A$1:$A$7</c:f>
              <c:strCache>
                <c:ptCount val="7"/>
                <c:pt idx="0">
                  <c:v>Pain</c:v>
                </c:pt>
                <c:pt idx="1">
                  <c:v>Weight Loss</c:v>
                </c:pt>
                <c:pt idx="2">
                  <c:v>Jaundice</c:v>
                </c:pt>
                <c:pt idx="3">
                  <c:v>Transaminitis</c:v>
                </c:pt>
                <c:pt idx="4">
                  <c:v>Dyspepsia</c:v>
                </c:pt>
                <c:pt idx="5">
                  <c:v>Asthenia/Anorexia</c:v>
                </c:pt>
                <c:pt idx="6">
                  <c:v>Diarrhea</c:v>
                </c:pt>
              </c:strCache>
            </c:strRef>
          </c:cat>
          <c:val>
            <c:numRef>
              <c:f>Sheet3!$B$1:$B$7</c:f>
              <c:numCache>
                <c:formatCode>0.0%</c:formatCode>
                <c:ptCount val="7"/>
                <c:pt idx="0">
                  <c:v>0.42899999999999999</c:v>
                </c:pt>
                <c:pt idx="1">
                  <c:v>0.22900000000000001</c:v>
                </c:pt>
                <c:pt idx="2">
                  <c:v>0.22900000000000001</c:v>
                </c:pt>
                <c:pt idx="3">
                  <c:v>0.314</c:v>
                </c:pt>
                <c:pt idx="4">
                  <c:v>5.7000000000000002E-2</c:v>
                </c:pt>
                <c:pt idx="5">
                  <c:v>0.114</c:v>
                </c:pt>
                <c:pt idx="6">
                  <c:v>5.7000000000000002E-2</c:v>
                </c:pt>
              </c:numCache>
            </c:numRef>
          </c:val>
          <c:extLst>
            <c:ext xmlns:c16="http://schemas.microsoft.com/office/drawing/2014/chart" uri="{C3380CC4-5D6E-409C-BE32-E72D297353CC}">
              <c16:uniqueId val="{00000000-520B-8043-A337-E29DEAC84B49}"/>
            </c:ext>
          </c:extLst>
        </c:ser>
        <c:dLbls>
          <c:dLblPos val="outEnd"/>
          <c:showLegendKey val="0"/>
          <c:showVal val="1"/>
          <c:showCatName val="0"/>
          <c:showSerName val="0"/>
          <c:showPercent val="0"/>
          <c:showBubbleSize val="0"/>
        </c:dLbls>
        <c:gapWidth val="182"/>
        <c:axId val="281206127"/>
        <c:axId val="281206607"/>
      </c:barChart>
      <c:catAx>
        <c:axId val="281206127"/>
        <c:scaling>
          <c:orientation val="minMax"/>
        </c:scaling>
        <c:delete val="0"/>
        <c:axPos val="l"/>
        <c:numFmt formatCode="General" sourceLinked="1"/>
        <c:majorTickMark val="none"/>
        <c:minorTickMark val="none"/>
        <c:tickLblPos val="nextTo"/>
        <c:spPr>
          <a:noFill/>
          <a:ln w="9525" cap="flat" cmpd="sng" algn="ctr">
            <a:solidFill>
              <a:srgbClr val="293080"/>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DE"/>
          </a:p>
        </c:txPr>
        <c:crossAx val="281206607"/>
        <c:crosses val="autoZero"/>
        <c:auto val="1"/>
        <c:lblAlgn val="ctr"/>
        <c:lblOffset val="100"/>
        <c:noMultiLvlLbl val="0"/>
      </c:catAx>
      <c:valAx>
        <c:axId val="281206607"/>
        <c:scaling>
          <c:orientation val="minMax"/>
        </c:scaling>
        <c:delete val="1"/>
        <c:axPos val="b"/>
        <c:numFmt formatCode="0.0%" sourceLinked="1"/>
        <c:majorTickMark val="none"/>
        <c:minorTickMark val="none"/>
        <c:tickLblPos val="nextTo"/>
        <c:crossAx val="2812061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defRPr>
      </a:pPr>
      <a:endParaRPr lang="en-DE"/>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ZA"/>
              <a:t>Diagnosis delay by symptoms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ZA"/>
        </a:p>
      </c:txPr>
    </c:title>
    <c:autoTitleDeleted val="0"/>
    <c:plotArea>
      <c:layout/>
      <c:barChart>
        <c:barDir val="bar"/>
        <c:grouping val="clustered"/>
        <c:varyColors val="0"/>
        <c:ser>
          <c:idx val="0"/>
          <c:order val="0"/>
          <c:spPr>
            <a:solidFill>
              <a:srgbClr val="FBD038"/>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n-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Sheet3!$A$11:$A$17</c:f>
              <c:strCache>
                <c:ptCount val="7"/>
                <c:pt idx="0">
                  <c:v>Pain</c:v>
                </c:pt>
                <c:pt idx="1">
                  <c:v>Weight Loss</c:v>
                </c:pt>
                <c:pt idx="2">
                  <c:v>Jaundice</c:v>
                </c:pt>
                <c:pt idx="3">
                  <c:v>Transaminitis</c:v>
                </c:pt>
                <c:pt idx="4">
                  <c:v>Dyspepsia</c:v>
                </c:pt>
                <c:pt idx="5">
                  <c:v>Asthenia/Anorexia</c:v>
                </c:pt>
                <c:pt idx="6">
                  <c:v>Diarrhea</c:v>
                </c:pt>
              </c:strCache>
            </c:strRef>
          </c:cat>
          <c:val>
            <c:numRef>
              <c:f>Sheet3!$B$11:$B$17</c:f>
              <c:numCache>
                <c:formatCode>General</c:formatCode>
                <c:ptCount val="7"/>
                <c:pt idx="0">
                  <c:v>3.07</c:v>
                </c:pt>
                <c:pt idx="1">
                  <c:v>4.6100000000000003</c:v>
                </c:pt>
                <c:pt idx="2">
                  <c:v>0.26</c:v>
                </c:pt>
                <c:pt idx="3">
                  <c:v>2.2599999999999998</c:v>
                </c:pt>
                <c:pt idx="4">
                  <c:v>4.54</c:v>
                </c:pt>
                <c:pt idx="5">
                  <c:v>8.09</c:v>
                </c:pt>
                <c:pt idx="6">
                  <c:v>3.64</c:v>
                </c:pt>
              </c:numCache>
            </c:numRef>
          </c:val>
          <c:extLst>
            <c:ext xmlns:c16="http://schemas.microsoft.com/office/drawing/2014/chart" uri="{C3380CC4-5D6E-409C-BE32-E72D297353CC}">
              <c16:uniqueId val="{00000000-9F23-8B43-8934-2361325BA853}"/>
            </c:ext>
          </c:extLst>
        </c:ser>
        <c:dLbls>
          <c:dLblPos val="outEnd"/>
          <c:showLegendKey val="0"/>
          <c:showVal val="1"/>
          <c:showCatName val="0"/>
          <c:showSerName val="0"/>
          <c:showPercent val="0"/>
          <c:showBubbleSize val="0"/>
        </c:dLbls>
        <c:gapWidth val="182"/>
        <c:axId val="281206127"/>
        <c:axId val="281206607"/>
      </c:barChart>
      <c:catAx>
        <c:axId val="281206127"/>
        <c:scaling>
          <c:orientation val="minMax"/>
        </c:scaling>
        <c:delete val="0"/>
        <c:axPos val="l"/>
        <c:numFmt formatCode="General" sourceLinked="1"/>
        <c:majorTickMark val="none"/>
        <c:minorTickMark val="none"/>
        <c:tickLblPos val="nextTo"/>
        <c:spPr>
          <a:noFill/>
          <a:ln w="9525" cap="flat" cmpd="sng" algn="ctr">
            <a:solidFill>
              <a:srgbClr val="293080"/>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DE"/>
          </a:p>
        </c:txPr>
        <c:crossAx val="281206607"/>
        <c:crosses val="autoZero"/>
        <c:auto val="1"/>
        <c:lblAlgn val="ctr"/>
        <c:lblOffset val="100"/>
        <c:noMultiLvlLbl val="0"/>
      </c:catAx>
      <c:valAx>
        <c:axId val="281206607"/>
        <c:scaling>
          <c:orientation val="minMax"/>
        </c:scaling>
        <c:delete val="1"/>
        <c:axPos val="b"/>
        <c:numFmt formatCode="General" sourceLinked="1"/>
        <c:majorTickMark val="none"/>
        <c:minorTickMark val="none"/>
        <c:tickLblPos val="nextTo"/>
        <c:crossAx val="2812061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defRPr>
      </a:pPr>
      <a:endParaRPr lang="en-DE"/>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spPr>
            <a:solidFill>
              <a:srgbClr val="293080"/>
            </a:solidFill>
            <a:ln w="6350">
              <a:noFill/>
            </a:ln>
            <a:effectLst/>
          </c:spPr>
          <c:explosion val="4"/>
          <c:dPt>
            <c:idx val="0"/>
            <c:bubble3D val="0"/>
            <c:spPr>
              <a:pattFill prst="pct90">
                <a:fgClr>
                  <a:sysClr val="window" lastClr="FFFFFF">
                    <a:lumMod val="65000"/>
                  </a:sysClr>
                </a:fgClr>
                <a:bgClr>
                  <a:sysClr val="window" lastClr="FFFFFF"/>
                </a:bgClr>
              </a:pattFill>
              <a:ln w="6350">
                <a:noFill/>
              </a:ln>
              <a:effectLst/>
            </c:spPr>
            <c:extLst>
              <c:ext xmlns:c16="http://schemas.microsoft.com/office/drawing/2014/chart" uri="{C3380CC4-5D6E-409C-BE32-E72D297353CC}">
                <c16:uniqueId val="{00000001-C8EF-8447-B7B0-9204C9440B61}"/>
              </c:ext>
            </c:extLst>
          </c:dPt>
          <c:dPt>
            <c:idx val="1"/>
            <c:bubble3D val="0"/>
            <c:spPr>
              <a:pattFill prst="pct90">
                <a:fgClr>
                  <a:srgbClr val="FBD038"/>
                </a:fgClr>
                <a:bgClr>
                  <a:sysClr val="window" lastClr="FFFFFF"/>
                </a:bgClr>
              </a:pattFill>
              <a:ln w="6350">
                <a:noFill/>
              </a:ln>
              <a:effectLst/>
            </c:spPr>
            <c:extLst>
              <c:ext xmlns:c16="http://schemas.microsoft.com/office/drawing/2014/chart" uri="{C3380CC4-5D6E-409C-BE32-E72D297353CC}">
                <c16:uniqueId val="{00000003-C8EF-8447-B7B0-9204C9440B61}"/>
              </c:ext>
            </c:extLst>
          </c:dPt>
          <c:dPt>
            <c:idx val="2"/>
            <c:bubble3D val="0"/>
            <c:spPr>
              <a:pattFill prst="pct90">
                <a:fgClr>
                  <a:srgbClr val="47276F"/>
                </a:fgClr>
                <a:bgClr>
                  <a:sysClr val="window" lastClr="FFFFFF"/>
                </a:bgClr>
              </a:pattFill>
              <a:ln w="6350">
                <a:noFill/>
              </a:ln>
              <a:effectLst/>
            </c:spPr>
            <c:extLst>
              <c:ext xmlns:c16="http://schemas.microsoft.com/office/drawing/2014/chart" uri="{C3380CC4-5D6E-409C-BE32-E72D297353CC}">
                <c16:uniqueId val="{00000005-C8EF-8447-B7B0-9204C9440B61}"/>
              </c:ext>
            </c:extLst>
          </c:dPt>
          <c:dPt>
            <c:idx val="3"/>
            <c:bubble3D val="0"/>
            <c:spPr>
              <a:solidFill>
                <a:srgbClr val="AE2A62"/>
              </a:solidFill>
              <a:ln w="6350">
                <a:noFill/>
              </a:ln>
              <a:effectLst/>
            </c:spPr>
            <c:extLst>
              <c:ext xmlns:c16="http://schemas.microsoft.com/office/drawing/2014/chart" uri="{C3380CC4-5D6E-409C-BE32-E72D297353CC}">
                <c16:uniqueId val="{00000007-C8EF-8447-B7B0-9204C9440B61}"/>
              </c:ext>
            </c:extLst>
          </c:dPt>
          <c:dLbls>
            <c:dLbl>
              <c:idx val="0"/>
              <c:layout>
                <c:manualLayout>
                  <c:x val="5.6100648381781359E-2"/>
                  <c:y val="7.0832690838410803E-2"/>
                </c:manualLayout>
              </c:layout>
              <c:tx>
                <c:rich>
                  <a:bodyPr/>
                  <a:lstStyle/>
                  <a:p>
                    <a:fld id="{F1D3C5B9-E816-4E25-8382-5E1EF351A220}" type="CATEGORYNAME">
                      <a:rPr lang="pt-BR"/>
                      <a:pPr/>
                      <a:t>[NOMBRE DE CATEGORÍA]</a:t>
                    </a:fld>
                    <a:r>
                      <a:rPr lang="pt-BR" baseline="0"/>
                      <a:t>; (n=13); </a:t>
                    </a:r>
                    <a:fld id="{03FF5DB0-184A-4D99-9B78-8FEC054F25B0}" type="PERCENTAGE">
                      <a:rPr lang="pt-BR" baseline="0"/>
                      <a:pPr/>
                      <a:t>[PORCENTAJE]</a:t>
                    </a:fld>
                    <a:endParaRPr lang="pt-BR" baseline="0"/>
                  </a:p>
                </c:rich>
              </c:tx>
              <c:dLblPos val="bestFit"/>
              <c:showLegendKey val="0"/>
              <c:showVal val="1"/>
              <c:showCatName val="1"/>
              <c:showSerName val="0"/>
              <c:showPercent val="1"/>
              <c:showBubbleSize val="0"/>
              <c:extLst>
                <c:ext xmlns:c15="http://schemas.microsoft.com/office/drawing/2012/chart" uri="{CE6537A1-D6FC-4f65-9D91-7224C49458BB}">
                  <c15:layout>
                    <c:manualLayout>
                      <c:w val="0.49588914036573689"/>
                      <c:h val="0.13953655908880913"/>
                    </c:manualLayout>
                  </c15:layout>
                  <c15:dlblFieldTable/>
                  <c15:showDataLabelsRange val="0"/>
                </c:ext>
                <c:ext xmlns:c16="http://schemas.microsoft.com/office/drawing/2014/chart" uri="{C3380CC4-5D6E-409C-BE32-E72D297353CC}">
                  <c16:uniqueId val="{00000001-C8EF-8447-B7B0-9204C9440B61}"/>
                </c:ext>
              </c:extLst>
            </c:dLbl>
            <c:dLbl>
              <c:idx val="1"/>
              <c:layout>
                <c:manualLayout>
                  <c:x val="2.7210890183917764E-2"/>
                  <c:y val="6.1835767609499805E-2"/>
                </c:manualLayout>
              </c:layout>
              <c:tx>
                <c:rich>
                  <a:bodyPr/>
                  <a:lstStyle/>
                  <a:p>
                    <a:fld id="{31C7F69B-5B97-4F79-BC16-527A37E873CE}" type="CATEGORYNAME">
                      <a:rPr lang="en-US"/>
                      <a:pPr/>
                      <a:t>[NOMBRE DE CATEGORÍA]</a:t>
                    </a:fld>
                    <a:r>
                      <a:rPr lang="en-US" baseline="0"/>
                      <a:t>; (n=24); </a:t>
                    </a:r>
                    <a:fld id="{8415F250-D3CD-4D70-9EBF-7A1FC29EA542}" type="PERCENTAGE">
                      <a:rPr lang="en-US" baseline="0"/>
                      <a:pPr/>
                      <a:t>[PORCENTAJE]</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C8EF-8447-B7B0-9204C9440B61}"/>
                </c:ext>
              </c:extLst>
            </c:dLbl>
            <c:dLbl>
              <c:idx val="2"/>
              <c:tx>
                <c:rich>
                  <a:bodyPr/>
                  <a:lstStyle/>
                  <a:p>
                    <a:fld id="{73807FD7-FAFA-4D9D-8CC0-E55C37EC69F8}" type="CATEGORYNAME">
                      <a:rPr lang="en-US"/>
                      <a:pPr/>
                      <a:t>[NOMBRE DE CATEGORÍA]</a:t>
                    </a:fld>
                    <a:r>
                      <a:rPr lang="en-US" baseline="0"/>
                      <a:t>; (n=35); </a:t>
                    </a:r>
                    <a:fld id="{B446AF82-9FCC-424E-9E22-8F971C699AF6}" type="PERCENTAGE">
                      <a:rPr lang="en-US" baseline="0"/>
                      <a:pPr/>
                      <a:t>[PORCENTAJE]</a:t>
                    </a:fld>
                    <a:endParaRPr lang="en-US" baseline="0"/>
                  </a:p>
                </c:rich>
              </c:tx>
              <c:dLblPos val="out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C8EF-8447-B7B0-9204C9440B61}"/>
                </c:ext>
              </c:extLst>
            </c:dLbl>
            <c:dLbl>
              <c:idx val="3"/>
              <c:layout>
                <c:manualLayout>
                  <c:x val="-0.25348192194875552"/>
                  <c:y val="5.1242985359838261E-3"/>
                </c:manualLayout>
              </c:layout>
              <c:tx>
                <c:rich>
                  <a:bodyPr rot="0" spcFirstLastPara="1" vertOverflow="ellipsis" vert="horz" wrap="square" anchor="ctr" anchorCtr="1"/>
                  <a:lstStyle/>
                  <a:p>
                    <a:pPr>
                      <a:defRPr sz="900" b="1" i="0" u="none" strike="noStrike" kern="1200" baseline="0">
                        <a:solidFill>
                          <a:schemeClr val="bg1"/>
                        </a:solidFill>
                        <a:latin typeface="+mn-lt"/>
                        <a:ea typeface="+mn-ea"/>
                        <a:cs typeface="+mn-cs"/>
                      </a:defRPr>
                    </a:pPr>
                    <a:fld id="{6C9E3FAB-3D8C-412B-8437-8ACAC9954A49}" type="CATEGORYNAME">
                      <a:rPr lang="en-US">
                        <a:solidFill>
                          <a:schemeClr val="bg1"/>
                        </a:solidFill>
                        <a:latin typeface="+mn-lt"/>
                      </a:rPr>
                      <a:pPr>
                        <a:defRPr/>
                      </a:pPr>
                      <a:t>[NOMBRE DE CATEGORÍA]</a:t>
                    </a:fld>
                    <a:r>
                      <a:rPr lang="en-US" baseline="0">
                        <a:solidFill>
                          <a:schemeClr val="bg1"/>
                        </a:solidFill>
                        <a:latin typeface="+mn-lt"/>
                      </a:rPr>
                      <a:t>; (n=155); </a:t>
                    </a:r>
                    <a:fld id="{2CD93B79-7BFF-41F7-B827-5B6140A3FB80}" type="PERCENTAGE">
                      <a:rPr lang="en-US" baseline="0">
                        <a:solidFill>
                          <a:schemeClr val="bg1"/>
                        </a:solidFill>
                        <a:latin typeface="+mn-lt"/>
                      </a:rPr>
                      <a:pPr>
                        <a:defRPr/>
                      </a:pPr>
                      <a:t>[PORCENTAJE]</a:t>
                    </a:fld>
                    <a:endParaRPr lang="en-US" baseline="0">
                      <a:solidFill>
                        <a:schemeClr val="bg1"/>
                      </a:solidFill>
                      <a:latin typeface="+mn-lt"/>
                    </a:endParaRPr>
                  </a:p>
                </c:rich>
              </c:tx>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mn-lt"/>
                      <a:ea typeface="+mn-ea"/>
                      <a:cs typeface="+mn-cs"/>
                    </a:defRPr>
                  </a:pPr>
                  <a:endParaRPr lang="en-US"/>
                </a:p>
              </c:txPr>
              <c:dLblPos val="bestFit"/>
              <c:showLegendKey val="0"/>
              <c:showVal val="1"/>
              <c:showCatName val="1"/>
              <c:showSerName val="0"/>
              <c:showPercent val="1"/>
              <c:showBubbleSize val="0"/>
              <c:extLst>
                <c:ext xmlns:c15="http://schemas.microsoft.com/office/drawing/2012/chart" uri="{CE6537A1-D6FC-4f65-9D91-7224C49458BB}">
                  <c15:layout>
                    <c:manualLayout>
                      <c:w val="0.22306409131490484"/>
                      <c:h val="0.2415594329862798"/>
                    </c:manualLayout>
                  </c15:layout>
                  <c15:dlblFieldTable/>
                  <c15:showDataLabelsRange val="0"/>
                </c:ext>
                <c:ext xmlns:c16="http://schemas.microsoft.com/office/drawing/2014/chart" uri="{C3380CC4-5D6E-409C-BE32-E72D297353CC}">
                  <c16:uniqueId val="{00000007-C8EF-8447-B7B0-9204C9440B61}"/>
                </c:ext>
              </c:extLst>
            </c:dLbl>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mn-lt"/>
                    <a:ea typeface="+mn-ea"/>
                    <a:cs typeface="+mn-cs"/>
                  </a:defRPr>
                </a:pPr>
                <a:endParaRPr lang="en-DE"/>
              </a:p>
            </c:txPr>
            <c:dLblPos val="outEnd"/>
            <c:showLegendKey val="0"/>
            <c:showVal val="1"/>
            <c:showCatName val="1"/>
            <c:showSerName val="0"/>
            <c:showPercent val="1"/>
            <c:showBubbleSize val="0"/>
            <c:showLeaderLines val="0"/>
            <c:extLst>
              <c:ext xmlns:c15="http://schemas.microsoft.com/office/drawing/2012/chart" uri="{CE6537A1-D6FC-4f65-9D91-7224C49458BB}"/>
            </c:extLst>
          </c:dLbls>
          <c:cat>
            <c:strRef>
              <c:f>Sheet1!$A$1:$A$4</c:f>
              <c:strCache>
                <c:ptCount val="4"/>
                <c:pt idx="0">
                  <c:v>Primary tumour</c:v>
                </c:pt>
                <c:pt idx="1">
                  <c:v>iCCA</c:v>
                </c:pt>
                <c:pt idx="2">
                  <c:v>cCUP</c:v>
                </c:pt>
                <c:pt idx="3">
                  <c:v>Non liver involvement</c:v>
                </c:pt>
              </c:strCache>
            </c:strRef>
          </c:cat>
          <c:val>
            <c:numRef>
              <c:f>Sheet1!$B$1:$B$4</c:f>
              <c:numCache>
                <c:formatCode>0%</c:formatCode>
                <c:ptCount val="4"/>
                <c:pt idx="0">
                  <c:v>0.06</c:v>
                </c:pt>
                <c:pt idx="1">
                  <c:v>0.11</c:v>
                </c:pt>
                <c:pt idx="2">
                  <c:v>0.15</c:v>
                </c:pt>
                <c:pt idx="3">
                  <c:v>0.68</c:v>
                </c:pt>
              </c:numCache>
            </c:numRef>
          </c:val>
          <c:extLst>
            <c:ext xmlns:c16="http://schemas.microsoft.com/office/drawing/2014/chart" uri="{C3380CC4-5D6E-409C-BE32-E72D297353CC}">
              <c16:uniqueId val="{00000008-C8EF-8447-B7B0-9204C9440B61}"/>
            </c:ext>
          </c:extLst>
        </c:ser>
        <c:dLbls>
          <c:dLblPos val="outEnd"/>
          <c:showLegendKey val="0"/>
          <c:showVal val="1"/>
          <c:showCatName val="0"/>
          <c:showSerName val="0"/>
          <c:showPercent val="0"/>
          <c:showBubbleSize val="0"/>
          <c:showLeaderLines val="0"/>
        </c:dLbls>
        <c:firstSliceAng val="212"/>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chemeClr val="bg1"/>
          </a:solidFill>
        </a:defRPr>
      </a:pPr>
      <a:endParaRPr lang="en-DE"/>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spPr>
            <a:solidFill>
              <a:schemeClr val="lt1"/>
            </a:solidFill>
            <a:ln w="19050">
              <a:noFill/>
            </a:ln>
            <a:effectLst/>
          </c:spPr>
          <c:dPt>
            <c:idx val="0"/>
            <c:bubble3D val="0"/>
            <c:spPr>
              <a:solidFill>
                <a:srgbClr val="AE2A62"/>
              </a:solidFill>
              <a:ln w="19050">
                <a:noFill/>
              </a:ln>
              <a:effectLst/>
            </c:spPr>
            <c:extLst>
              <c:ext xmlns:c16="http://schemas.microsoft.com/office/drawing/2014/chart" uri="{C3380CC4-5D6E-409C-BE32-E72D297353CC}">
                <c16:uniqueId val="{00000001-F7C6-FC4C-861B-6D6DF8547662}"/>
              </c:ext>
            </c:extLst>
          </c:dPt>
          <c:dPt>
            <c:idx val="1"/>
            <c:bubble3D val="0"/>
            <c:spPr>
              <a:solidFill>
                <a:srgbClr val="FBD038"/>
              </a:solidFill>
              <a:ln w="19050">
                <a:noFill/>
              </a:ln>
              <a:effectLst/>
            </c:spPr>
            <c:extLst>
              <c:ext xmlns:c16="http://schemas.microsoft.com/office/drawing/2014/chart" uri="{C3380CC4-5D6E-409C-BE32-E72D297353CC}">
                <c16:uniqueId val="{00000003-F7C6-FC4C-861B-6D6DF8547662}"/>
              </c:ext>
            </c:extLst>
          </c:dPt>
          <c:dLbls>
            <c:dLbl>
              <c:idx val="0"/>
              <c:layout>
                <c:manualLayout>
                  <c:x val="0.28623223994343472"/>
                  <c:y val="0.20036041814027922"/>
                </c:manualLayout>
              </c:layout>
              <c:tx>
                <c:rich>
                  <a:bodyPr/>
                  <a:lstStyle/>
                  <a:p>
                    <a:r>
                      <a:rPr lang="en-US"/>
                      <a:t>cCUP; (n=</a:t>
                    </a:r>
                    <a:fld id="{0C131AB5-933D-4D02-9182-7E34BA715E20}" type="VALUE">
                      <a:rPr lang="en-US"/>
                      <a:pPr/>
                      <a:t>[VALOR]</a:t>
                    </a:fld>
                    <a:r>
                      <a:rPr lang="en-US"/>
                      <a:t>); 51%</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31557621350232928"/>
                      <c:h val="0.23451677527287082"/>
                    </c:manualLayout>
                  </c15:layout>
                  <c15:dlblFieldTable/>
                  <c15:showDataLabelsRange val="0"/>
                </c:ext>
                <c:ext xmlns:c16="http://schemas.microsoft.com/office/drawing/2014/chart" uri="{C3380CC4-5D6E-409C-BE32-E72D297353CC}">
                  <c16:uniqueId val="{00000001-F7C6-FC4C-861B-6D6DF8547662}"/>
                </c:ext>
              </c:extLst>
            </c:dLbl>
            <c:dLbl>
              <c:idx val="1"/>
              <c:layout>
                <c:manualLayout>
                  <c:x val="-0.21016001852952146"/>
                  <c:y val="-0.2229554771560773"/>
                </c:manualLayout>
              </c:layout>
              <c:tx>
                <c:rich>
                  <a:bodyPr/>
                  <a:lstStyle/>
                  <a:p>
                    <a:r>
                      <a:rPr lang="pt-BR"/>
                      <a:t>Primary tumour; (n=</a:t>
                    </a:r>
                    <a:fld id="{9E91E4F0-6C48-48C0-9C52-B445BD878E8A}" type="VALUE">
                      <a:rPr lang="pt-BR"/>
                      <a:pPr/>
                      <a:t>[VALOR]</a:t>
                    </a:fld>
                    <a:r>
                      <a:rPr lang="pt-BR"/>
                      <a:t>); 17%</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28063080935740825"/>
                      <c:h val="0.27798146988031258"/>
                    </c:manualLayout>
                  </c15:layout>
                  <c15:dlblFieldTable/>
                  <c15:showDataLabelsRange val="0"/>
                </c:ext>
                <c:ext xmlns:c16="http://schemas.microsoft.com/office/drawing/2014/chart" uri="{C3380CC4-5D6E-409C-BE32-E72D297353CC}">
                  <c16:uniqueId val="{00000003-F7C6-FC4C-861B-6D6DF8547662}"/>
                </c:ext>
              </c:extLst>
            </c:dLbl>
            <c:spPr>
              <a:noFill/>
              <a:ln>
                <a:noFill/>
              </a:ln>
              <a:effectLst/>
            </c:spPr>
            <c:txPr>
              <a:bodyPr rot="0" spcFirstLastPara="1" vertOverflow="ellipsis" vert="horz" wrap="square" anchor="ctr" anchorCtr="1"/>
              <a:lstStyle/>
              <a:p>
                <a:pPr>
                  <a:defRPr sz="800" b="1" i="0" u="none" strike="noStrike" kern="1200" baseline="0">
                    <a:solidFill>
                      <a:schemeClr val="bg1"/>
                    </a:solidFill>
                    <a:latin typeface="Century Gothic" panose="020B0502020202020204" pitchFamily="34" charset="0"/>
                    <a:ea typeface="+mn-ea"/>
                    <a:cs typeface="+mn-cs"/>
                  </a:defRPr>
                </a:pPr>
                <a:endParaRPr lang="en-DE"/>
              </a:p>
            </c:txPr>
            <c:dLblPos val="ctr"/>
            <c:showLegendKey val="0"/>
            <c:showVal val="1"/>
            <c:showCatName val="0"/>
            <c:showSerName val="0"/>
            <c:showPercent val="0"/>
            <c:showBubbleSize val="0"/>
            <c:showLeaderLines val="0"/>
            <c:extLst>
              <c:ext xmlns:c15="http://schemas.microsoft.com/office/drawing/2012/chart" uri="{CE6537A1-D6FC-4f65-9D91-7224C49458BB}"/>
            </c:extLst>
          </c:dLbls>
          <c:cat>
            <c:strRef>
              <c:f>Sheet1!$E$9:$E$10</c:f>
              <c:strCache>
                <c:ptCount val="2"/>
                <c:pt idx="0">
                  <c:v>cCUP</c:v>
                </c:pt>
                <c:pt idx="1">
                  <c:v>Primary tumout</c:v>
                </c:pt>
              </c:strCache>
            </c:strRef>
          </c:cat>
          <c:val>
            <c:numRef>
              <c:f>Sheet1!$F$9:$F$10</c:f>
              <c:numCache>
                <c:formatCode>General</c:formatCode>
                <c:ptCount val="2"/>
                <c:pt idx="0">
                  <c:v>116</c:v>
                </c:pt>
                <c:pt idx="1">
                  <c:v>39</c:v>
                </c:pt>
              </c:numCache>
            </c:numRef>
          </c:val>
          <c:extLst>
            <c:ext xmlns:c16="http://schemas.microsoft.com/office/drawing/2014/chart" uri="{C3380CC4-5D6E-409C-BE32-E72D297353CC}">
              <c16:uniqueId val="{00000004-F7C6-FC4C-861B-6D6DF8547662}"/>
            </c:ext>
          </c:extLst>
        </c:ser>
        <c:dLbls>
          <c:dLblPos val="outEnd"/>
          <c:showLegendKey val="0"/>
          <c:showVal val="1"/>
          <c:showCatName val="0"/>
          <c:showSerName val="0"/>
          <c:showPercent val="0"/>
          <c:showBubbleSize val="0"/>
          <c:showLeaderLines val="0"/>
        </c:dLbls>
        <c:firstSliceAng val="168"/>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chemeClr val="bg1"/>
          </a:solidFill>
        </a:defRPr>
      </a:pPr>
      <a:endParaRPr lang="en-D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0">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800"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styleClr val="0"/>
    </cs:lnRef>
    <cs:fillRef idx="0"/>
    <cs:effectRef idx="0"/>
    <cs:fontRef idx="minor">
      <cs:styleClr val="0"/>
    </cs:fontRef>
    <cs:defRPr sz="900" b="1" kern="1200"/>
  </cs:dataLabel>
  <cs:dataLabelCallout>
    <cs:lnRef idx="0">
      <cs:styleClr val="0"/>
    </cs:lnRef>
    <cs:fillRef idx="0"/>
    <cs:effectRef idx="0"/>
    <cs:fontRef idx="minor">
      <cs:styleClr val="0"/>
    </cs:fontRef>
    <cs:spPr>
      <a:solidFill>
        <a:schemeClr val="lt1"/>
      </a:solidFill>
      <a:ln>
        <a:solidFill>
          <a:schemeClr val="phClr"/>
        </a:solidFill>
      </a:ln>
    </cs:spPr>
    <cs:defRPr sz="900" b="1" kern="1200"/>
    <cs:bodyPr rot="0" spcFirstLastPara="1" vertOverflow="clip" horzOverflow="clip" vert="horz" wrap="square" lIns="36576" tIns="18288" rIns="36576" bIns="18288" anchor="ctr" anchorCtr="1">
      <a:spAutoFit/>
    </cs:bodyPr>
  </cs:dataLabelCallout>
  <cs:dataPoint>
    <cs:lnRef idx="0">
      <cs:styleClr val="0"/>
    </cs:lnRef>
    <cs:fillRef idx="0"/>
    <cs:effectRef idx="0"/>
    <cs:fontRef idx="minor">
      <a:schemeClr val="dk1"/>
    </cs:fontRef>
    <cs:spPr>
      <a:solidFill>
        <a:schemeClr val="lt1"/>
      </a:solidFill>
      <a:ln w="19050">
        <a:solidFill>
          <a:schemeClr val="phClr"/>
        </a:solidFill>
      </a:ln>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60">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800"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styleClr val="0"/>
    </cs:lnRef>
    <cs:fillRef idx="0"/>
    <cs:effectRef idx="0"/>
    <cs:fontRef idx="minor">
      <cs:styleClr val="0"/>
    </cs:fontRef>
    <cs:defRPr sz="900" b="1" kern="1200"/>
  </cs:dataLabel>
  <cs:dataLabelCallout>
    <cs:lnRef idx="0">
      <cs:styleClr val="0"/>
    </cs:lnRef>
    <cs:fillRef idx="0"/>
    <cs:effectRef idx="0"/>
    <cs:fontRef idx="minor">
      <cs:styleClr val="0"/>
    </cs:fontRef>
    <cs:spPr>
      <a:solidFill>
        <a:schemeClr val="lt1"/>
      </a:solidFill>
      <a:ln>
        <a:solidFill>
          <a:schemeClr val="phClr"/>
        </a:solidFill>
      </a:ln>
    </cs:spPr>
    <cs:defRPr sz="900" b="1" kern="1200"/>
    <cs:bodyPr rot="0" spcFirstLastPara="1" vertOverflow="clip" horzOverflow="clip" vert="horz" wrap="square" lIns="36576" tIns="18288" rIns="36576" bIns="18288" anchor="ctr" anchorCtr="1">
      <a:spAutoFit/>
    </cs:bodyPr>
  </cs:dataLabelCallout>
  <cs:dataPoint>
    <cs:lnRef idx="0">
      <cs:styleClr val="0"/>
    </cs:lnRef>
    <cs:fillRef idx="0"/>
    <cs:effectRef idx="0"/>
    <cs:fontRef idx="minor">
      <a:schemeClr val="dk1"/>
    </cs:fontRef>
    <cs:spPr>
      <a:solidFill>
        <a:schemeClr val="lt1"/>
      </a:solidFill>
      <a:ln w="19050">
        <a:solidFill>
          <a:schemeClr val="phClr"/>
        </a:solidFill>
      </a:ln>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FC1881-4354-48F1-9AF8-7F5661D0C78D}" type="datetimeFigureOut">
              <a:rPr lang="es-ES" smtClean="0"/>
              <a:t>05/03/2026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C2D776-F84D-4220-A3F5-974A5B30FC5B}" type="slidenum">
              <a:rPr lang="es-ES" smtClean="0"/>
              <a:t>‹Nº›</a:t>
            </a:fld>
            <a:endParaRPr lang="es-ES"/>
          </a:p>
        </p:txBody>
      </p:sp>
    </p:spTree>
    <p:extLst>
      <p:ext uri="{BB962C8B-B14F-4D97-AF65-F5344CB8AC3E}">
        <p14:creationId xmlns:p14="http://schemas.microsoft.com/office/powerpoint/2010/main" val="2643376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AC2D776-F84D-4220-A3F5-974A5B30FC5B}" type="slidenum">
              <a:rPr lang="es-ES" smtClean="0"/>
              <a:t>1</a:t>
            </a:fld>
            <a:endParaRPr lang="es-ES"/>
          </a:p>
        </p:txBody>
      </p:sp>
    </p:spTree>
    <p:extLst>
      <p:ext uri="{BB962C8B-B14F-4D97-AF65-F5344CB8AC3E}">
        <p14:creationId xmlns:p14="http://schemas.microsoft.com/office/powerpoint/2010/main" val="1224912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AC2D776-F84D-4220-A3F5-974A5B30FC5B}" type="slidenum">
              <a:rPr lang="es-ES" smtClean="0"/>
              <a:t>2</a:t>
            </a:fld>
            <a:endParaRPr lang="es-ES"/>
          </a:p>
        </p:txBody>
      </p:sp>
    </p:spTree>
    <p:extLst>
      <p:ext uri="{BB962C8B-B14F-4D97-AF65-F5344CB8AC3E}">
        <p14:creationId xmlns:p14="http://schemas.microsoft.com/office/powerpoint/2010/main" val="2872410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077EA46-1E00-4A35-AF03-DC775ADEE67C}" type="slidenum">
              <a:rPr lang="en-GB" smtClean="0"/>
              <a:t>17</a:t>
            </a:fld>
            <a:endParaRPr lang="en-GB"/>
          </a:p>
        </p:txBody>
      </p:sp>
    </p:spTree>
    <p:extLst>
      <p:ext uri="{BB962C8B-B14F-4D97-AF65-F5344CB8AC3E}">
        <p14:creationId xmlns:p14="http://schemas.microsoft.com/office/powerpoint/2010/main" val="3810821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CEEC4D-2253-4C22-BAE3-CD4E45D781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0561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8" name="Imagen 7" descr="Imagen que contiene Forma&#10;&#10;El contenido generado por IA puede ser incorrecto.">
            <a:extLst>
              <a:ext uri="{FF2B5EF4-FFF2-40B4-BE49-F238E27FC236}">
                <a16:creationId xmlns:a16="http://schemas.microsoft.com/office/drawing/2014/main" id="{5A35BB6F-7CB6-B5DE-2C01-D8DBAFC939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5C3BD6BD-E786-AC2F-CEE8-AB6FD3287F6A}"/>
              </a:ext>
            </a:extLst>
          </p:cNvPr>
          <p:cNvSpPr>
            <a:spLocks noGrp="1"/>
          </p:cNvSpPr>
          <p:nvPr>
            <p:ph type="ctrTitle" hasCustomPrompt="1"/>
          </p:nvPr>
        </p:nvSpPr>
        <p:spPr>
          <a:xfrm>
            <a:off x="2474342" y="1595886"/>
            <a:ext cx="6557513" cy="3081129"/>
          </a:xfrm>
          <a:prstGeom prst="rect">
            <a:avLst/>
          </a:prstGeom>
        </p:spPr>
        <p:txBody>
          <a:bodyPr anchor="t"/>
          <a:lstStyle>
            <a:lvl1pPr algn="l">
              <a:defRPr sz="5400" b="1">
                <a:solidFill>
                  <a:srgbClr val="9D0865"/>
                </a:solidFill>
              </a:defRPr>
            </a:lvl1pPr>
          </a:lstStyle>
          <a:p>
            <a:r>
              <a:rPr lang="es-ES" dirty="0"/>
              <a:t>HAGA CLIC PARA MODIFICAR EL ESTILO DE TÍTULO DEL PATRÓN</a:t>
            </a:r>
            <a:endParaRPr lang="en-US" dirty="0"/>
          </a:p>
        </p:txBody>
      </p:sp>
      <p:sp>
        <p:nvSpPr>
          <p:cNvPr id="3" name="Subtítulo 2">
            <a:extLst>
              <a:ext uri="{FF2B5EF4-FFF2-40B4-BE49-F238E27FC236}">
                <a16:creationId xmlns:a16="http://schemas.microsoft.com/office/drawing/2014/main" id="{D01BA61D-BD2D-2DA6-9D62-78E50E3E8C02}"/>
              </a:ext>
            </a:extLst>
          </p:cNvPr>
          <p:cNvSpPr>
            <a:spLocks noGrp="1"/>
          </p:cNvSpPr>
          <p:nvPr>
            <p:ph type="subTitle" idx="1" hasCustomPrompt="1"/>
          </p:nvPr>
        </p:nvSpPr>
        <p:spPr>
          <a:xfrm>
            <a:off x="2474341" y="4813540"/>
            <a:ext cx="6557513" cy="793630"/>
          </a:xfrm>
          <a:prstGeom prst="rect">
            <a:avLst/>
          </a:prstGeom>
        </p:spPr>
        <p:txBody>
          <a:bodyPr/>
          <a:lstStyle>
            <a:lvl1pPr marL="0" indent="0" algn="l">
              <a:buNone/>
              <a:defRPr sz="1800">
                <a:solidFill>
                  <a:srgbClr val="EB721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n-US" dirty="0"/>
          </a:p>
        </p:txBody>
      </p:sp>
      <p:sp>
        <p:nvSpPr>
          <p:cNvPr id="4" name="Marcador de fecha 3">
            <a:extLst>
              <a:ext uri="{FF2B5EF4-FFF2-40B4-BE49-F238E27FC236}">
                <a16:creationId xmlns:a16="http://schemas.microsoft.com/office/drawing/2014/main" id="{8CAA2A4A-6851-D4E5-B1DA-CC3CED2C950E}"/>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3/5/2026</a:t>
            </a:fld>
            <a:endParaRPr lang="en-US"/>
          </a:p>
        </p:txBody>
      </p:sp>
      <p:sp>
        <p:nvSpPr>
          <p:cNvPr id="5" name="Marcador de pie de página 4">
            <a:extLst>
              <a:ext uri="{FF2B5EF4-FFF2-40B4-BE49-F238E27FC236}">
                <a16:creationId xmlns:a16="http://schemas.microsoft.com/office/drawing/2014/main" id="{DEEACC3D-7D50-E3E9-545D-0DA7CC89E36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Marcador de número de diapositiva 5">
            <a:extLst>
              <a:ext uri="{FF2B5EF4-FFF2-40B4-BE49-F238E27FC236}">
                <a16:creationId xmlns:a16="http://schemas.microsoft.com/office/drawing/2014/main" id="{74A5105E-BDD6-504F-F6EA-E7D7FB8DFAE6}"/>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Tree>
    <p:extLst>
      <p:ext uri="{BB962C8B-B14F-4D97-AF65-F5344CB8AC3E}">
        <p14:creationId xmlns:p14="http://schemas.microsoft.com/office/powerpoint/2010/main" val="871564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pic>
        <p:nvPicPr>
          <p:cNvPr id="9" name="Imagen 8" descr="Dibujo de una persona&#10;&#10;El contenido generado por IA puede ser incorrecto.">
            <a:extLst>
              <a:ext uri="{FF2B5EF4-FFF2-40B4-BE49-F238E27FC236}">
                <a16:creationId xmlns:a16="http://schemas.microsoft.com/office/drawing/2014/main" id="{690C1DBF-14DD-20BF-9B48-9643309D5D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5C3BD6BD-E786-AC2F-CEE8-AB6FD3287F6A}"/>
              </a:ext>
            </a:extLst>
          </p:cNvPr>
          <p:cNvSpPr>
            <a:spLocks noGrp="1"/>
          </p:cNvSpPr>
          <p:nvPr>
            <p:ph type="ctrTitle" hasCustomPrompt="1"/>
          </p:nvPr>
        </p:nvSpPr>
        <p:spPr>
          <a:xfrm>
            <a:off x="1094112" y="1457868"/>
            <a:ext cx="6557513" cy="3081129"/>
          </a:xfrm>
          <a:prstGeom prst="rect">
            <a:avLst/>
          </a:prstGeom>
        </p:spPr>
        <p:txBody>
          <a:bodyPr anchor="t"/>
          <a:lstStyle>
            <a:lvl1pPr algn="l">
              <a:defRPr sz="5400" b="1">
                <a:solidFill>
                  <a:srgbClr val="9D0865"/>
                </a:solidFill>
              </a:defRPr>
            </a:lvl1pPr>
          </a:lstStyle>
          <a:p>
            <a:r>
              <a:rPr lang="es-ES" dirty="0"/>
              <a:t>HAGA CLIC PARA MODIFICAR EL ESTILO DE TÍTULO DEL PATRÓN</a:t>
            </a:r>
            <a:endParaRPr lang="en-US" dirty="0"/>
          </a:p>
        </p:txBody>
      </p:sp>
      <p:sp>
        <p:nvSpPr>
          <p:cNvPr id="3" name="Subtítulo 2">
            <a:extLst>
              <a:ext uri="{FF2B5EF4-FFF2-40B4-BE49-F238E27FC236}">
                <a16:creationId xmlns:a16="http://schemas.microsoft.com/office/drawing/2014/main" id="{D01BA61D-BD2D-2DA6-9D62-78E50E3E8C02}"/>
              </a:ext>
            </a:extLst>
          </p:cNvPr>
          <p:cNvSpPr>
            <a:spLocks noGrp="1"/>
          </p:cNvSpPr>
          <p:nvPr>
            <p:ph type="subTitle" idx="1" hasCustomPrompt="1"/>
          </p:nvPr>
        </p:nvSpPr>
        <p:spPr>
          <a:xfrm>
            <a:off x="1094111" y="4675522"/>
            <a:ext cx="6557513" cy="793630"/>
          </a:xfrm>
          <a:prstGeom prst="rect">
            <a:avLst/>
          </a:prstGeom>
        </p:spPr>
        <p:txBody>
          <a:bodyPr/>
          <a:lstStyle>
            <a:lvl1pPr marL="0" indent="0" algn="l">
              <a:buNone/>
              <a:defRPr sz="1800">
                <a:solidFill>
                  <a:srgbClr val="EB721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n-US" dirty="0"/>
          </a:p>
        </p:txBody>
      </p:sp>
      <p:sp>
        <p:nvSpPr>
          <p:cNvPr id="4" name="Marcador de fecha 3">
            <a:extLst>
              <a:ext uri="{FF2B5EF4-FFF2-40B4-BE49-F238E27FC236}">
                <a16:creationId xmlns:a16="http://schemas.microsoft.com/office/drawing/2014/main" id="{8CAA2A4A-6851-D4E5-B1DA-CC3CED2C950E}"/>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3/5/2026</a:t>
            </a:fld>
            <a:endParaRPr lang="en-US"/>
          </a:p>
        </p:txBody>
      </p:sp>
      <p:sp>
        <p:nvSpPr>
          <p:cNvPr id="5" name="Marcador de pie de página 4">
            <a:extLst>
              <a:ext uri="{FF2B5EF4-FFF2-40B4-BE49-F238E27FC236}">
                <a16:creationId xmlns:a16="http://schemas.microsoft.com/office/drawing/2014/main" id="{DEEACC3D-7D50-E3E9-545D-0DA7CC89E36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Marcador de número de diapositiva 5">
            <a:extLst>
              <a:ext uri="{FF2B5EF4-FFF2-40B4-BE49-F238E27FC236}">
                <a16:creationId xmlns:a16="http://schemas.microsoft.com/office/drawing/2014/main" id="{74A5105E-BDD6-504F-F6EA-E7D7FB8DFAE6}"/>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Tree>
    <p:extLst>
      <p:ext uri="{BB962C8B-B14F-4D97-AF65-F5344CB8AC3E}">
        <p14:creationId xmlns:p14="http://schemas.microsoft.com/office/powerpoint/2010/main" val="2379171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8" name="Imagen 7" descr="Imagen que contiene Aplicación&#10;&#10;El contenido generado por IA puede ser incorrecto.">
            <a:extLst>
              <a:ext uri="{FF2B5EF4-FFF2-40B4-BE49-F238E27FC236}">
                <a16:creationId xmlns:a16="http://schemas.microsoft.com/office/drawing/2014/main" id="{F5E59591-141F-8F70-032C-B1C7FC970A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D1B26C3D-1937-3EEF-26E0-75D3065856D0}"/>
              </a:ext>
            </a:extLst>
          </p:cNvPr>
          <p:cNvSpPr>
            <a:spLocks noGrp="1"/>
          </p:cNvSpPr>
          <p:nvPr>
            <p:ph type="title" hasCustomPrompt="1"/>
          </p:nvPr>
        </p:nvSpPr>
        <p:spPr>
          <a:xfrm>
            <a:off x="838200" y="356792"/>
            <a:ext cx="7315200" cy="594702"/>
          </a:xfrm>
          <a:prstGeom prst="rect">
            <a:avLst/>
          </a:prstGeom>
        </p:spPr>
        <p:txBody>
          <a:bodyPr anchor="t"/>
          <a:lstStyle>
            <a:lvl1pPr>
              <a:defRPr sz="2800" b="1" u="none" baseline="0">
                <a:solidFill>
                  <a:srgbClr val="9D0865"/>
                </a:solidFill>
              </a:defRPr>
            </a:lvl1pPr>
          </a:lstStyle>
          <a:p>
            <a:r>
              <a:rPr lang="es-ES" dirty="0"/>
              <a:t>HAGA CLIC PARA MODIFICAR EL ESTILO DE TÍTULO DEL PATRÓN</a:t>
            </a:r>
            <a:endParaRPr lang="en-US" dirty="0"/>
          </a:p>
        </p:txBody>
      </p:sp>
      <p:sp>
        <p:nvSpPr>
          <p:cNvPr id="3" name="Marcador de contenido 2">
            <a:extLst>
              <a:ext uri="{FF2B5EF4-FFF2-40B4-BE49-F238E27FC236}">
                <a16:creationId xmlns:a16="http://schemas.microsoft.com/office/drawing/2014/main" id="{F714987B-FB2C-B6D9-D33F-DDB02BC735BF}"/>
              </a:ext>
            </a:extLst>
          </p:cNvPr>
          <p:cNvSpPr>
            <a:spLocks noGrp="1"/>
          </p:cNvSpPr>
          <p:nvPr>
            <p:ph idx="1"/>
          </p:nvPr>
        </p:nvSpPr>
        <p:spPr>
          <a:xfrm>
            <a:off x="838200" y="2039815"/>
            <a:ext cx="10515600" cy="4137148"/>
          </a:xfrm>
          <a:prstGeom prst="rect">
            <a:avLst/>
          </a:prstGeom>
        </p:spPr>
        <p:txBody>
          <a:bodyPr/>
          <a:lstStyle>
            <a:lvl1pPr>
              <a:buClr>
                <a:srgbClr val="EB7211"/>
              </a:buClr>
              <a:defRPr sz="2000">
                <a:solidFill>
                  <a:srgbClr val="9D0865"/>
                </a:solidFill>
              </a:defRPr>
            </a:lvl1pPr>
            <a:lvl2pPr>
              <a:buClr>
                <a:srgbClr val="EB7211"/>
              </a:buClr>
              <a:defRPr sz="1800">
                <a:solidFill>
                  <a:srgbClr val="9D0865"/>
                </a:solidFill>
              </a:defRPr>
            </a:lvl2pPr>
            <a:lvl3pPr>
              <a:buClr>
                <a:srgbClr val="EB7211"/>
              </a:buClr>
              <a:defRPr sz="1600">
                <a:solidFill>
                  <a:srgbClr val="9D0865"/>
                </a:solidFill>
              </a:defRPr>
            </a:lvl3pPr>
            <a:lvl4pPr>
              <a:buClr>
                <a:srgbClr val="EB7211"/>
              </a:buClr>
              <a:defRPr sz="1400">
                <a:solidFill>
                  <a:srgbClr val="9D0865"/>
                </a:solidFill>
              </a:defRPr>
            </a:lvl4pPr>
            <a:lvl5pPr>
              <a:buClr>
                <a:srgbClr val="EB7211"/>
              </a:buClr>
              <a:defRPr sz="1400">
                <a:solidFill>
                  <a:srgbClr val="9D0865"/>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Marcador de fecha 3">
            <a:extLst>
              <a:ext uri="{FF2B5EF4-FFF2-40B4-BE49-F238E27FC236}">
                <a16:creationId xmlns:a16="http://schemas.microsoft.com/office/drawing/2014/main" id="{165BC9C6-7264-D878-3DEF-73489801553F}"/>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3/5/2026</a:t>
            </a:fld>
            <a:endParaRPr lang="en-US"/>
          </a:p>
        </p:txBody>
      </p:sp>
      <p:sp>
        <p:nvSpPr>
          <p:cNvPr id="5" name="Marcador de pie de página 4">
            <a:extLst>
              <a:ext uri="{FF2B5EF4-FFF2-40B4-BE49-F238E27FC236}">
                <a16:creationId xmlns:a16="http://schemas.microsoft.com/office/drawing/2014/main" id="{A193D752-DA62-A5FB-801D-099FB902B96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Marcador de número de diapositiva 5">
            <a:extLst>
              <a:ext uri="{FF2B5EF4-FFF2-40B4-BE49-F238E27FC236}">
                <a16:creationId xmlns:a16="http://schemas.microsoft.com/office/drawing/2014/main" id="{42210228-6C86-0E3E-C431-6B2B0BE9390D}"/>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Tree>
    <p:extLst>
      <p:ext uri="{BB962C8B-B14F-4D97-AF65-F5344CB8AC3E}">
        <p14:creationId xmlns:p14="http://schemas.microsoft.com/office/powerpoint/2010/main" val="2238952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ítulo y objetos">
    <p:spTree>
      <p:nvGrpSpPr>
        <p:cNvPr id="1" name=""/>
        <p:cNvGrpSpPr/>
        <p:nvPr/>
      </p:nvGrpSpPr>
      <p:grpSpPr>
        <a:xfrm>
          <a:off x="0" y="0"/>
          <a:ext cx="0" cy="0"/>
          <a:chOff x="0" y="0"/>
          <a:chExt cx="0" cy="0"/>
        </a:xfrm>
      </p:grpSpPr>
      <p:pic>
        <p:nvPicPr>
          <p:cNvPr id="9" name="Imagen 8" descr="Imagen que contiene Forma&#10;&#10;El contenido generado por IA puede ser incorrecto.">
            <a:extLst>
              <a:ext uri="{FF2B5EF4-FFF2-40B4-BE49-F238E27FC236}">
                <a16:creationId xmlns:a16="http://schemas.microsoft.com/office/drawing/2014/main" id="{4B489D1B-7005-7CE3-DAF7-AE6FE47575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F714987B-FB2C-B6D9-D33F-DDB02BC735BF}"/>
              </a:ext>
            </a:extLst>
          </p:cNvPr>
          <p:cNvSpPr>
            <a:spLocks noGrp="1"/>
          </p:cNvSpPr>
          <p:nvPr>
            <p:ph idx="1"/>
          </p:nvPr>
        </p:nvSpPr>
        <p:spPr>
          <a:xfrm>
            <a:off x="838200" y="2039815"/>
            <a:ext cx="10515600" cy="4137148"/>
          </a:xfrm>
          <a:prstGeom prst="rect">
            <a:avLst/>
          </a:prstGeom>
        </p:spPr>
        <p:txBody>
          <a:bodyPr/>
          <a:lstStyle>
            <a:lvl1pPr>
              <a:buClr>
                <a:srgbClr val="EB7211"/>
              </a:buClr>
              <a:defRPr sz="2000">
                <a:solidFill>
                  <a:srgbClr val="9D0865"/>
                </a:solidFill>
              </a:defRPr>
            </a:lvl1pPr>
            <a:lvl2pPr>
              <a:buClr>
                <a:srgbClr val="EB7211"/>
              </a:buClr>
              <a:defRPr sz="1800">
                <a:solidFill>
                  <a:srgbClr val="9D0865"/>
                </a:solidFill>
              </a:defRPr>
            </a:lvl2pPr>
            <a:lvl3pPr>
              <a:buClr>
                <a:srgbClr val="EB7211"/>
              </a:buClr>
              <a:defRPr sz="1600">
                <a:solidFill>
                  <a:srgbClr val="9D0865"/>
                </a:solidFill>
              </a:defRPr>
            </a:lvl3pPr>
            <a:lvl4pPr>
              <a:buClr>
                <a:srgbClr val="EB7211"/>
              </a:buClr>
              <a:defRPr sz="1400">
                <a:solidFill>
                  <a:srgbClr val="9D0865"/>
                </a:solidFill>
              </a:defRPr>
            </a:lvl4pPr>
            <a:lvl5pPr>
              <a:buClr>
                <a:srgbClr val="EB7211"/>
              </a:buClr>
              <a:defRPr sz="1400">
                <a:solidFill>
                  <a:srgbClr val="9D0865"/>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Marcador de fecha 3">
            <a:extLst>
              <a:ext uri="{FF2B5EF4-FFF2-40B4-BE49-F238E27FC236}">
                <a16:creationId xmlns:a16="http://schemas.microsoft.com/office/drawing/2014/main" id="{165BC9C6-7264-D878-3DEF-73489801553F}"/>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3/5/2026</a:t>
            </a:fld>
            <a:endParaRPr lang="en-US"/>
          </a:p>
        </p:txBody>
      </p:sp>
      <p:sp>
        <p:nvSpPr>
          <p:cNvPr id="5" name="Marcador de pie de página 4">
            <a:extLst>
              <a:ext uri="{FF2B5EF4-FFF2-40B4-BE49-F238E27FC236}">
                <a16:creationId xmlns:a16="http://schemas.microsoft.com/office/drawing/2014/main" id="{A193D752-DA62-A5FB-801D-099FB902B96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Marcador de número de diapositiva 5">
            <a:extLst>
              <a:ext uri="{FF2B5EF4-FFF2-40B4-BE49-F238E27FC236}">
                <a16:creationId xmlns:a16="http://schemas.microsoft.com/office/drawing/2014/main" id="{42210228-6C86-0E3E-C431-6B2B0BE9390D}"/>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
        <p:nvSpPr>
          <p:cNvPr id="8" name="Título 1">
            <a:extLst>
              <a:ext uri="{FF2B5EF4-FFF2-40B4-BE49-F238E27FC236}">
                <a16:creationId xmlns:a16="http://schemas.microsoft.com/office/drawing/2014/main" id="{D7D329A6-C93C-B9BF-C19E-816155D88568}"/>
              </a:ext>
            </a:extLst>
          </p:cNvPr>
          <p:cNvSpPr>
            <a:spLocks noGrp="1"/>
          </p:cNvSpPr>
          <p:nvPr>
            <p:ph type="title" hasCustomPrompt="1"/>
          </p:nvPr>
        </p:nvSpPr>
        <p:spPr>
          <a:xfrm>
            <a:off x="838200" y="356792"/>
            <a:ext cx="6947647" cy="594702"/>
          </a:xfrm>
          <a:prstGeom prst="rect">
            <a:avLst/>
          </a:prstGeom>
        </p:spPr>
        <p:txBody>
          <a:bodyPr anchor="t"/>
          <a:lstStyle>
            <a:lvl1pPr>
              <a:defRPr sz="2800" b="1" u="none" baseline="0">
                <a:solidFill>
                  <a:srgbClr val="9D0865"/>
                </a:solidFill>
              </a:defRPr>
            </a:lvl1pPr>
          </a:lstStyle>
          <a:p>
            <a:r>
              <a:rPr lang="es-ES" dirty="0"/>
              <a:t>HAGA CLIC PARA MODIFICAR EL ESTILO DE TÍTULO DEL PATRÓN</a:t>
            </a:r>
            <a:endParaRPr lang="en-US" dirty="0"/>
          </a:p>
        </p:txBody>
      </p:sp>
    </p:spTree>
    <p:extLst>
      <p:ext uri="{BB962C8B-B14F-4D97-AF65-F5344CB8AC3E}">
        <p14:creationId xmlns:p14="http://schemas.microsoft.com/office/powerpoint/2010/main" val="3451198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ítulo y objetos">
    <p:spTree>
      <p:nvGrpSpPr>
        <p:cNvPr id="1" name=""/>
        <p:cNvGrpSpPr/>
        <p:nvPr/>
      </p:nvGrpSpPr>
      <p:grpSpPr>
        <a:xfrm>
          <a:off x="0" y="0"/>
          <a:ext cx="0" cy="0"/>
          <a:chOff x="0" y="0"/>
          <a:chExt cx="0" cy="0"/>
        </a:xfrm>
      </p:grpSpPr>
      <p:pic>
        <p:nvPicPr>
          <p:cNvPr id="8" name="Imagen 7" descr="Patrón de fondo&#10;&#10;El contenido generado por IA puede ser incorrecto.">
            <a:extLst>
              <a:ext uri="{FF2B5EF4-FFF2-40B4-BE49-F238E27FC236}">
                <a16:creationId xmlns:a16="http://schemas.microsoft.com/office/drawing/2014/main" id="{9D14068E-15C4-A80B-1E8D-EE9D4922BD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F714987B-FB2C-B6D9-D33F-DDB02BC735BF}"/>
              </a:ext>
            </a:extLst>
          </p:cNvPr>
          <p:cNvSpPr>
            <a:spLocks noGrp="1"/>
          </p:cNvSpPr>
          <p:nvPr>
            <p:ph idx="1"/>
          </p:nvPr>
        </p:nvSpPr>
        <p:spPr>
          <a:xfrm>
            <a:off x="838200" y="2039815"/>
            <a:ext cx="10515600" cy="4137148"/>
          </a:xfrm>
          <a:prstGeom prst="rect">
            <a:avLst/>
          </a:prstGeom>
        </p:spPr>
        <p:txBody>
          <a:bodyPr/>
          <a:lstStyle>
            <a:lvl1pPr>
              <a:buClr>
                <a:srgbClr val="EB7211"/>
              </a:buClr>
              <a:defRPr sz="2000">
                <a:solidFill>
                  <a:srgbClr val="9D0865"/>
                </a:solidFill>
              </a:defRPr>
            </a:lvl1pPr>
            <a:lvl2pPr>
              <a:buClr>
                <a:srgbClr val="EB7211"/>
              </a:buClr>
              <a:defRPr sz="1800">
                <a:solidFill>
                  <a:srgbClr val="9D0865"/>
                </a:solidFill>
              </a:defRPr>
            </a:lvl2pPr>
            <a:lvl3pPr>
              <a:buClr>
                <a:srgbClr val="EB7211"/>
              </a:buClr>
              <a:defRPr sz="1600">
                <a:solidFill>
                  <a:srgbClr val="9D0865"/>
                </a:solidFill>
              </a:defRPr>
            </a:lvl3pPr>
            <a:lvl4pPr>
              <a:buClr>
                <a:srgbClr val="EB7211"/>
              </a:buClr>
              <a:defRPr sz="1400">
                <a:solidFill>
                  <a:srgbClr val="9D0865"/>
                </a:solidFill>
              </a:defRPr>
            </a:lvl4pPr>
            <a:lvl5pPr>
              <a:buClr>
                <a:srgbClr val="EB7211"/>
              </a:buClr>
              <a:defRPr sz="1400">
                <a:solidFill>
                  <a:srgbClr val="9D0865"/>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Marcador de fecha 3">
            <a:extLst>
              <a:ext uri="{FF2B5EF4-FFF2-40B4-BE49-F238E27FC236}">
                <a16:creationId xmlns:a16="http://schemas.microsoft.com/office/drawing/2014/main" id="{165BC9C6-7264-D878-3DEF-73489801553F}"/>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3/5/2026</a:t>
            </a:fld>
            <a:endParaRPr lang="en-US"/>
          </a:p>
        </p:txBody>
      </p:sp>
      <p:sp>
        <p:nvSpPr>
          <p:cNvPr id="5" name="Marcador de pie de página 4">
            <a:extLst>
              <a:ext uri="{FF2B5EF4-FFF2-40B4-BE49-F238E27FC236}">
                <a16:creationId xmlns:a16="http://schemas.microsoft.com/office/drawing/2014/main" id="{A193D752-DA62-A5FB-801D-099FB902B96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Marcador de número de diapositiva 5">
            <a:extLst>
              <a:ext uri="{FF2B5EF4-FFF2-40B4-BE49-F238E27FC236}">
                <a16:creationId xmlns:a16="http://schemas.microsoft.com/office/drawing/2014/main" id="{42210228-6C86-0E3E-C431-6B2B0BE9390D}"/>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
        <p:nvSpPr>
          <p:cNvPr id="9" name="Título 1">
            <a:extLst>
              <a:ext uri="{FF2B5EF4-FFF2-40B4-BE49-F238E27FC236}">
                <a16:creationId xmlns:a16="http://schemas.microsoft.com/office/drawing/2014/main" id="{A2F4CA91-9E7C-FF72-1416-354A2CA73A09}"/>
              </a:ext>
            </a:extLst>
          </p:cNvPr>
          <p:cNvSpPr>
            <a:spLocks noGrp="1"/>
          </p:cNvSpPr>
          <p:nvPr>
            <p:ph type="title" hasCustomPrompt="1"/>
          </p:nvPr>
        </p:nvSpPr>
        <p:spPr>
          <a:xfrm>
            <a:off x="838200" y="343345"/>
            <a:ext cx="6947647" cy="594702"/>
          </a:xfrm>
          <a:prstGeom prst="rect">
            <a:avLst/>
          </a:prstGeom>
        </p:spPr>
        <p:txBody>
          <a:bodyPr anchor="t"/>
          <a:lstStyle>
            <a:lvl1pPr>
              <a:defRPr sz="2800" b="1" u="none" baseline="0">
                <a:solidFill>
                  <a:srgbClr val="9D0865"/>
                </a:solidFill>
              </a:defRPr>
            </a:lvl1pPr>
          </a:lstStyle>
          <a:p>
            <a:r>
              <a:rPr lang="es-ES" dirty="0"/>
              <a:t>HAGA CLIC PARA MODIFICAR EL ESTILO DE TÍTULO DEL PATRÓN</a:t>
            </a:r>
            <a:endParaRPr lang="en-US" dirty="0"/>
          </a:p>
        </p:txBody>
      </p:sp>
    </p:spTree>
    <p:extLst>
      <p:ext uri="{BB962C8B-B14F-4D97-AF65-F5344CB8AC3E}">
        <p14:creationId xmlns:p14="http://schemas.microsoft.com/office/powerpoint/2010/main" val="1096857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AE13FB0-6880-55B3-77BD-3B23E659C00C}"/>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3/5/2026</a:t>
            </a:fld>
            <a:endParaRPr lang="en-US"/>
          </a:p>
        </p:txBody>
      </p:sp>
      <p:sp>
        <p:nvSpPr>
          <p:cNvPr id="3" name="Marcador de pie de página 2">
            <a:extLst>
              <a:ext uri="{FF2B5EF4-FFF2-40B4-BE49-F238E27FC236}">
                <a16:creationId xmlns:a16="http://schemas.microsoft.com/office/drawing/2014/main" id="{61100FBB-B3D4-5002-865F-E502635C175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Marcador de número de diapositiva 3">
            <a:extLst>
              <a:ext uri="{FF2B5EF4-FFF2-40B4-BE49-F238E27FC236}">
                <a16:creationId xmlns:a16="http://schemas.microsoft.com/office/drawing/2014/main" id="{EEDD315A-25A3-429E-4562-BFFE6CCA6747}"/>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Tree>
    <p:extLst>
      <p:ext uri="{BB962C8B-B14F-4D97-AF65-F5344CB8AC3E}">
        <p14:creationId xmlns:p14="http://schemas.microsoft.com/office/powerpoint/2010/main" val="4245678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46DDB2E-E8AB-FB34-9D60-5B00B006E736}"/>
              </a:ext>
            </a:extLst>
          </p:cNvPr>
          <p:cNvSpPr/>
          <p:nvPr userDrawn="1"/>
        </p:nvSpPr>
        <p:spPr>
          <a:xfrm>
            <a:off x="0" y="2"/>
            <a:ext cx="12192000" cy="1066795"/>
          </a:xfrm>
          <a:prstGeom prst="rect">
            <a:avLst/>
          </a:prstGeom>
          <a:gradFill>
            <a:gsLst>
              <a:gs pos="95000">
                <a:srgbClr val="1C2473"/>
              </a:gs>
              <a:gs pos="0">
                <a:srgbClr val="48276F"/>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cxnSp>
        <p:nvCxnSpPr>
          <p:cNvPr id="10" name="Straight Connector 9">
            <a:extLst>
              <a:ext uri="{FF2B5EF4-FFF2-40B4-BE49-F238E27FC236}">
                <a16:creationId xmlns:a16="http://schemas.microsoft.com/office/drawing/2014/main" id="{2C17C4D9-D4B2-1470-1247-916A43C894E9}"/>
              </a:ext>
            </a:extLst>
          </p:cNvPr>
          <p:cNvCxnSpPr>
            <a:cxnSpLocks/>
          </p:cNvCxnSpPr>
          <p:nvPr userDrawn="1"/>
        </p:nvCxnSpPr>
        <p:spPr>
          <a:xfrm>
            <a:off x="204787" y="6222546"/>
            <a:ext cx="11782425" cy="0"/>
          </a:xfrm>
          <a:prstGeom prst="line">
            <a:avLst/>
          </a:prstGeom>
          <a:ln w="6350">
            <a:solidFill>
              <a:srgbClr val="1C2473"/>
            </a:solidFill>
          </a:ln>
        </p:spPr>
        <p:style>
          <a:lnRef idx="2">
            <a:schemeClr val="accent1"/>
          </a:lnRef>
          <a:fillRef idx="0">
            <a:schemeClr val="accent1"/>
          </a:fillRef>
          <a:effectRef idx="1">
            <a:schemeClr val="accent1"/>
          </a:effectRef>
          <a:fontRef idx="minor">
            <a:schemeClr val="tx1"/>
          </a:fontRef>
        </p:style>
      </p:cxnSp>
      <p:pic>
        <p:nvPicPr>
          <p:cNvPr id="14" name="Picture 13" descr="A purple and yellow triangle&#10;&#10;AI-generated content may be incorrect.">
            <a:extLst>
              <a:ext uri="{FF2B5EF4-FFF2-40B4-BE49-F238E27FC236}">
                <a16:creationId xmlns:a16="http://schemas.microsoft.com/office/drawing/2014/main" id="{33D76308-22EE-3513-D2A4-06D2BA5E7E66}"/>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9937750" y="0"/>
            <a:ext cx="2257878" cy="1323972"/>
          </a:xfrm>
          <a:prstGeom prst="rect">
            <a:avLst/>
          </a:prstGeom>
        </p:spPr>
      </p:pic>
    </p:spTree>
    <p:extLst>
      <p:ext uri="{BB962C8B-B14F-4D97-AF65-F5344CB8AC3E}">
        <p14:creationId xmlns:p14="http://schemas.microsoft.com/office/powerpoint/2010/main" val="1837134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Titre et contenu">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97891E-409D-B519-E73B-B7D5A0346B0A}"/>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Lst>
          </a:blip>
          <a:srcRect r="32720"/>
          <a:stretch/>
        </p:blipFill>
        <p:spPr>
          <a:xfrm>
            <a:off x="7214783" y="0"/>
            <a:ext cx="4977217" cy="6858000"/>
          </a:xfrm>
          <a:prstGeom prst="rect">
            <a:avLst/>
          </a:prstGeom>
        </p:spPr>
      </p:pic>
      <p:sp>
        <p:nvSpPr>
          <p:cNvPr id="6" name="Espace réservé du numéro de diapositive 5">
            <a:extLst>
              <a:ext uri="{FF2B5EF4-FFF2-40B4-BE49-F238E27FC236}">
                <a16:creationId xmlns:a16="http://schemas.microsoft.com/office/drawing/2014/main" id="{4190302B-71B2-D643-89C5-EA6AB80F65F1}"/>
              </a:ext>
            </a:extLst>
          </p:cNvPr>
          <p:cNvSpPr>
            <a:spLocks noGrp="1"/>
          </p:cNvSpPr>
          <p:nvPr>
            <p:ph type="sldNum" sz="quarter" idx="12"/>
          </p:nvPr>
        </p:nvSpPr>
        <p:spPr/>
        <p:txBody>
          <a:bodyPr/>
          <a:lstStyle/>
          <a:p>
            <a:fld id="{4CD10130-D4DB-4DB0-A420-4ED557F3E877}" type="slidenum">
              <a:rPr lang="fr-FR" smtClean="0"/>
              <a:t>‹Nº›</a:t>
            </a:fld>
            <a:endParaRPr lang="fr-FR"/>
          </a:p>
        </p:txBody>
      </p:sp>
      <p:sp>
        <p:nvSpPr>
          <p:cNvPr id="9" name="Titre 1">
            <a:extLst>
              <a:ext uri="{FF2B5EF4-FFF2-40B4-BE49-F238E27FC236}">
                <a16:creationId xmlns:a16="http://schemas.microsoft.com/office/drawing/2014/main" id="{6E00134A-FF32-4148-A10E-6EBB70654BE4}"/>
              </a:ext>
            </a:extLst>
          </p:cNvPr>
          <p:cNvSpPr>
            <a:spLocks noGrp="1"/>
          </p:cNvSpPr>
          <p:nvPr>
            <p:ph type="title" hasCustomPrompt="1"/>
          </p:nvPr>
        </p:nvSpPr>
        <p:spPr>
          <a:xfrm>
            <a:off x="1235075" y="748507"/>
            <a:ext cx="10333038" cy="778668"/>
          </a:xfrm>
        </p:spPr>
        <p:txBody>
          <a:bodyPr/>
          <a:lstStyle>
            <a:lvl1pPr>
              <a:defRPr/>
            </a:lvl1pPr>
          </a:lstStyle>
          <a:p>
            <a:r>
              <a:rPr lang="fr-FR" dirty="0"/>
              <a:t>TITLE SLIDE IN ONE OR TWO LINES</a:t>
            </a:r>
            <a:br>
              <a:rPr lang="fr-FR" dirty="0"/>
            </a:br>
            <a:r>
              <a:rPr lang="fr-FR" dirty="0"/>
              <a:t>(CENTURY GOTHIC 26 PT)</a:t>
            </a:r>
          </a:p>
        </p:txBody>
      </p:sp>
      <p:sp>
        <p:nvSpPr>
          <p:cNvPr id="12" name="Espace réservé du texte 2">
            <a:extLst>
              <a:ext uri="{FF2B5EF4-FFF2-40B4-BE49-F238E27FC236}">
                <a16:creationId xmlns:a16="http://schemas.microsoft.com/office/drawing/2014/main" id="{0B6B17B4-FF07-D449-864A-2C752471F0FC}"/>
              </a:ext>
            </a:extLst>
          </p:cNvPr>
          <p:cNvSpPr>
            <a:spLocks noGrp="1"/>
          </p:cNvSpPr>
          <p:nvPr>
            <p:ph idx="1"/>
          </p:nvPr>
        </p:nvSpPr>
        <p:spPr>
          <a:xfrm>
            <a:off x="1235075" y="1825625"/>
            <a:ext cx="10333038" cy="4037761"/>
          </a:xfrm>
          <a:prstGeom prst="rect">
            <a:avLst/>
          </a:prstGeom>
        </p:spPr>
        <p:txBody>
          <a:bodyPr vert="horz" lIns="0" tIns="0" rIns="0" bIns="0" rtlCol="0">
            <a:no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11" name="Image 10">
            <a:extLst>
              <a:ext uri="{FF2B5EF4-FFF2-40B4-BE49-F238E27FC236}">
                <a16:creationId xmlns:a16="http://schemas.microsoft.com/office/drawing/2014/main" id="{064B3EDE-9BA2-5641-8E7A-4A025C0F3DE0}"/>
              </a:ext>
            </a:extLst>
          </p:cNvPr>
          <p:cNvPicPr>
            <a:picLocks noChangeAspect="1"/>
          </p:cNvPicPr>
          <p:nvPr/>
        </p:nvPicPr>
        <p:blipFill>
          <a:blip r:embed="rId3"/>
          <a:stretch>
            <a:fillRect/>
          </a:stretch>
        </p:blipFill>
        <p:spPr>
          <a:xfrm>
            <a:off x="10356850" y="6250322"/>
            <a:ext cx="1319260" cy="410400"/>
          </a:xfrm>
          <a:prstGeom prst="rect">
            <a:avLst/>
          </a:prstGeom>
        </p:spPr>
      </p:pic>
      <p:pic>
        <p:nvPicPr>
          <p:cNvPr id="2" name="Picture 4">
            <a:extLst>
              <a:ext uri="{FF2B5EF4-FFF2-40B4-BE49-F238E27FC236}">
                <a16:creationId xmlns:a16="http://schemas.microsoft.com/office/drawing/2014/main" id="{FE2A62E2-9A03-F9CA-EA65-85F45744D628}"/>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356849" y="171588"/>
            <a:ext cx="1207533" cy="368968"/>
          </a:xfrm>
          <a:prstGeom prst="rect">
            <a:avLst/>
          </a:prstGeom>
        </p:spPr>
      </p:pic>
      <p:sp>
        <p:nvSpPr>
          <p:cNvPr id="7" name="TextBox 6">
            <a:extLst>
              <a:ext uri="{FF2B5EF4-FFF2-40B4-BE49-F238E27FC236}">
                <a16:creationId xmlns:a16="http://schemas.microsoft.com/office/drawing/2014/main" id="{0D3CB172-5FE2-3B23-6AFE-28EFF478570E}"/>
              </a:ext>
            </a:extLst>
          </p:cNvPr>
          <p:cNvSpPr txBox="1"/>
          <p:nvPr userDrawn="1"/>
        </p:nvSpPr>
        <p:spPr>
          <a:xfrm>
            <a:off x="4857346" y="6657796"/>
            <a:ext cx="6786562" cy="215444"/>
          </a:xfrm>
          <a:prstGeom prst="rect">
            <a:avLst/>
          </a:prstGeom>
          <a:noFill/>
        </p:spPr>
        <p:txBody>
          <a:bodyPr wrap="square" rtlCol="0">
            <a:spAutoFit/>
          </a:bodyPr>
          <a:lstStyle/>
          <a:p>
            <a:pPr algn="r"/>
            <a:r>
              <a:rPr lang="en-US" sz="800" b="1" dirty="0">
                <a:solidFill>
                  <a:schemeClr val="accent1"/>
                </a:solidFill>
                <a:latin typeface="Century Gothic" panose="020B0502020202020204" pitchFamily="34" charset="0"/>
              </a:rPr>
              <a:t>This educational meeting is organized and fully funded by Servier. Date of preparation: August 2024</a:t>
            </a:r>
          </a:p>
        </p:txBody>
      </p:sp>
      <p:sp>
        <p:nvSpPr>
          <p:cNvPr id="4" name="Text Placeholder 13">
            <a:extLst>
              <a:ext uri="{FF2B5EF4-FFF2-40B4-BE49-F238E27FC236}">
                <a16:creationId xmlns:a16="http://schemas.microsoft.com/office/drawing/2014/main" id="{1BB32A98-344F-3D7A-6FFF-88AE40C2ABB1}"/>
              </a:ext>
            </a:extLst>
          </p:cNvPr>
          <p:cNvSpPr>
            <a:spLocks noGrp="1"/>
          </p:cNvSpPr>
          <p:nvPr>
            <p:ph type="body" sz="quarter" idx="13" hasCustomPrompt="1"/>
          </p:nvPr>
        </p:nvSpPr>
        <p:spPr>
          <a:xfrm>
            <a:off x="1095375" y="6284913"/>
            <a:ext cx="9261475" cy="371475"/>
          </a:xfrm>
        </p:spPr>
        <p:txBody>
          <a:bodyPr anchor="b"/>
          <a:lstStyle>
            <a:lvl1pPr marL="0" indent="0">
              <a:buNone/>
              <a:defRPr sz="800" b="1"/>
            </a:lvl1pPr>
          </a:lstStyle>
          <a:p>
            <a:pPr lvl="0"/>
            <a:r>
              <a:rPr lang="en-GB"/>
              <a:t>Footer content</a:t>
            </a:r>
          </a:p>
        </p:txBody>
      </p:sp>
    </p:spTree>
    <p:extLst>
      <p:ext uri="{BB962C8B-B14F-4D97-AF65-F5344CB8AC3E}">
        <p14:creationId xmlns:p14="http://schemas.microsoft.com/office/powerpoint/2010/main" val="1342518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pic>
        <p:nvPicPr>
          <p:cNvPr id="11" name="Picture 10" descr="Background pattern&#10;&#10;Description automatically generated">
            <a:extLst>
              <a:ext uri="{FF2B5EF4-FFF2-40B4-BE49-F238E27FC236}">
                <a16:creationId xmlns:a16="http://schemas.microsoft.com/office/drawing/2014/main" id="{ADBD3FB4-5418-AB29-2406-473C037EA9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2A1B9DE9-2328-7BEF-328D-BE5CA4952A1F}"/>
              </a:ext>
            </a:extLst>
          </p:cNvPr>
          <p:cNvSpPr>
            <a:spLocks noGrp="1"/>
          </p:cNvSpPr>
          <p:nvPr>
            <p:ph type="title"/>
          </p:nvPr>
        </p:nvSpPr>
        <p:spPr/>
        <p:txBody>
          <a:bodyPr/>
          <a:lstStyle/>
          <a:p>
            <a:r>
              <a:rPr lang="en-US"/>
              <a:t>Click to edit Master title style</a:t>
            </a:r>
          </a:p>
        </p:txBody>
      </p:sp>
      <p:grpSp>
        <p:nvGrpSpPr>
          <p:cNvPr id="8" name="Group 7">
            <a:extLst>
              <a:ext uri="{FF2B5EF4-FFF2-40B4-BE49-F238E27FC236}">
                <a16:creationId xmlns:a16="http://schemas.microsoft.com/office/drawing/2014/main" id="{AB9EB1EC-D9BA-F9BF-121E-BCF896371C02}"/>
              </a:ext>
            </a:extLst>
          </p:cNvPr>
          <p:cNvGrpSpPr/>
          <p:nvPr userDrawn="1"/>
        </p:nvGrpSpPr>
        <p:grpSpPr>
          <a:xfrm>
            <a:off x="10055101" y="6077940"/>
            <a:ext cx="1812330" cy="439542"/>
            <a:chOff x="538257" y="2081257"/>
            <a:chExt cx="11118023" cy="2696441"/>
          </a:xfrm>
        </p:grpSpPr>
        <p:sp>
          <p:nvSpPr>
            <p:cNvPr id="9" name="Freeform: Shape 8">
              <a:extLst>
                <a:ext uri="{FF2B5EF4-FFF2-40B4-BE49-F238E27FC236}">
                  <a16:creationId xmlns:a16="http://schemas.microsoft.com/office/drawing/2014/main" id="{F0303B13-EB06-6868-9504-AE0DDCCA7E7A}"/>
                </a:ext>
              </a:extLst>
            </p:cNvPr>
            <p:cNvSpPr/>
            <p:nvPr/>
          </p:nvSpPr>
          <p:spPr>
            <a:xfrm>
              <a:off x="538257" y="3548728"/>
              <a:ext cx="9023603" cy="1212056"/>
            </a:xfrm>
            <a:custGeom>
              <a:avLst/>
              <a:gdLst>
                <a:gd name="connsiteX0" fmla="*/ 353854 w 9023603"/>
                <a:gd name="connsiteY0" fmla="*/ 695610 h 1212056"/>
                <a:gd name="connsiteX1" fmla="*/ 536924 w 9023603"/>
                <a:gd name="connsiteY1" fmla="*/ 198596 h 1212056"/>
                <a:gd name="connsiteX2" fmla="*/ 711327 w 9023603"/>
                <a:gd name="connsiteY2" fmla="*/ 695610 h 1212056"/>
                <a:gd name="connsiteX3" fmla="*/ 889064 w 9023603"/>
                <a:gd name="connsiteY3" fmla="*/ 1196340 h 1212056"/>
                <a:gd name="connsiteX4" fmla="*/ 1057275 w 9023603"/>
                <a:gd name="connsiteY4" fmla="*/ 1196340 h 1212056"/>
                <a:gd name="connsiteX5" fmla="*/ 621411 w 9023603"/>
                <a:gd name="connsiteY5" fmla="*/ 190 h 1212056"/>
                <a:gd name="connsiteX6" fmla="*/ 455486 w 9023603"/>
                <a:gd name="connsiteY6" fmla="*/ 190 h 1212056"/>
                <a:gd name="connsiteX7" fmla="*/ 0 w 9023603"/>
                <a:gd name="connsiteY7" fmla="*/ 1196340 h 1212056"/>
                <a:gd name="connsiteX8" fmla="*/ 169164 w 9023603"/>
                <a:gd name="connsiteY8" fmla="*/ 1196340 h 1212056"/>
                <a:gd name="connsiteX9" fmla="*/ 302514 w 9023603"/>
                <a:gd name="connsiteY9" fmla="*/ 829532 h 1212056"/>
                <a:gd name="connsiteX10" fmla="*/ 758857 w 9023603"/>
                <a:gd name="connsiteY10" fmla="*/ 829532 h 1212056"/>
                <a:gd name="connsiteX11" fmla="*/ 1685258 w 9023603"/>
                <a:gd name="connsiteY11" fmla="*/ 942975 h 1212056"/>
                <a:gd name="connsiteX12" fmla="*/ 1471041 w 9023603"/>
                <a:gd name="connsiteY12" fmla="*/ 1092327 h 1212056"/>
                <a:gd name="connsiteX13" fmla="*/ 1248061 w 9023603"/>
                <a:gd name="connsiteY13" fmla="*/ 991171 h 1212056"/>
                <a:gd name="connsiteX14" fmla="*/ 1086707 w 9023603"/>
                <a:gd name="connsiteY14" fmla="*/ 1019746 h 1212056"/>
                <a:gd name="connsiteX15" fmla="*/ 1464374 w 9023603"/>
                <a:gd name="connsiteY15" fmla="*/ 1209770 h 1212056"/>
                <a:gd name="connsiteX16" fmla="*/ 1844897 w 9023603"/>
                <a:gd name="connsiteY16" fmla="*/ 924020 h 1212056"/>
                <a:gd name="connsiteX17" fmla="*/ 1469231 w 9023603"/>
                <a:gd name="connsiteY17" fmla="*/ 642651 h 1212056"/>
                <a:gd name="connsiteX18" fmla="*/ 1258253 w 9023603"/>
                <a:gd name="connsiteY18" fmla="*/ 501205 h 1212056"/>
                <a:gd name="connsiteX19" fmla="*/ 1437799 w 9023603"/>
                <a:gd name="connsiteY19" fmla="*/ 369093 h 1212056"/>
                <a:gd name="connsiteX20" fmla="*/ 1644396 w 9023603"/>
                <a:gd name="connsiteY20" fmla="*/ 485298 h 1212056"/>
                <a:gd name="connsiteX21" fmla="*/ 1786128 w 9023603"/>
                <a:gd name="connsiteY21" fmla="*/ 426339 h 1212056"/>
                <a:gd name="connsiteX22" fmla="*/ 1455134 w 9023603"/>
                <a:gd name="connsiteY22" fmla="*/ 251936 h 1212056"/>
                <a:gd name="connsiteX23" fmla="*/ 1105567 w 9023603"/>
                <a:gd name="connsiteY23" fmla="*/ 520350 h 1212056"/>
                <a:gd name="connsiteX24" fmla="*/ 1421702 w 9023603"/>
                <a:gd name="connsiteY24" fmla="*/ 778192 h 1212056"/>
                <a:gd name="connsiteX25" fmla="*/ 1685258 w 9023603"/>
                <a:gd name="connsiteY25" fmla="*/ 942975 h 1212056"/>
                <a:gd name="connsiteX26" fmla="*/ 2179892 w 9023603"/>
                <a:gd name="connsiteY26" fmla="*/ 0 h 1212056"/>
                <a:gd name="connsiteX27" fmla="*/ 2022539 w 9023603"/>
                <a:gd name="connsiteY27" fmla="*/ 65627 h 1212056"/>
                <a:gd name="connsiteX28" fmla="*/ 2022539 w 9023603"/>
                <a:gd name="connsiteY28" fmla="*/ 286511 h 1212056"/>
                <a:gd name="connsiteX29" fmla="*/ 1878330 w 9023603"/>
                <a:gd name="connsiteY29" fmla="*/ 286511 h 1212056"/>
                <a:gd name="connsiteX30" fmla="*/ 1878330 w 9023603"/>
                <a:gd name="connsiteY30" fmla="*/ 413670 h 1212056"/>
                <a:gd name="connsiteX31" fmla="*/ 2022539 w 9023603"/>
                <a:gd name="connsiteY31" fmla="*/ 413670 h 1212056"/>
                <a:gd name="connsiteX32" fmla="*/ 2022539 w 9023603"/>
                <a:gd name="connsiteY32" fmla="*/ 997743 h 1212056"/>
                <a:gd name="connsiteX33" fmla="*/ 2197227 w 9023603"/>
                <a:gd name="connsiteY33" fmla="*/ 1202245 h 1212056"/>
                <a:gd name="connsiteX34" fmla="*/ 2345055 w 9023603"/>
                <a:gd name="connsiteY34" fmla="*/ 1186910 h 1212056"/>
                <a:gd name="connsiteX35" fmla="*/ 2345055 w 9023603"/>
                <a:gd name="connsiteY35" fmla="*/ 1061180 h 1212056"/>
                <a:gd name="connsiteX36" fmla="*/ 2245233 w 9023603"/>
                <a:gd name="connsiteY36" fmla="*/ 1082135 h 1212056"/>
                <a:gd name="connsiteX37" fmla="*/ 2179892 w 9023603"/>
                <a:gd name="connsiteY37" fmla="*/ 928973 h 1212056"/>
                <a:gd name="connsiteX38" fmla="*/ 2179892 w 9023603"/>
                <a:gd name="connsiteY38" fmla="*/ 413861 h 1212056"/>
                <a:gd name="connsiteX39" fmla="*/ 2345055 w 9023603"/>
                <a:gd name="connsiteY39" fmla="*/ 413861 h 1212056"/>
                <a:gd name="connsiteX40" fmla="*/ 2345055 w 9023603"/>
                <a:gd name="connsiteY40" fmla="*/ 286702 h 1212056"/>
                <a:gd name="connsiteX41" fmla="*/ 2179892 w 9023603"/>
                <a:gd name="connsiteY41" fmla="*/ 286702 h 1212056"/>
                <a:gd name="connsiteX42" fmla="*/ 2482977 w 9023603"/>
                <a:gd name="connsiteY42" fmla="*/ 286511 h 1212056"/>
                <a:gd name="connsiteX43" fmla="*/ 2482977 w 9023603"/>
                <a:gd name="connsiteY43" fmla="*/ 1196149 h 1212056"/>
                <a:gd name="connsiteX44" fmla="*/ 2635377 w 9023603"/>
                <a:gd name="connsiteY44" fmla="*/ 1196149 h 1212056"/>
                <a:gd name="connsiteX45" fmla="*/ 2635377 w 9023603"/>
                <a:gd name="connsiteY45" fmla="*/ 778002 h 1212056"/>
                <a:gd name="connsiteX46" fmla="*/ 2673953 w 9023603"/>
                <a:gd name="connsiteY46" fmla="*/ 541782 h 1212056"/>
                <a:gd name="connsiteX47" fmla="*/ 2946654 w 9023603"/>
                <a:gd name="connsiteY47" fmla="*/ 429482 h 1212056"/>
                <a:gd name="connsiteX48" fmla="*/ 2946654 w 9023603"/>
                <a:gd name="connsiteY48" fmla="*/ 271843 h 1212056"/>
                <a:gd name="connsiteX49" fmla="*/ 2635377 w 9023603"/>
                <a:gd name="connsiteY49" fmla="*/ 449294 h 1212056"/>
                <a:gd name="connsiteX50" fmla="*/ 2635377 w 9023603"/>
                <a:gd name="connsiteY50" fmla="*/ 286702 h 1212056"/>
                <a:gd name="connsiteX51" fmla="*/ 3849624 w 9023603"/>
                <a:gd name="connsiteY51" fmla="*/ 285 h 1212056"/>
                <a:gd name="connsiteX52" fmla="*/ 3849624 w 9023603"/>
                <a:gd name="connsiteY52" fmla="*/ 148018 h 1212056"/>
                <a:gd name="connsiteX53" fmla="*/ 4529423 w 9023603"/>
                <a:gd name="connsiteY53" fmla="*/ 148018 h 1212056"/>
                <a:gd name="connsiteX54" fmla="*/ 3849148 w 9023603"/>
                <a:gd name="connsiteY54" fmla="*/ 1040987 h 1212056"/>
                <a:gd name="connsiteX55" fmla="*/ 3849148 w 9023603"/>
                <a:gd name="connsiteY55" fmla="*/ 1196530 h 1212056"/>
                <a:gd name="connsiteX56" fmla="*/ 4727829 w 9023603"/>
                <a:gd name="connsiteY56" fmla="*/ 1196530 h 1212056"/>
                <a:gd name="connsiteX57" fmla="*/ 4727829 w 9023603"/>
                <a:gd name="connsiteY57" fmla="*/ 1052893 h 1212056"/>
                <a:gd name="connsiteX58" fmla="*/ 4033742 w 9023603"/>
                <a:gd name="connsiteY58" fmla="*/ 1052893 h 1212056"/>
                <a:gd name="connsiteX59" fmla="*/ 4710684 w 9023603"/>
                <a:gd name="connsiteY59" fmla="*/ 149637 h 1212056"/>
                <a:gd name="connsiteX60" fmla="*/ 4710684 w 9023603"/>
                <a:gd name="connsiteY60" fmla="*/ 476 h 1212056"/>
                <a:gd name="connsiteX61" fmla="*/ 5684139 w 9023603"/>
                <a:gd name="connsiteY61" fmla="*/ 286511 h 1212056"/>
                <a:gd name="connsiteX62" fmla="*/ 5684139 w 9023603"/>
                <a:gd name="connsiteY62" fmla="*/ 1196149 h 1212056"/>
                <a:gd name="connsiteX63" fmla="*/ 5836539 w 9023603"/>
                <a:gd name="connsiteY63" fmla="*/ 1196149 h 1212056"/>
                <a:gd name="connsiteX64" fmla="*/ 5836539 w 9023603"/>
                <a:gd name="connsiteY64" fmla="*/ 680466 h 1212056"/>
                <a:gd name="connsiteX65" fmla="*/ 5903977 w 9023603"/>
                <a:gd name="connsiteY65" fmla="*/ 476916 h 1212056"/>
                <a:gd name="connsiteX66" fmla="*/ 6077617 w 9023603"/>
                <a:gd name="connsiteY66" fmla="*/ 407955 h 1212056"/>
                <a:gd name="connsiteX67" fmla="*/ 6272403 w 9023603"/>
                <a:gd name="connsiteY67" fmla="*/ 532638 h 1212056"/>
                <a:gd name="connsiteX68" fmla="*/ 6281928 w 9023603"/>
                <a:gd name="connsiteY68" fmla="*/ 682275 h 1212056"/>
                <a:gd name="connsiteX69" fmla="*/ 6281928 w 9023603"/>
                <a:gd name="connsiteY69" fmla="*/ 1196625 h 1212056"/>
                <a:gd name="connsiteX70" fmla="*/ 6434328 w 9023603"/>
                <a:gd name="connsiteY70" fmla="*/ 1196625 h 1212056"/>
                <a:gd name="connsiteX71" fmla="*/ 6434328 w 9023603"/>
                <a:gd name="connsiteY71" fmla="*/ 657320 h 1212056"/>
                <a:gd name="connsiteX72" fmla="*/ 6418803 w 9023603"/>
                <a:gd name="connsiteY72" fmla="*/ 471106 h 1212056"/>
                <a:gd name="connsiteX73" fmla="*/ 6120003 w 9023603"/>
                <a:gd name="connsiteY73" fmla="*/ 263175 h 1212056"/>
                <a:gd name="connsiteX74" fmla="*/ 5836539 w 9023603"/>
                <a:gd name="connsiteY74" fmla="*/ 425100 h 1212056"/>
                <a:gd name="connsiteX75" fmla="*/ 5836539 w 9023603"/>
                <a:gd name="connsiteY75" fmla="*/ 286702 h 1212056"/>
                <a:gd name="connsiteX76" fmla="*/ 8054626 w 9023603"/>
                <a:gd name="connsiteY76" fmla="*/ 975931 h 1212056"/>
                <a:gd name="connsiteX77" fmla="*/ 7845076 w 9023603"/>
                <a:gd name="connsiteY77" fmla="*/ 1094708 h 1212056"/>
                <a:gd name="connsiteX78" fmla="*/ 7570280 w 9023603"/>
                <a:gd name="connsiteY78" fmla="*/ 730281 h 1212056"/>
                <a:gd name="connsiteX79" fmla="*/ 7835646 w 9023603"/>
                <a:gd name="connsiteY79" fmla="*/ 363855 h 1212056"/>
                <a:gd name="connsiteX80" fmla="*/ 8047578 w 9023603"/>
                <a:gd name="connsiteY80" fmla="*/ 492347 h 1212056"/>
                <a:gd name="connsiteX81" fmla="*/ 8190453 w 9023603"/>
                <a:gd name="connsiteY81" fmla="*/ 432625 h 1212056"/>
                <a:gd name="connsiteX82" fmla="*/ 7829836 w 9023603"/>
                <a:gd name="connsiteY82" fmla="*/ 251650 h 1212056"/>
                <a:gd name="connsiteX83" fmla="*/ 7400354 w 9023603"/>
                <a:gd name="connsiteY83" fmla="*/ 741616 h 1212056"/>
                <a:gd name="connsiteX84" fmla="*/ 7843076 w 9023603"/>
                <a:gd name="connsiteY84" fmla="*/ 1211675 h 1212056"/>
                <a:gd name="connsiteX85" fmla="*/ 8189690 w 9023603"/>
                <a:gd name="connsiteY85" fmla="*/ 1032224 h 1212056"/>
                <a:gd name="connsiteX86" fmla="*/ 4947190 w 9023603"/>
                <a:gd name="connsiteY86" fmla="*/ 647033 h 1212056"/>
                <a:gd name="connsiteX87" fmla="*/ 5429250 w 9023603"/>
                <a:gd name="connsiteY87" fmla="*/ 647033 h 1212056"/>
                <a:gd name="connsiteX88" fmla="*/ 5187220 w 9023603"/>
                <a:gd name="connsiteY88" fmla="*/ 368903 h 1212056"/>
                <a:gd name="connsiteX89" fmla="*/ 4947190 w 9023603"/>
                <a:gd name="connsiteY89" fmla="*/ 647033 h 1212056"/>
                <a:gd name="connsiteX90" fmla="*/ 5554885 w 9023603"/>
                <a:gd name="connsiteY90" fmla="*/ 1022127 h 1212056"/>
                <a:gd name="connsiteX91" fmla="*/ 5204555 w 9023603"/>
                <a:gd name="connsiteY91" fmla="*/ 1212056 h 1212056"/>
                <a:gd name="connsiteX92" fmla="*/ 4781455 w 9023603"/>
                <a:gd name="connsiteY92" fmla="*/ 723804 h 1212056"/>
                <a:gd name="connsiteX93" fmla="*/ 5198650 w 9023603"/>
                <a:gd name="connsiteY93" fmla="*/ 251745 h 1212056"/>
                <a:gd name="connsiteX94" fmla="*/ 5579650 w 9023603"/>
                <a:gd name="connsiteY94" fmla="*/ 572262 h 1212056"/>
                <a:gd name="connsiteX95" fmla="*/ 5596700 w 9023603"/>
                <a:gd name="connsiteY95" fmla="*/ 756570 h 1212056"/>
                <a:gd name="connsiteX96" fmla="*/ 4943475 w 9023603"/>
                <a:gd name="connsiteY96" fmla="*/ 756570 h 1212056"/>
                <a:gd name="connsiteX97" fmla="*/ 5218081 w 9023603"/>
                <a:gd name="connsiteY97" fmla="*/ 1097184 h 1212056"/>
                <a:gd name="connsiteX98" fmla="*/ 5406771 w 9023603"/>
                <a:gd name="connsiteY98" fmla="*/ 993457 h 1212056"/>
                <a:gd name="connsiteX99" fmla="*/ 6681978 w 9023603"/>
                <a:gd name="connsiteY99" fmla="*/ 647033 h 1212056"/>
                <a:gd name="connsiteX100" fmla="*/ 7164039 w 9023603"/>
                <a:gd name="connsiteY100" fmla="*/ 647033 h 1212056"/>
                <a:gd name="connsiteX101" fmla="*/ 6922008 w 9023603"/>
                <a:gd name="connsiteY101" fmla="*/ 368903 h 1212056"/>
                <a:gd name="connsiteX102" fmla="*/ 6681978 w 9023603"/>
                <a:gd name="connsiteY102" fmla="*/ 647033 h 1212056"/>
                <a:gd name="connsiteX103" fmla="*/ 7289769 w 9023603"/>
                <a:gd name="connsiteY103" fmla="*/ 1022127 h 1212056"/>
                <a:gd name="connsiteX104" fmla="*/ 6939153 w 9023603"/>
                <a:gd name="connsiteY104" fmla="*/ 1212056 h 1212056"/>
                <a:gd name="connsiteX105" fmla="*/ 6516529 w 9023603"/>
                <a:gd name="connsiteY105" fmla="*/ 723804 h 1212056"/>
                <a:gd name="connsiteX106" fmla="*/ 6933438 w 9023603"/>
                <a:gd name="connsiteY106" fmla="*/ 251745 h 1212056"/>
                <a:gd name="connsiteX107" fmla="*/ 7314438 w 9023603"/>
                <a:gd name="connsiteY107" fmla="*/ 572262 h 1212056"/>
                <a:gd name="connsiteX108" fmla="*/ 7331583 w 9023603"/>
                <a:gd name="connsiteY108" fmla="*/ 756570 h 1212056"/>
                <a:gd name="connsiteX109" fmla="*/ 6677883 w 9023603"/>
                <a:gd name="connsiteY109" fmla="*/ 756570 h 1212056"/>
                <a:gd name="connsiteX110" fmla="*/ 6952679 w 9023603"/>
                <a:gd name="connsiteY110" fmla="*/ 1097184 h 1212056"/>
                <a:gd name="connsiteX111" fmla="*/ 7141369 w 9023603"/>
                <a:gd name="connsiteY111" fmla="*/ 993457 h 1212056"/>
                <a:gd name="connsiteX112" fmla="*/ 9023318 w 9023603"/>
                <a:gd name="connsiteY112" fmla="*/ 1196340 h 1212056"/>
                <a:gd name="connsiteX113" fmla="*/ 8864441 w 9023603"/>
                <a:gd name="connsiteY113" fmla="*/ 1197102 h 1212056"/>
                <a:gd name="connsiteX114" fmla="*/ 8846344 w 9023603"/>
                <a:gd name="connsiteY114" fmla="*/ 1062990 h 1212056"/>
                <a:gd name="connsiteX115" fmla="*/ 8541544 w 9023603"/>
                <a:gd name="connsiteY115" fmla="*/ 1209770 h 1212056"/>
                <a:gd name="connsiteX116" fmla="*/ 8233887 w 9023603"/>
                <a:gd name="connsiteY116" fmla="*/ 951357 h 1212056"/>
                <a:gd name="connsiteX117" fmla="*/ 8274939 w 9023603"/>
                <a:gd name="connsiteY117" fmla="*/ 814768 h 1212056"/>
                <a:gd name="connsiteX118" fmla="*/ 8694039 w 9023603"/>
                <a:gd name="connsiteY118" fmla="*/ 655034 h 1212056"/>
                <a:gd name="connsiteX119" fmla="*/ 8837962 w 9023603"/>
                <a:gd name="connsiteY119" fmla="*/ 643604 h 1212056"/>
                <a:gd name="connsiteX120" fmla="*/ 8837962 w 9023603"/>
                <a:gd name="connsiteY120" fmla="*/ 620649 h 1212056"/>
                <a:gd name="connsiteX121" fmla="*/ 8634984 w 9023603"/>
                <a:gd name="connsiteY121" fmla="*/ 368807 h 1212056"/>
                <a:gd name="connsiteX122" fmla="*/ 8449342 w 9023603"/>
                <a:gd name="connsiteY122" fmla="*/ 486536 h 1212056"/>
                <a:gd name="connsiteX123" fmla="*/ 8308944 w 9023603"/>
                <a:gd name="connsiteY123" fmla="*/ 427863 h 1212056"/>
                <a:gd name="connsiteX124" fmla="*/ 8316278 w 9023603"/>
                <a:gd name="connsiteY124" fmla="*/ 413004 h 1212056"/>
                <a:gd name="connsiteX125" fmla="*/ 8629459 w 9023603"/>
                <a:gd name="connsiteY125" fmla="*/ 251650 h 1212056"/>
                <a:gd name="connsiteX126" fmla="*/ 8893969 w 9023603"/>
                <a:gd name="connsiteY126" fmla="*/ 328517 h 1212056"/>
                <a:gd name="connsiteX127" fmla="*/ 8992552 w 9023603"/>
                <a:gd name="connsiteY127" fmla="*/ 556545 h 1212056"/>
                <a:gd name="connsiteX128" fmla="*/ 8998839 w 9023603"/>
                <a:gd name="connsiteY128" fmla="*/ 1023270 h 1212056"/>
                <a:gd name="connsiteX129" fmla="*/ 9023604 w 9023603"/>
                <a:gd name="connsiteY129" fmla="*/ 1196340 h 1212056"/>
                <a:gd name="connsiteX130" fmla="*/ 8814625 w 9023603"/>
                <a:gd name="connsiteY130" fmla="*/ 945546 h 1212056"/>
                <a:gd name="connsiteX131" fmla="*/ 8839486 w 9023603"/>
                <a:gd name="connsiteY131" fmla="*/ 741711 h 1212056"/>
                <a:gd name="connsiteX132" fmla="*/ 8601361 w 9023603"/>
                <a:gd name="connsiteY132" fmla="*/ 783907 h 1212056"/>
                <a:gd name="connsiteX133" fmla="*/ 8403717 w 9023603"/>
                <a:gd name="connsiteY133" fmla="*/ 947547 h 1212056"/>
                <a:gd name="connsiteX134" fmla="*/ 8574500 w 9023603"/>
                <a:gd name="connsiteY134" fmla="*/ 1082135 h 1212056"/>
                <a:gd name="connsiteX135" fmla="*/ 8814911 w 9023603"/>
                <a:gd name="connsiteY135" fmla="*/ 945546 h 1212056"/>
                <a:gd name="connsiteX136" fmla="*/ 3741611 w 9023603"/>
                <a:gd name="connsiteY136" fmla="*/ 1196340 h 1212056"/>
                <a:gd name="connsiteX137" fmla="*/ 3582829 w 9023603"/>
                <a:gd name="connsiteY137" fmla="*/ 1197102 h 1212056"/>
                <a:gd name="connsiteX138" fmla="*/ 3564636 w 9023603"/>
                <a:gd name="connsiteY138" fmla="*/ 1062990 h 1212056"/>
                <a:gd name="connsiteX139" fmla="*/ 3260312 w 9023603"/>
                <a:gd name="connsiteY139" fmla="*/ 1209770 h 1212056"/>
                <a:gd name="connsiteX140" fmla="*/ 2952369 w 9023603"/>
                <a:gd name="connsiteY140" fmla="*/ 951357 h 1212056"/>
                <a:gd name="connsiteX141" fmla="*/ 2992660 w 9023603"/>
                <a:gd name="connsiteY141" fmla="*/ 814768 h 1212056"/>
                <a:gd name="connsiteX142" fmla="*/ 3411760 w 9023603"/>
                <a:gd name="connsiteY142" fmla="*/ 655034 h 1212056"/>
                <a:gd name="connsiteX143" fmla="*/ 3555683 w 9023603"/>
                <a:gd name="connsiteY143" fmla="*/ 643318 h 1212056"/>
                <a:gd name="connsiteX144" fmla="*/ 3555683 w 9023603"/>
                <a:gd name="connsiteY144" fmla="*/ 620363 h 1212056"/>
                <a:gd name="connsiteX145" fmla="*/ 3352991 w 9023603"/>
                <a:gd name="connsiteY145" fmla="*/ 368522 h 1212056"/>
                <a:gd name="connsiteX146" fmla="*/ 3167063 w 9023603"/>
                <a:gd name="connsiteY146" fmla="*/ 486251 h 1212056"/>
                <a:gd name="connsiteX147" fmla="*/ 3026664 w 9023603"/>
                <a:gd name="connsiteY147" fmla="*/ 427577 h 1212056"/>
                <a:gd name="connsiteX148" fmla="*/ 3033998 w 9023603"/>
                <a:gd name="connsiteY148" fmla="*/ 412718 h 1212056"/>
                <a:gd name="connsiteX149" fmla="*/ 3347371 w 9023603"/>
                <a:gd name="connsiteY149" fmla="*/ 251364 h 1212056"/>
                <a:gd name="connsiteX150" fmla="*/ 3611595 w 9023603"/>
                <a:gd name="connsiteY150" fmla="*/ 328231 h 1212056"/>
                <a:gd name="connsiteX151" fmla="*/ 3710750 w 9023603"/>
                <a:gd name="connsiteY151" fmla="*/ 556260 h 1212056"/>
                <a:gd name="connsiteX152" fmla="*/ 3716560 w 9023603"/>
                <a:gd name="connsiteY152" fmla="*/ 1022984 h 1212056"/>
                <a:gd name="connsiteX153" fmla="*/ 3741611 w 9023603"/>
                <a:gd name="connsiteY153" fmla="*/ 1196340 h 1212056"/>
                <a:gd name="connsiteX154" fmla="*/ 3532728 w 9023603"/>
                <a:gd name="connsiteY154" fmla="*/ 945546 h 1212056"/>
                <a:gd name="connsiteX155" fmla="*/ 3557778 w 9023603"/>
                <a:gd name="connsiteY155" fmla="*/ 741711 h 1212056"/>
                <a:gd name="connsiteX156" fmla="*/ 3319653 w 9023603"/>
                <a:gd name="connsiteY156" fmla="*/ 783907 h 1212056"/>
                <a:gd name="connsiteX157" fmla="*/ 3121819 w 9023603"/>
                <a:gd name="connsiteY157" fmla="*/ 947547 h 1212056"/>
                <a:gd name="connsiteX158" fmla="*/ 3293269 w 9023603"/>
                <a:gd name="connsiteY158" fmla="*/ 1082135 h 1212056"/>
                <a:gd name="connsiteX159" fmla="*/ 3532728 w 9023603"/>
                <a:gd name="connsiteY159" fmla="*/ 945546 h 1212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9023603" h="1212056">
                  <a:moveTo>
                    <a:pt x="353854" y="695610"/>
                  </a:moveTo>
                  <a:lnTo>
                    <a:pt x="536924" y="198596"/>
                  </a:lnTo>
                  <a:lnTo>
                    <a:pt x="711327" y="695610"/>
                  </a:lnTo>
                  <a:close/>
                  <a:moveTo>
                    <a:pt x="889064" y="1196340"/>
                  </a:moveTo>
                  <a:lnTo>
                    <a:pt x="1057275" y="1196340"/>
                  </a:lnTo>
                  <a:lnTo>
                    <a:pt x="621411" y="190"/>
                  </a:lnTo>
                  <a:lnTo>
                    <a:pt x="455486" y="190"/>
                  </a:lnTo>
                  <a:lnTo>
                    <a:pt x="0" y="1196340"/>
                  </a:lnTo>
                  <a:lnTo>
                    <a:pt x="169164" y="1196340"/>
                  </a:lnTo>
                  <a:lnTo>
                    <a:pt x="302514" y="829532"/>
                  </a:lnTo>
                  <a:lnTo>
                    <a:pt x="758857" y="829532"/>
                  </a:lnTo>
                  <a:close/>
                  <a:moveTo>
                    <a:pt x="1685258" y="942975"/>
                  </a:moveTo>
                  <a:cubicBezTo>
                    <a:pt x="1685258" y="1040511"/>
                    <a:pt x="1606106" y="1092327"/>
                    <a:pt x="1471041" y="1092327"/>
                  </a:cubicBezTo>
                  <a:cubicBezTo>
                    <a:pt x="1361980" y="1092327"/>
                    <a:pt x="1288733" y="1061656"/>
                    <a:pt x="1248061" y="991171"/>
                  </a:cubicBezTo>
                  <a:lnTo>
                    <a:pt x="1086707" y="1019746"/>
                  </a:lnTo>
                  <a:cubicBezTo>
                    <a:pt x="1149477" y="1148238"/>
                    <a:pt x="1280255" y="1209770"/>
                    <a:pt x="1464374" y="1209770"/>
                  </a:cubicBezTo>
                  <a:cubicBezTo>
                    <a:pt x="1714310" y="1209770"/>
                    <a:pt x="1844897" y="1071372"/>
                    <a:pt x="1844897" y="924020"/>
                  </a:cubicBezTo>
                  <a:cubicBezTo>
                    <a:pt x="1844897" y="734568"/>
                    <a:pt x="1670209" y="683228"/>
                    <a:pt x="1469231" y="642651"/>
                  </a:cubicBezTo>
                  <a:cubicBezTo>
                    <a:pt x="1372172" y="623601"/>
                    <a:pt x="1258253" y="587216"/>
                    <a:pt x="1258253" y="501205"/>
                  </a:cubicBezTo>
                  <a:cubicBezTo>
                    <a:pt x="1258253" y="439864"/>
                    <a:pt x="1318070" y="369093"/>
                    <a:pt x="1437799" y="369093"/>
                  </a:cubicBezTo>
                  <a:cubicBezTo>
                    <a:pt x="1560100" y="369093"/>
                    <a:pt x="1633157" y="452342"/>
                    <a:pt x="1644396" y="485298"/>
                  </a:cubicBezTo>
                  <a:lnTo>
                    <a:pt x="1786128" y="426339"/>
                  </a:lnTo>
                  <a:cubicBezTo>
                    <a:pt x="1721263" y="302514"/>
                    <a:pt x="1591247" y="251936"/>
                    <a:pt x="1455134" y="251936"/>
                  </a:cubicBezTo>
                  <a:cubicBezTo>
                    <a:pt x="1245013" y="251936"/>
                    <a:pt x="1105567" y="355663"/>
                    <a:pt x="1105567" y="520350"/>
                  </a:cubicBezTo>
                  <a:cubicBezTo>
                    <a:pt x="1105567" y="707707"/>
                    <a:pt x="1266158" y="744474"/>
                    <a:pt x="1421702" y="778192"/>
                  </a:cubicBezTo>
                  <a:cubicBezTo>
                    <a:pt x="1555528" y="806862"/>
                    <a:pt x="1685258" y="839819"/>
                    <a:pt x="1685258" y="942975"/>
                  </a:cubicBezTo>
                  <a:close/>
                  <a:moveTo>
                    <a:pt x="2179892" y="0"/>
                  </a:moveTo>
                  <a:lnTo>
                    <a:pt x="2022539" y="65627"/>
                  </a:lnTo>
                  <a:lnTo>
                    <a:pt x="2022539" y="286511"/>
                  </a:lnTo>
                  <a:lnTo>
                    <a:pt x="1878330" y="286511"/>
                  </a:lnTo>
                  <a:lnTo>
                    <a:pt x="1878330" y="413670"/>
                  </a:lnTo>
                  <a:lnTo>
                    <a:pt x="2022539" y="413670"/>
                  </a:lnTo>
                  <a:lnTo>
                    <a:pt x="2022539" y="997743"/>
                  </a:lnTo>
                  <a:cubicBezTo>
                    <a:pt x="2020538" y="1116425"/>
                    <a:pt x="2020538" y="1202245"/>
                    <a:pt x="2197227" y="1202245"/>
                  </a:cubicBezTo>
                  <a:cubicBezTo>
                    <a:pt x="2246805" y="1200693"/>
                    <a:pt x="2296211" y="1195568"/>
                    <a:pt x="2345055" y="1186910"/>
                  </a:cubicBezTo>
                  <a:lnTo>
                    <a:pt x="2345055" y="1061180"/>
                  </a:lnTo>
                  <a:cubicBezTo>
                    <a:pt x="2314385" y="1070705"/>
                    <a:pt x="2274094" y="1082135"/>
                    <a:pt x="2245233" y="1082135"/>
                  </a:cubicBezTo>
                  <a:cubicBezTo>
                    <a:pt x="2179892" y="1082135"/>
                    <a:pt x="2179892" y="1036224"/>
                    <a:pt x="2179892" y="928973"/>
                  </a:cubicBezTo>
                  <a:lnTo>
                    <a:pt x="2179892" y="413861"/>
                  </a:lnTo>
                  <a:lnTo>
                    <a:pt x="2345055" y="413861"/>
                  </a:lnTo>
                  <a:lnTo>
                    <a:pt x="2345055" y="286702"/>
                  </a:lnTo>
                  <a:lnTo>
                    <a:pt x="2179892" y="286702"/>
                  </a:lnTo>
                  <a:close/>
                  <a:moveTo>
                    <a:pt x="2482977" y="286511"/>
                  </a:moveTo>
                  <a:lnTo>
                    <a:pt x="2482977" y="1196149"/>
                  </a:lnTo>
                  <a:lnTo>
                    <a:pt x="2635377" y="1196149"/>
                  </a:lnTo>
                  <a:lnTo>
                    <a:pt x="2635377" y="778002"/>
                  </a:lnTo>
                  <a:cubicBezTo>
                    <a:pt x="2635377" y="700087"/>
                    <a:pt x="2633377" y="607695"/>
                    <a:pt x="2673953" y="541782"/>
                  </a:cubicBezTo>
                  <a:cubicBezTo>
                    <a:pt x="2723483" y="461200"/>
                    <a:pt x="2797112" y="430530"/>
                    <a:pt x="2946654" y="429482"/>
                  </a:cubicBezTo>
                  <a:lnTo>
                    <a:pt x="2946654" y="271843"/>
                  </a:lnTo>
                  <a:cubicBezTo>
                    <a:pt x="2885123" y="273843"/>
                    <a:pt x="2721959" y="277653"/>
                    <a:pt x="2635377" y="449294"/>
                  </a:cubicBezTo>
                  <a:lnTo>
                    <a:pt x="2635377" y="286702"/>
                  </a:lnTo>
                  <a:close/>
                  <a:moveTo>
                    <a:pt x="3849624" y="285"/>
                  </a:moveTo>
                  <a:lnTo>
                    <a:pt x="3849624" y="148018"/>
                  </a:lnTo>
                  <a:lnTo>
                    <a:pt x="4529423" y="148018"/>
                  </a:lnTo>
                  <a:lnTo>
                    <a:pt x="3849148" y="1040987"/>
                  </a:lnTo>
                  <a:lnTo>
                    <a:pt x="3849148" y="1196530"/>
                  </a:lnTo>
                  <a:lnTo>
                    <a:pt x="4727829" y="1196530"/>
                  </a:lnTo>
                  <a:lnTo>
                    <a:pt x="4727829" y="1052893"/>
                  </a:lnTo>
                  <a:lnTo>
                    <a:pt x="4033742" y="1052893"/>
                  </a:lnTo>
                  <a:lnTo>
                    <a:pt x="4710684" y="149637"/>
                  </a:lnTo>
                  <a:lnTo>
                    <a:pt x="4710684" y="476"/>
                  </a:lnTo>
                  <a:close/>
                  <a:moveTo>
                    <a:pt x="5684139" y="286511"/>
                  </a:moveTo>
                  <a:lnTo>
                    <a:pt x="5684139" y="1196149"/>
                  </a:lnTo>
                  <a:lnTo>
                    <a:pt x="5836539" y="1196149"/>
                  </a:lnTo>
                  <a:lnTo>
                    <a:pt x="5836539" y="680466"/>
                  </a:lnTo>
                  <a:cubicBezTo>
                    <a:pt x="5836539" y="613029"/>
                    <a:pt x="5836539" y="544068"/>
                    <a:pt x="5903977" y="476916"/>
                  </a:cubicBezTo>
                  <a:cubicBezTo>
                    <a:pt x="5949849" y="430939"/>
                    <a:pt x="6012695" y="405974"/>
                    <a:pt x="6077617" y="407955"/>
                  </a:cubicBezTo>
                  <a:cubicBezTo>
                    <a:pt x="6160580" y="407955"/>
                    <a:pt x="6245638" y="446055"/>
                    <a:pt x="6272403" y="532638"/>
                  </a:cubicBezTo>
                  <a:cubicBezTo>
                    <a:pt x="6281928" y="563213"/>
                    <a:pt x="6281928" y="589788"/>
                    <a:pt x="6281928" y="682275"/>
                  </a:cubicBezTo>
                  <a:lnTo>
                    <a:pt x="6281928" y="1196625"/>
                  </a:lnTo>
                  <a:lnTo>
                    <a:pt x="6434328" y="1196625"/>
                  </a:lnTo>
                  <a:lnTo>
                    <a:pt x="6434328" y="657320"/>
                  </a:lnTo>
                  <a:cubicBezTo>
                    <a:pt x="6434328" y="580358"/>
                    <a:pt x="6434328" y="524922"/>
                    <a:pt x="6418803" y="471106"/>
                  </a:cubicBezTo>
                  <a:cubicBezTo>
                    <a:pt x="6374607" y="321182"/>
                    <a:pt x="6235923" y="263175"/>
                    <a:pt x="6120003" y="263175"/>
                  </a:cubicBezTo>
                  <a:cubicBezTo>
                    <a:pt x="6066187" y="263175"/>
                    <a:pt x="5921312" y="276701"/>
                    <a:pt x="5836539" y="425100"/>
                  </a:cubicBezTo>
                  <a:lnTo>
                    <a:pt x="5836539" y="286702"/>
                  </a:lnTo>
                  <a:close/>
                  <a:moveTo>
                    <a:pt x="8054626" y="975931"/>
                  </a:moveTo>
                  <a:cubicBezTo>
                    <a:pt x="8022622" y="1038320"/>
                    <a:pt x="7962614" y="1094708"/>
                    <a:pt x="7845076" y="1094708"/>
                  </a:cubicBezTo>
                  <a:cubicBezTo>
                    <a:pt x="7742492" y="1094708"/>
                    <a:pt x="7570280" y="1030128"/>
                    <a:pt x="7570280" y="730281"/>
                  </a:cubicBezTo>
                  <a:cubicBezTo>
                    <a:pt x="7570280" y="649605"/>
                    <a:pt x="7584853" y="363855"/>
                    <a:pt x="7835646" y="363855"/>
                  </a:cubicBezTo>
                  <a:cubicBezTo>
                    <a:pt x="7962329" y="363855"/>
                    <a:pt x="8020622" y="432816"/>
                    <a:pt x="8047578" y="492347"/>
                  </a:cubicBezTo>
                  <a:lnTo>
                    <a:pt x="8190453" y="432625"/>
                  </a:lnTo>
                  <a:cubicBezTo>
                    <a:pt x="8102346" y="286035"/>
                    <a:pt x="7943469" y="251650"/>
                    <a:pt x="7829836" y="251650"/>
                  </a:cubicBezTo>
                  <a:cubicBezTo>
                    <a:pt x="7540181" y="251650"/>
                    <a:pt x="7400354" y="484536"/>
                    <a:pt x="7400354" y="741616"/>
                  </a:cubicBezTo>
                  <a:cubicBezTo>
                    <a:pt x="7400354" y="964025"/>
                    <a:pt x="7521607" y="1211675"/>
                    <a:pt x="7843076" y="1211675"/>
                  </a:cubicBezTo>
                  <a:cubicBezTo>
                    <a:pt x="8029194" y="1211675"/>
                    <a:pt x="8133017" y="1121854"/>
                    <a:pt x="8189690" y="1032224"/>
                  </a:cubicBezTo>
                  <a:close/>
                  <a:moveTo>
                    <a:pt x="4947190" y="647033"/>
                  </a:moveTo>
                  <a:lnTo>
                    <a:pt x="5429250" y="647033"/>
                  </a:lnTo>
                  <a:cubicBezTo>
                    <a:pt x="5415725" y="408908"/>
                    <a:pt x="5278660" y="368903"/>
                    <a:pt x="5187220" y="368903"/>
                  </a:cubicBezTo>
                  <a:cubicBezTo>
                    <a:pt x="5056728" y="368903"/>
                    <a:pt x="4964240" y="464724"/>
                    <a:pt x="4947190" y="647033"/>
                  </a:cubicBezTo>
                  <a:close/>
                  <a:moveTo>
                    <a:pt x="5554885" y="1022127"/>
                  </a:moveTo>
                  <a:cubicBezTo>
                    <a:pt x="5502783" y="1110710"/>
                    <a:pt x="5402485" y="1212056"/>
                    <a:pt x="5204555" y="1212056"/>
                  </a:cubicBezTo>
                  <a:cubicBezTo>
                    <a:pt x="4935951" y="1212056"/>
                    <a:pt x="4781455" y="1029747"/>
                    <a:pt x="4781455" y="723804"/>
                  </a:cubicBezTo>
                  <a:cubicBezTo>
                    <a:pt x="4781455" y="382428"/>
                    <a:pt x="5006912" y="251745"/>
                    <a:pt x="5198650" y="251745"/>
                  </a:cubicBezTo>
                  <a:cubicBezTo>
                    <a:pt x="5365433" y="251745"/>
                    <a:pt x="5525262" y="343947"/>
                    <a:pt x="5579650" y="572262"/>
                  </a:cubicBezTo>
                  <a:cubicBezTo>
                    <a:pt x="5592185" y="632869"/>
                    <a:pt x="5597900" y="694686"/>
                    <a:pt x="5596700" y="756570"/>
                  </a:cubicBezTo>
                  <a:lnTo>
                    <a:pt x="4943475" y="756570"/>
                  </a:lnTo>
                  <a:cubicBezTo>
                    <a:pt x="4939380" y="908970"/>
                    <a:pt x="5003293" y="1100709"/>
                    <a:pt x="5218081" y="1097184"/>
                  </a:cubicBezTo>
                  <a:cubicBezTo>
                    <a:pt x="5305616" y="1095660"/>
                    <a:pt x="5367338" y="1055846"/>
                    <a:pt x="5406771" y="993457"/>
                  </a:cubicBezTo>
                  <a:close/>
                  <a:moveTo>
                    <a:pt x="6681978" y="647033"/>
                  </a:moveTo>
                  <a:lnTo>
                    <a:pt x="7164039" y="647033"/>
                  </a:lnTo>
                  <a:cubicBezTo>
                    <a:pt x="7150608" y="408908"/>
                    <a:pt x="7013448" y="368903"/>
                    <a:pt x="6922008" y="368903"/>
                  </a:cubicBezTo>
                  <a:cubicBezTo>
                    <a:pt x="6791325" y="368903"/>
                    <a:pt x="6699123" y="464724"/>
                    <a:pt x="6681978" y="647033"/>
                  </a:cubicBezTo>
                  <a:close/>
                  <a:moveTo>
                    <a:pt x="7289769" y="1022127"/>
                  </a:moveTo>
                  <a:cubicBezTo>
                    <a:pt x="7237571" y="1110710"/>
                    <a:pt x="7137369" y="1212056"/>
                    <a:pt x="6939153" y="1212056"/>
                  </a:cubicBezTo>
                  <a:cubicBezTo>
                    <a:pt x="6670739" y="1212056"/>
                    <a:pt x="6516529" y="1029747"/>
                    <a:pt x="6516529" y="723804"/>
                  </a:cubicBezTo>
                  <a:cubicBezTo>
                    <a:pt x="6516529" y="382428"/>
                    <a:pt x="6741795" y="251745"/>
                    <a:pt x="6933438" y="251745"/>
                  </a:cubicBezTo>
                  <a:cubicBezTo>
                    <a:pt x="7100507" y="251745"/>
                    <a:pt x="7260145" y="343947"/>
                    <a:pt x="7314438" y="572262"/>
                  </a:cubicBezTo>
                  <a:cubicBezTo>
                    <a:pt x="7327040" y="632860"/>
                    <a:pt x="7332793" y="694686"/>
                    <a:pt x="7331583" y="756570"/>
                  </a:cubicBezTo>
                  <a:lnTo>
                    <a:pt x="6677883" y="756570"/>
                  </a:lnTo>
                  <a:cubicBezTo>
                    <a:pt x="6674168" y="908970"/>
                    <a:pt x="6737890" y="1100709"/>
                    <a:pt x="6952679" y="1097184"/>
                  </a:cubicBezTo>
                  <a:cubicBezTo>
                    <a:pt x="7040309" y="1095660"/>
                    <a:pt x="7102031" y="1055846"/>
                    <a:pt x="7141369" y="993457"/>
                  </a:cubicBezTo>
                  <a:close/>
                  <a:moveTo>
                    <a:pt x="9023318" y="1196340"/>
                  </a:moveTo>
                  <a:lnTo>
                    <a:pt x="8864441" y="1197102"/>
                  </a:lnTo>
                  <a:cubicBezTo>
                    <a:pt x="8855516" y="1152839"/>
                    <a:pt x="8849468" y="1108033"/>
                    <a:pt x="8846344" y="1062990"/>
                  </a:cubicBezTo>
                  <a:cubicBezTo>
                    <a:pt x="8800433" y="1110615"/>
                    <a:pt x="8714899" y="1209770"/>
                    <a:pt x="8541544" y="1209770"/>
                  </a:cubicBezTo>
                  <a:cubicBezTo>
                    <a:pt x="8364951" y="1209770"/>
                    <a:pt x="8233887" y="1104995"/>
                    <a:pt x="8233887" y="951357"/>
                  </a:cubicBezTo>
                  <a:cubicBezTo>
                    <a:pt x="8233791" y="902770"/>
                    <a:pt x="8248079" y="855249"/>
                    <a:pt x="8274939" y="814768"/>
                  </a:cubicBezTo>
                  <a:cubicBezTo>
                    <a:pt x="8326945" y="737806"/>
                    <a:pt x="8423243" y="676370"/>
                    <a:pt x="8694039" y="655034"/>
                  </a:cubicBezTo>
                  <a:lnTo>
                    <a:pt x="8837962" y="643604"/>
                  </a:lnTo>
                  <a:lnTo>
                    <a:pt x="8837962" y="620649"/>
                  </a:lnTo>
                  <a:cubicBezTo>
                    <a:pt x="8837962" y="526351"/>
                    <a:pt x="8837962" y="368807"/>
                    <a:pt x="8634984" y="368807"/>
                  </a:cubicBezTo>
                  <a:cubicBezTo>
                    <a:pt x="8507635" y="368807"/>
                    <a:pt x="8463534" y="430625"/>
                    <a:pt x="8449342" y="486536"/>
                  </a:cubicBezTo>
                  <a:lnTo>
                    <a:pt x="8308944" y="427863"/>
                  </a:lnTo>
                  <a:cubicBezTo>
                    <a:pt x="8311077" y="422767"/>
                    <a:pt x="8313525" y="417804"/>
                    <a:pt x="8316278" y="413004"/>
                  </a:cubicBezTo>
                  <a:cubicBezTo>
                    <a:pt x="8370285" y="313182"/>
                    <a:pt x="8476202" y="251650"/>
                    <a:pt x="8629459" y="251650"/>
                  </a:cubicBezTo>
                  <a:cubicBezTo>
                    <a:pt x="8713661" y="251650"/>
                    <a:pt x="8822722" y="272796"/>
                    <a:pt x="8893969" y="328517"/>
                  </a:cubicBezTo>
                  <a:cubicBezTo>
                    <a:pt x="8995029" y="405384"/>
                    <a:pt x="8992552" y="556545"/>
                    <a:pt x="8992552" y="556545"/>
                  </a:cubicBezTo>
                  <a:lnTo>
                    <a:pt x="8998839" y="1023270"/>
                  </a:lnTo>
                  <a:cubicBezTo>
                    <a:pt x="8998839" y="1023270"/>
                    <a:pt x="9003887" y="1158240"/>
                    <a:pt x="9023604" y="1196340"/>
                  </a:cubicBezTo>
                  <a:close/>
                  <a:moveTo>
                    <a:pt x="8814625" y="945546"/>
                  </a:moveTo>
                  <a:cubicBezTo>
                    <a:pt x="8837581" y="895445"/>
                    <a:pt x="8839486" y="874585"/>
                    <a:pt x="8839486" y="741711"/>
                  </a:cubicBezTo>
                  <a:cubicBezTo>
                    <a:pt x="8780240" y="751236"/>
                    <a:pt x="8699754" y="762952"/>
                    <a:pt x="8601361" y="783907"/>
                  </a:cubicBezTo>
                  <a:cubicBezTo>
                    <a:pt x="8432578" y="820674"/>
                    <a:pt x="8403717" y="883920"/>
                    <a:pt x="8403717" y="947547"/>
                  </a:cubicBezTo>
                  <a:cubicBezTo>
                    <a:pt x="8403717" y="1020603"/>
                    <a:pt x="8461439" y="1082135"/>
                    <a:pt x="8574500" y="1082135"/>
                  </a:cubicBezTo>
                  <a:cubicBezTo>
                    <a:pt x="8680704" y="1082135"/>
                    <a:pt x="8770811" y="1039749"/>
                    <a:pt x="8814911" y="945546"/>
                  </a:cubicBezTo>
                  <a:close/>
                  <a:moveTo>
                    <a:pt x="3741611" y="1196340"/>
                  </a:moveTo>
                  <a:lnTo>
                    <a:pt x="3582829" y="1197102"/>
                  </a:lnTo>
                  <a:cubicBezTo>
                    <a:pt x="3573847" y="1152839"/>
                    <a:pt x="3567770" y="1108043"/>
                    <a:pt x="3564636" y="1062990"/>
                  </a:cubicBezTo>
                  <a:cubicBezTo>
                    <a:pt x="3518440" y="1110615"/>
                    <a:pt x="3432905" y="1209770"/>
                    <a:pt x="3260312" y="1209770"/>
                  </a:cubicBezTo>
                  <a:cubicBezTo>
                    <a:pt x="3083528" y="1209770"/>
                    <a:pt x="2952369" y="1104995"/>
                    <a:pt x="2952369" y="951357"/>
                  </a:cubicBezTo>
                  <a:cubicBezTo>
                    <a:pt x="2952045" y="902855"/>
                    <a:pt x="2966066" y="855335"/>
                    <a:pt x="2992660" y="814768"/>
                  </a:cubicBezTo>
                  <a:cubicBezTo>
                    <a:pt x="3044762" y="737806"/>
                    <a:pt x="3141250" y="676370"/>
                    <a:pt x="3411760" y="655034"/>
                  </a:cubicBezTo>
                  <a:lnTo>
                    <a:pt x="3555683" y="643318"/>
                  </a:lnTo>
                  <a:lnTo>
                    <a:pt x="3555683" y="620363"/>
                  </a:lnTo>
                  <a:cubicBezTo>
                    <a:pt x="3555683" y="526065"/>
                    <a:pt x="3555683" y="368522"/>
                    <a:pt x="3352991" y="368522"/>
                  </a:cubicBezTo>
                  <a:cubicBezTo>
                    <a:pt x="3225260" y="368522"/>
                    <a:pt x="3182112" y="430339"/>
                    <a:pt x="3167063" y="486251"/>
                  </a:cubicBezTo>
                  <a:lnTo>
                    <a:pt x="3026664" y="427577"/>
                  </a:lnTo>
                  <a:cubicBezTo>
                    <a:pt x="3028950" y="422719"/>
                    <a:pt x="3031522" y="418052"/>
                    <a:pt x="3033998" y="412718"/>
                  </a:cubicBezTo>
                  <a:cubicBezTo>
                    <a:pt x="3088196" y="312896"/>
                    <a:pt x="3193923" y="251364"/>
                    <a:pt x="3347371" y="251364"/>
                  </a:cubicBezTo>
                  <a:cubicBezTo>
                    <a:pt x="3431381" y="251364"/>
                    <a:pt x="3540443" y="272510"/>
                    <a:pt x="3611595" y="328231"/>
                  </a:cubicBezTo>
                  <a:cubicBezTo>
                    <a:pt x="3712750" y="405098"/>
                    <a:pt x="3710750" y="556260"/>
                    <a:pt x="3710750" y="556260"/>
                  </a:cubicBezTo>
                  <a:lnTo>
                    <a:pt x="3716560" y="1022984"/>
                  </a:lnTo>
                  <a:cubicBezTo>
                    <a:pt x="3716560" y="1022984"/>
                    <a:pt x="3722180" y="1158240"/>
                    <a:pt x="3741611" y="1196340"/>
                  </a:cubicBezTo>
                  <a:close/>
                  <a:moveTo>
                    <a:pt x="3532728" y="945546"/>
                  </a:moveTo>
                  <a:cubicBezTo>
                    <a:pt x="3555683" y="895445"/>
                    <a:pt x="3557778" y="874585"/>
                    <a:pt x="3557778" y="741711"/>
                  </a:cubicBezTo>
                  <a:cubicBezTo>
                    <a:pt x="3498247" y="751236"/>
                    <a:pt x="3418046" y="762952"/>
                    <a:pt x="3319653" y="783907"/>
                  </a:cubicBezTo>
                  <a:cubicBezTo>
                    <a:pt x="3150680" y="820674"/>
                    <a:pt x="3121819" y="883920"/>
                    <a:pt x="3121819" y="947547"/>
                  </a:cubicBezTo>
                  <a:cubicBezTo>
                    <a:pt x="3121819" y="1020603"/>
                    <a:pt x="3179445" y="1082135"/>
                    <a:pt x="3293269" y="1082135"/>
                  </a:cubicBezTo>
                  <a:cubicBezTo>
                    <a:pt x="3398425" y="1082135"/>
                    <a:pt x="3488817" y="1039749"/>
                    <a:pt x="3532728" y="945546"/>
                  </a:cubicBezTo>
                  <a:close/>
                </a:path>
              </a:pathLst>
            </a:custGeom>
            <a:solidFill>
              <a:srgbClr val="8B0051"/>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908E68ED-93A2-26D4-FC2D-4FCD81A20699}"/>
                </a:ext>
              </a:extLst>
            </p:cNvPr>
            <p:cNvSpPr/>
            <p:nvPr/>
          </p:nvSpPr>
          <p:spPr>
            <a:xfrm>
              <a:off x="9431175" y="2081257"/>
              <a:ext cx="2225105" cy="2696441"/>
            </a:xfrm>
            <a:custGeom>
              <a:avLst/>
              <a:gdLst>
                <a:gd name="connsiteX0" fmla="*/ 1124239 w 2225105"/>
                <a:gd name="connsiteY0" fmla="*/ 1898191 h 2696441"/>
                <a:gd name="connsiteX1" fmla="*/ 1053277 w 2225105"/>
                <a:gd name="connsiteY1" fmla="*/ 1943911 h 2696441"/>
                <a:gd name="connsiteX2" fmla="*/ 138877 w 2225105"/>
                <a:gd name="connsiteY2" fmla="*/ 1471757 h 2696441"/>
                <a:gd name="connsiteX3" fmla="*/ 1051 w 2225105"/>
                <a:gd name="connsiteY3" fmla="*/ 1314499 h 2696441"/>
                <a:gd name="connsiteX4" fmla="*/ 332425 w 2225105"/>
                <a:gd name="connsiteY4" fmla="*/ 794244 h 2696441"/>
                <a:gd name="connsiteX5" fmla="*/ 1218822 w 2225105"/>
                <a:gd name="connsiteY5" fmla="*/ 1383 h 2696441"/>
                <a:gd name="connsiteX6" fmla="*/ 1479807 w 2225105"/>
                <a:gd name="connsiteY6" fmla="*/ 967789 h 2696441"/>
                <a:gd name="connsiteX7" fmla="*/ 1185389 w 2225105"/>
                <a:gd name="connsiteY7" fmla="*/ 885112 h 2696441"/>
                <a:gd name="connsiteX8" fmla="*/ 1147289 w 2225105"/>
                <a:gd name="connsiteY8" fmla="*/ 542212 h 2696441"/>
                <a:gd name="connsiteX9" fmla="*/ 1098521 w 2225105"/>
                <a:gd name="connsiteY9" fmla="*/ 446962 h 2696441"/>
                <a:gd name="connsiteX10" fmla="*/ 927071 w 2225105"/>
                <a:gd name="connsiteY10" fmla="*/ 582979 h 2696441"/>
                <a:gd name="connsiteX11" fmla="*/ 714854 w 2225105"/>
                <a:gd name="connsiteY11" fmla="*/ 797482 h 2696441"/>
                <a:gd name="connsiteX12" fmla="*/ 552929 w 2225105"/>
                <a:gd name="connsiteY12" fmla="*/ 847679 h 2696441"/>
                <a:gd name="connsiteX13" fmla="*/ 538451 w 2225105"/>
                <a:gd name="connsiteY13" fmla="*/ 975504 h 2696441"/>
                <a:gd name="connsiteX14" fmla="*/ 414626 w 2225105"/>
                <a:gd name="connsiteY14" fmla="*/ 1099329 h 2696441"/>
                <a:gd name="connsiteX15" fmla="*/ 190979 w 2225105"/>
                <a:gd name="connsiteY15" fmla="*/ 1335169 h 2696441"/>
                <a:gd name="connsiteX16" fmla="*/ 316233 w 2225105"/>
                <a:gd name="connsiteY16" fmla="*/ 1451945 h 2696441"/>
                <a:gd name="connsiteX17" fmla="*/ 1124239 w 2225105"/>
                <a:gd name="connsiteY17" fmla="*/ 1898191 h 2696441"/>
                <a:gd name="connsiteX18" fmla="*/ 1836994 w 2225105"/>
                <a:gd name="connsiteY18" fmla="*/ 1120951 h 2696441"/>
                <a:gd name="connsiteX19" fmla="*/ 747620 w 2225105"/>
                <a:gd name="connsiteY19" fmla="*/ 832058 h 2696441"/>
                <a:gd name="connsiteX20" fmla="*/ 588553 w 2225105"/>
                <a:gd name="connsiteY20" fmla="*/ 1021224 h 2696441"/>
                <a:gd name="connsiteX21" fmla="*/ 1000223 w 2225105"/>
                <a:gd name="connsiteY21" fmla="*/ 1615775 h 2696441"/>
                <a:gd name="connsiteX22" fmla="*/ 1430658 w 2225105"/>
                <a:gd name="connsiteY22" fmla="*/ 1564149 h 2696441"/>
                <a:gd name="connsiteX23" fmla="*/ 1437040 w 2225105"/>
                <a:gd name="connsiteY23" fmla="*/ 1533003 h 2696441"/>
                <a:gd name="connsiteX24" fmla="*/ 1468473 w 2225105"/>
                <a:gd name="connsiteY24" fmla="*/ 1320881 h 2696441"/>
                <a:gd name="connsiteX25" fmla="*/ 1213679 w 2225105"/>
                <a:gd name="connsiteY25" fmla="*/ 1209915 h 2696441"/>
                <a:gd name="connsiteX26" fmla="*/ 1230537 w 2225105"/>
                <a:gd name="connsiteY26" fmla="*/ 1482234 h 2696441"/>
                <a:gd name="connsiteX27" fmla="*/ 1231775 w 2225105"/>
                <a:gd name="connsiteY27" fmla="*/ 1515382 h 2696441"/>
                <a:gd name="connsiteX28" fmla="*/ 1105665 w 2225105"/>
                <a:gd name="connsiteY28" fmla="*/ 1600440 h 2696441"/>
                <a:gd name="connsiteX29" fmla="*/ 683040 w 2225105"/>
                <a:gd name="connsiteY29" fmla="*/ 973599 h 2696441"/>
                <a:gd name="connsiteX30" fmla="*/ 692565 w 2225105"/>
                <a:gd name="connsiteY30" fmla="*/ 964074 h 2696441"/>
                <a:gd name="connsiteX31" fmla="*/ 699804 w 2225105"/>
                <a:gd name="connsiteY31" fmla="*/ 967027 h 2696441"/>
                <a:gd name="connsiteX32" fmla="*/ 700567 w 2225105"/>
                <a:gd name="connsiteY32" fmla="*/ 967027 h 2696441"/>
                <a:gd name="connsiteX33" fmla="*/ 1211012 w 2225105"/>
                <a:gd name="connsiteY33" fmla="*/ 1174387 h 2696441"/>
                <a:gd name="connsiteX34" fmla="*/ 1470663 w 2225105"/>
                <a:gd name="connsiteY34" fmla="*/ 1287258 h 2696441"/>
                <a:gd name="connsiteX35" fmla="*/ 1673736 w 2225105"/>
                <a:gd name="connsiteY35" fmla="*/ 1384984 h 2696441"/>
                <a:gd name="connsiteX36" fmla="*/ 1767366 w 2225105"/>
                <a:gd name="connsiteY36" fmla="*/ 1513286 h 2696441"/>
                <a:gd name="connsiteX37" fmla="*/ 619795 w 2225105"/>
                <a:gd name="connsiteY37" fmla="*/ 2368250 h 2696441"/>
                <a:gd name="connsiteX38" fmla="*/ 617318 w 2225105"/>
                <a:gd name="connsiteY38" fmla="*/ 2371774 h 2696441"/>
                <a:gd name="connsiteX39" fmla="*/ 609412 w 2225105"/>
                <a:gd name="connsiteY39" fmla="*/ 2384538 h 2696441"/>
                <a:gd name="connsiteX40" fmla="*/ 607317 w 2225105"/>
                <a:gd name="connsiteY40" fmla="*/ 2388634 h 2696441"/>
                <a:gd name="connsiteX41" fmla="*/ 572074 w 2225105"/>
                <a:gd name="connsiteY41" fmla="*/ 2495409 h 2696441"/>
                <a:gd name="connsiteX42" fmla="*/ 715616 w 2225105"/>
                <a:gd name="connsiteY42" fmla="*/ 2676384 h 2696441"/>
                <a:gd name="connsiteX43" fmla="*/ 811342 w 2225105"/>
                <a:gd name="connsiteY43" fmla="*/ 2694481 h 2696441"/>
                <a:gd name="connsiteX44" fmla="*/ 831249 w 2225105"/>
                <a:gd name="connsiteY44" fmla="*/ 2695815 h 2696441"/>
                <a:gd name="connsiteX45" fmla="*/ 1782130 w 2225105"/>
                <a:gd name="connsiteY45" fmla="*/ 2506839 h 2696441"/>
                <a:gd name="connsiteX46" fmla="*/ 1854901 w 2225105"/>
                <a:gd name="connsiteY46" fmla="*/ 2309481 h 2696441"/>
                <a:gd name="connsiteX47" fmla="*/ 1524003 w 2225105"/>
                <a:gd name="connsiteY47" fmla="*/ 2116123 h 2696441"/>
                <a:gd name="connsiteX48" fmla="*/ 1453136 w 2225105"/>
                <a:gd name="connsiteY48" fmla="*/ 2161558 h 2696441"/>
                <a:gd name="connsiteX49" fmla="*/ 1717932 w 2225105"/>
                <a:gd name="connsiteY49" fmla="*/ 2339389 h 2696441"/>
                <a:gd name="connsiteX50" fmla="*/ 1702787 w 2225105"/>
                <a:gd name="connsiteY50" fmla="*/ 2365869 h 2696441"/>
                <a:gd name="connsiteX51" fmla="*/ 1685451 w 2225105"/>
                <a:gd name="connsiteY51" fmla="*/ 2367107 h 2696441"/>
                <a:gd name="connsiteX52" fmla="*/ 1100997 w 2225105"/>
                <a:gd name="connsiteY52" fmla="*/ 2405207 h 2696441"/>
                <a:gd name="connsiteX53" fmla="*/ 1045562 w 2225105"/>
                <a:gd name="connsiteY53" fmla="*/ 2408065 h 2696441"/>
                <a:gd name="connsiteX54" fmla="*/ 1136716 w 2225105"/>
                <a:gd name="connsiteY54" fmla="*/ 2333960 h 2696441"/>
                <a:gd name="connsiteX55" fmla="*/ 2064451 w 2225105"/>
                <a:gd name="connsiteY55" fmla="*/ 1712168 h 2696441"/>
                <a:gd name="connsiteX56" fmla="*/ 1836994 w 2225105"/>
                <a:gd name="connsiteY56" fmla="*/ 1120951 h 2696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225105" h="2696441">
                  <a:moveTo>
                    <a:pt x="1124239" y="1898191"/>
                  </a:moveTo>
                  <a:cubicBezTo>
                    <a:pt x="1100522" y="1913336"/>
                    <a:pt x="1076614" y="1928290"/>
                    <a:pt x="1053277" y="1943911"/>
                  </a:cubicBezTo>
                  <a:cubicBezTo>
                    <a:pt x="779243" y="1791511"/>
                    <a:pt x="190408" y="1498332"/>
                    <a:pt x="138877" y="1471757"/>
                  </a:cubicBezTo>
                  <a:cubicBezTo>
                    <a:pt x="84204" y="1443182"/>
                    <a:pt x="-11046" y="1405082"/>
                    <a:pt x="1051" y="1314499"/>
                  </a:cubicBezTo>
                  <a:cubicBezTo>
                    <a:pt x="17910" y="1187245"/>
                    <a:pt x="239176" y="908639"/>
                    <a:pt x="332425" y="794244"/>
                  </a:cubicBezTo>
                  <a:cubicBezTo>
                    <a:pt x="840394" y="173118"/>
                    <a:pt x="1067851" y="-18525"/>
                    <a:pt x="1218822" y="1383"/>
                  </a:cubicBezTo>
                  <a:cubicBezTo>
                    <a:pt x="1380176" y="22433"/>
                    <a:pt x="1469425" y="188644"/>
                    <a:pt x="1479807" y="967789"/>
                  </a:cubicBezTo>
                  <a:cubicBezTo>
                    <a:pt x="1390176" y="939976"/>
                    <a:pt x="1290927" y="911401"/>
                    <a:pt x="1185389" y="885112"/>
                  </a:cubicBezTo>
                  <a:cubicBezTo>
                    <a:pt x="1176722" y="772050"/>
                    <a:pt x="1155766" y="601267"/>
                    <a:pt x="1147289" y="542212"/>
                  </a:cubicBezTo>
                  <a:cubicBezTo>
                    <a:pt x="1138336" y="475537"/>
                    <a:pt x="1125287" y="450391"/>
                    <a:pt x="1098521" y="446962"/>
                  </a:cubicBezTo>
                  <a:cubicBezTo>
                    <a:pt x="1068137" y="443057"/>
                    <a:pt x="993746" y="514209"/>
                    <a:pt x="927071" y="582979"/>
                  </a:cubicBezTo>
                  <a:cubicBezTo>
                    <a:pt x="896401" y="614126"/>
                    <a:pt x="810104" y="701470"/>
                    <a:pt x="714854" y="797482"/>
                  </a:cubicBezTo>
                  <a:cubicBezTo>
                    <a:pt x="635225" y="792243"/>
                    <a:pt x="582076" y="808912"/>
                    <a:pt x="552929" y="847679"/>
                  </a:cubicBezTo>
                  <a:cubicBezTo>
                    <a:pt x="529497" y="879016"/>
                    <a:pt x="524354" y="921688"/>
                    <a:pt x="538451" y="975504"/>
                  </a:cubicBezTo>
                  <a:cubicBezTo>
                    <a:pt x="486826" y="1026939"/>
                    <a:pt x="442629" y="1071326"/>
                    <a:pt x="414626" y="1099329"/>
                  </a:cubicBezTo>
                  <a:cubicBezTo>
                    <a:pt x="308613" y="1204962"/>
                    <a:pt x="196789" y="1292306"/>
                    <a:pt x="190979" y="1335169"/>
                  </a:cubicBezTo>
                  <a:cubicBezTo>
                    <a:pt x="186312" y="1370125"/>
                    <a:pt x="240033" y="1406416"/>
                    <a:pt x="316233" y="1451945"/>
                  </a:cubicBezTo>
                  <a:cubicBezTo>
                    <a:pt x="503018" y="1562625"/>
                    <a:pt x="961837" y="1810847"/>
                    <a:pt x="1124239" y="1898191"/>
                  </a:cubicBezTo>
                  <a:close/>
                  <a:moveTo>
                    <a:pt x="1836994" y="1120951"/>
                  </a:moveTo>
                  <a:cubicBezTo>
                    <a:pt x="1657924" y="1058658"/>
                    <a:pt x="1214916" y="893589"/>
                    <a:pt x="747620" y="832058"/>
                  </a:cubicBezTo>
                  <a:cubicBezTo>
                    <a:pt x="586933" y="811008"/>
                    <a:pt x="522164" y="868062"/>
                    <a:pt x="588553" y="1021224"/>
                  </a:cubicBezTo>
                  <a:cubicBezTo>
                    <a:pt x="653608" y="1172386"/>
                    <a:pt x="822868" y="1425751"/>
                    <a:pt x="1000223" y="1615775"/>
                  </a:cubicBezTo>
                  <a:cubicBezTo>
                    <a:pt x="1177579" y="1805799"/>
                    <a:pt x="1369603" y="1856853"/>
                    <a:pt x="1430658" y="1564149"/>
                  </a:cubicBezTo>
                  <a:cubicBezTo>
                    <a:pt x="1433039" y="1553767"/>
                    <a:pt x="1434944" y="1543290"/>
                    <a:pt x="1437040" y="1533003"/>
                  </a:cubicBezTo>
                  <a:cubicBezTo>
                    <a:pt x="1451137" y="1462880"/>
                    <a:pt x="1461614" y="1392080"/>
                    <a:pt x="1468473" y="1320881"/>
                  </a:cubicBezTo>
                  <a:cubicBezTo>
                    <a:pt x="1389796" y="1285162"/>
                    <a:pt x="1301690" y="1247062"/>
                    <a:pt x="1213679" y="1209915"/>
                  </a:cubicBezTo>
                  <a:cubicBezTo>
                    <a:pt x="1218536" y="1277161"/>
                    <a:pt x="1226347" y="1393080"/>
                    <a:pt x="1230537" y="1482234"/>
                  </a:cubicBezTo>
                  <a:cubicBezTo>
                    <a:pt x="1231014" y="1493665"/>
                    <a:pt x="1231491" y="1504713"/>
                    <a:pt x="1231775" y="1515382"/>
                  </a:cubicBezTo>
                  <a:cubicBezTo>
                    <a:pt x="1237110" y="1659971"/>
                    <a:pt x="1187865" y="1659399"/>
                    <a:pt x="1105665" y="1600440"/>
                  </a:cubicBezTo>
                  <a:cubicBezTo>
                    <a:pt x="1009844" y="1532050"/>
                    <a:pt x="716759" y="1144668"/>
                    <a:pt x="683040" y="973599"/>
                  </a:cubicBezTo>
                  <a:cubicBezTo>
                    <a:pt x="681517" y="962360"/>
                    <a:pt x="686851" y="961979"/>
                    <a:pt x="692565" y="964074"/>
                  </a:cubicBezTo>
                  <a:lnTo>
                    <a:pt x="699804" y="967027"/>
                  </a:lnTo>
                  <a:lnTo>
                    <a:pt x="700567" y="967027"/>
                  </a:lnTo>
                  <a:cubicBezTo>
                    <a:pt x="766670" y="993126"/>
                    <a:pt x="987079" y="1080089"/>
                    <a:pt x="1211012" y="1174387"/>
                  </a:cubicBezTo>
                  <a:cubicBezTo>
                    <a:pt x="1300356" y="1212487"/>
                    <a:pt x="1390081" y="1250587"/>
                    <a:pt x="1470663" y="1287258"/>
                  </a:cubicBezTo>
                  <a:cubicBezTo>
                    <a:pt x="1551244" y="1323929"/>
                    <a:pt x="1620777" y="1356695"/>
                    <a:pt x="1673736" y="1384984"/>
                  </a:cubicBezTo>
                  <a:cubicBezTo>
                    <a:pt x="1770415" y="1436705"/>
                    <a:pt x="1807943" y="1471947"/>
                    <a:pt x="1767366" y="1513286"/>
                  </a:cubicBezTo>
                  <a:cubicBezTo>
                    <a:pt x="1565913" y="1717883"/>
                    <a:pt x="862491" y="2008586"/>
                    <a:pt x="619795" y="2368250"/>
                  </a:cubicBezTo>
                  <a:cubicBezTo>
                    <a:pt x="619795" y="2368250"/>
                    <a:pt x="618842" y="2369488"/>
                    <a:pt x="617318" y="2371774"/>
                  </a:cubicBezTo>
                  <a:cubicBezTo>
                    <a:pt x="614403" y="2375841"/>
                    <a:pt x="611756" y="2380109"/>
                    <a:pt x="609412" y="2384538"/>
                  </a:cubicBezTo>
                  <a:cubicBezTo>
                    <a:pt x="608650" y="2385871"/>
                    <a:pt x="608079" y="2387395"/>
                    <a:pt x="607317" y="2388634"/>
                  </a:cubicBezTo>
                  <a:cubicBezTo>
                    <a:pt x="589229" y="2421809"/>
                    <a:pt x="577294" y="2457985"/>
                    <a:pt x="572074" y="2495409"/>
                  </a:cubicBezTo>
                  <a:cubicBezTo>
                    <a:pt x="561883" y="2574085"/>
                    <a:pt x="602745" y="2645809"/>
                    <a:pt x="715616" y="2676384"/>
                  </a:cubicBezTo>
                  <a:cubicBezTo>
                    <a:pt x="746858" y="2685432"/>
                    <a:pt x="778957" y="2691490"/>
                    <a:pt x="811342" y="2694481"/>
                  </a:cubicBezTo>
                  <a:cubicBezTo>
                    <a:pt x="817439" y="2694957"/>
                    <a:pt x="824296" y="2695624"/>
                    <a:pt x="831249" y="2695815"/>
                  </a:cubicBezTo>
                  <a:cubicBezTo>
                    <a:pt x="1048039" y="2706292"/>
                    <a:pt x="1610871" y="2582944"/>
                    <a:pt x="1782130" y="2506839"/>
                  </a:cubicBezTo>
                  <a:cubicBezTo>
                    <a:pt x="1959104" y="2428258"/>
                    <a:pt x="1905955" y="2350057"/>
                    <a:pt x="1854901" y="2309481"/>
                  </a:cubicBezTo>
                  <a:cubicBezTo>
                    <a:pt x="1816801" y="2278810"/>
                    <a:pt x="1619539" y="2168987"/>
                    <a:pt x="1524003" y="2116123"/>
                  </a:cubicBezTo>
                  <a:cubicBezTo>
                    <a:pt x="1498475" y="2132506"/>
                    <a:pt x="1478283" y="2145270"/>
                    <a:pt x="1453136" y="2161558"/>
                  </a:cubicBezTo>
                  <a:cubicBezTo>
                    <a:pt x="1615824" y="2260522"/>
                    <a:pt x="1679832" y="2309862"/>
                    <a:pt x="1717932" y="2339389"/>
                  </a:cubicBezTo>
                  <a:cubicBezTo>
                    <a:pt x="1732505" y="2350819"/>
                    <a:pt x="1724504" y="2364345"/>
                    <a:pt x="1702787" y="2365869"/>
                  </a:cubicBezTo>
                  <a:lnTo>
                    <a:pt x="1685451" y="2367107"/>
                  </a:lnTo>
                  <a:cubicBezTo>
                    <a:pt x="1530956" y="2377870"/>
                    <a:pt x="1238348" y="2398349"/>
                    <a:pt x="1100997" y="2405207"/>
                  </a:cubicBezTo>
                  <a:cubicBezTo>
                    <a:pt x="1080804" y="2406445"/>
                    <a:pt x="1058135" y="2407493"/>
                    <a:pt x="1045562" y="2408065"/>
                  </a:cubicBezTo>
                  <a:cubicBezTo>
                    <a:pt x="1074328" y="2381461"/>
                    <a:pt x="1104808" y="2356706"/>
                    <a:pt x="1136716" y="2333960"/>
                  </a:cubicBezTo>
                  <a:cubicBezTo>
                    <a:pt x="1430373" y="2127458"/>
                    <a:pt x="1920243" y="1837041"/>
                    <a:pt x="2064451" y="1712168"/>
                  </a:cubicBezTo>
                  <a:cubicBezTo>
                    <a:pt x="2170941" y="1620347"/>
                    <a:pt x="2460882" y="1339264"/>
                    <a:pt x="1836994" y="1120951"/>
                  </a:cubicBezTo>
                  <a:close/>
                </a:path>
              </a:pathLst>
            </a:custGeom>
            <a:solidFill>
              <a:srgbClr val="F0AB00"/>
            </a:solidFill>
            <a:ln w="9525" cap="flat">
              <a:noFill/>
              <a:prstDash val="solid"/>
              <a:miter/>
            </a:ln>
          </p:spPr>
          <p:txBody>
            <a:bodyPr rtlCol="0" anchor="ctr"/>
            <a:lstStyle/>
            <a:p>
              <a:endParaRPr lang="en-US"/>
            </a:p>
          </p:txBody>
        </p:sp>
      </p:grpSp>
      <p:sp>
        <p:nvSpPr>
          <p:cNvPr id="12" name="Text Placeholder 2">
            <a:extLst>
              <a:ext uri="{FF2B5EF4-FFF2-40B4-BE49-F238E27FC236}">
                <a16:creationId xmlns:a16="http://schemas.microsoft.com/office/drawing/2014/main" id="{6900FD73-5DDD-A295-7A98-46F76603988F}"/>
              </a:ext>
            </a:extLst>
          </p:cNvPr>
          <p:cNvSpPr>
            <a:spLocks noGrp="1"/>
          </p:cNvSpPr>
          <p:nvPr>
            <p:ph idx="1"/>
          </p:nvPr>
        </p:nvSpPr>
        <p:spPr>
          <a:xfrm>
            <a:off x="264409" y="1332241"/>
            <a:ext cx="11029231" cy="455690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3">
            <a:extLst>
              <a:ext uri="{FF2B5EF4-FFF2-40B4-BE49-F238E27FC236}">
                <a16:creationId xmlns:a16="http://schemas.microsoft.com/office/drawing/2014/main" id="{787BF320-5332-B2AE-09DA-6601C35F5F2C}"/>
              </a:ext>
            </a:extLst>
          </p:cNvPr>
          <p:cNvSpPr>
            <a:spLocks noGrp="1"/>
          </p:cNvSpPr>
          <p:nvPr>
            <p:ph type="ftr" sz="quarter" idx="11"/>
          </p:nvPr>
        </p:nvSpPr>
        <p:spPr>
          <a:xfrm>
            <a:off x="424056" y="6323664"/>
            <a:ext cx="6602269" cy="365125"/>
          </a:xfrm>
        </p:spPr>
        <p:txBody>
          <a:bodyPr/>
          <a:lstStyle>
            <a:lvl1pPr>
              <a:defRPr sz="700"/>
            </a:lvl1pPr>
          </a:lstStyle>
          <a:p>
            <a:pPr>
              <a:defRPr/>
            </a:pPr>
            <a:r>
              <a:rPr lang="en-ZA" dirty="0"/>
              <a:t>This scientific exchange symposium is organised and funded by AstraZeneca. The information displayed during the meeting is exclusively to Health Professionals empowered to prescribe or dispense medicinal products. Please do not distribute in media or communication channels aimed at the general public.</a:t>
            </a:r>
          </a:p>
        </p:txBody>
      </p:sp>
    </p:spTree>
    <p:extLst>
      <p:ext uri="{BB962C8B-B14F-4D97-AF65-F5344CB8AC3E}">
        <p14:creationId xmlns:p14="http://schemas.microsoft.com/office/powerpoint/2010/main" val="466313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n 7" descr="Imagen que contiene paraguas&#10;&#10;El contenido generado por IA puede ser incorrecto.">
            <a:extLst>
              <a:ext uri="{FF2B5EF4-FFF2-40B4-BE49-F238E27FC236}">
                <a16:creationId xmlns:a16="http://schemas.microsoft.com/office/drawing/2014/main" id="{6523F01E-5D15-08EA-E4E5-1468FBD872D4}"/>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1255066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1" r:id="rId4"/>
    <p:sldLayoutId id="2147483662" r:id="rId5"/>
    <p:sldLayoutId id="2147483655" r:id="rId6"/>
    <p:sldLayoutId id="2147483663" r:id="rId7"/>
    <p:sldLayoutId id="2147483664" r:id="rId8"/>
    <p:sldLayoutId id="2147483665"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ontactazmedical.astrazeneca.com/"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24.sv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www.nccn.org/professionals/physician_gls/pdf/btc.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hyperlink" Target="https://www.nccn.org/professionals/physician_gls/pdf/btc.pdf"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
            <a:extLst>
              <a:ext uri="{FF2B5EF4-FFF2-40B4-BE49-F238E27FC236}">
                <a16:creationId xmlns:a16="http://schemas.microsoft.com/office/drawing/2014/main" id="{84C2FECD-653A-0404-5CBF-0E945B621B10}"/>
              </a:ext>
            </a:extLst>
          </p:cNvPr>
          <p:cNvSpPr txBox="1">
            <a:spLocks/>
          </p:cNvSpPr>
          <p:nvPr/>
        </p:nvSpPr>
        <p:spPr>
          <a:xfrm>
            <a:off x="2780660" y="6282638"/>
            <a:ext cx="6630680" cy="502210"/>
          </a:xfrm>
          <a:prstGeom prst="rect">
            <a:avLst/>
          </a:prstGeom>
        </p:spPr>
        <p:txBody>
          <a:bodyPr vert="horz" lIns="91440" tIns="45720" rIns="91440" bIns="45720" rtlCol="0" anchor="ctr"/>
          <a:lstStyle>
            <a:defPPr>
              <a:defRPr lang="es-E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700" dirty="0">
                <a:solidFill>
                  <a:schemeClr val="bg1"/>
                </a:solidFill>
              </a:rPr>
              <a:t>La información mostrada durante la reunión está dirigida exclusivamente a Profesionales Sanitarios facultados para prescribir o dispensar medicamentos. Por favor no distribuir en medios, soportes o canales de comunicación dirigidos a público general.</a:t>
            </a:r>
          </a:p>
          <a:p>
            <a:r>
              <a:rPr lang="es-ES" sz="700" dirty="0">
                <a:solidFill>
                  <a:schemeClr val="bg1"/>
                </a:solidFill>
              </a:rPr>
              <a:t>Para la notificación de reacciones adversas puede dirigirse a la dirección de AstraZeneca: </a:t>
            </a:r>
            <a:r>
              <a:rPr lang="es-ES" sz="700" dirty="0">
                <a:solidFill>
                  <a:schemeClr val="bg1"/>
                </a:solidFill>
                <a:hlinkClick r:id="rId3"/>
              </a:rPr>
              <a:t>www.contactazmedical.astrazeneca.com</a:t>
            </a:r>
            <a:endParaRPr lang="es-ES" sz="700" dirty="0">
              <a:solidFill>
                <a:schemeClr val="bg1"/>
              </a:solidFill>
            </a:endParaRPr>
          </a:p>
          <a:p>
            <a:endParaRPr lang="es-ES" sz="700" dirty="0">
              <a:solidFill>
                <a:schemeClr val="bg1"/>
              </a:solidFill>
            </a:endParaRPr>
          </a:p>
          <a:p>
            <a:r>
              <a:rPr lang="es-ES" sz="700" dirty="0">
                <a:solidFill>
                  <a:schemeClr val="bg1"/>
                </a:solidFill>
              </a:rPr>
              <a:t>ES-41293 octubre 2025</a:t>
            </a:r>
          </a:p>
          <a:p>
            <a:endParaRPr lang="es-ES" sz="700" dirty="0">
              <a:solidFill>
                <a:schemeClr val="bg1"/>
              </a:solidFill>
            </a:endParaRPr>
          </a:p>
          <a:p>
            <a:endParaRPr lang="es-ES" sz="700" dirty="0">
              <a:solidFill>
                <a:schemeClr val="bg1"/>
              </a:solidFill>
            </a:endParaRPr>
          </a:p>
        </p:txBody>
      </p:sp>
    </p:spTree>
    <p:extLst>
      <p:ext uri="{BB962C8B-B14F-4D97-AF65-F5344CB8AC3E}">
        <p14:creationId xmlns:p14="http://schemas.microsoft.com/office/powerpoint/2010/main" val="3544522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5008C-2C45-F1D7-4FB4-796F3CB5B509}"/>
            </a:ext>
          </a:extLst>
        </p:cNvPr>
        <p:cNvGrpSpPr/>
        <p:nvPr/>
      </p:nvGrpSpPr>
      <p:grpSpPr>
        <a:xfrm>
          <a:off x="0" y="0"/>
          <a:ext cx="0" cy="0"/>
          <a:chOff x="0" y="0"/>
          <a:chExt cx="0" cy="0"/>
        </a:xfrm>
      </p:grpSpPr>
      <p:grpSp>
        <p:nvGrpSpPr>
          <p:cNvPr id="21" name="Grupo 20">
            <a:extLst>
              <a:ext uri="{FF2B5EF4-FFF2-40B4-BE49-F238E27FC236}">
                <a16:creationId xmlns:a16="http://schemas.microsoft.com/office/drawing/2014/main" id="{16968231-CB69-362D-40B2-62D4CB1C4447}"/>
              </a:ext>
            </a:extLst>
          </p:cNvPr>
          <p:cNvGrpSpPr/>
          <p:nvPr/>
        </p:nvGrpSpPr>
        <p:grpSpPr>
          <a:xfrm>
            <a:off x="894361" y="1407890"/>
            <a:ext cx="10655876" cy="4341854"/>
            <a:chOff x="838200" y="1528818"/>
            <a:chExt cx="11561701" cy="4710943"/>
          </a:xfrm>
        </p:grpSpPr>
        <p:cxnSp>
          <p:nvCxnSpPr>
            <p:cNvPr id="43" name="Straight Arrow Connector 42">
              <a:extLst>
                <a:ext uri="{FF2B5EF4-FFF2-40B4-BE49-F238E27FC236}">
                  <a16:creationId xmlns:a16="http://schemas.microsoft.com/office/drawing/2014/main" id="{EE8480DE-9D9C-3FB0-945F-C366EF399F19}"/>
                </a:ext>
              </a:extLst>
            </p:cNvPr>
            <p:cNvCxnSpPr/>
            <p:nvPr/>
          </p:nvCxnSpPr>
          <p:spPr>
            <a:xfrm>
              <a:off x="9826374" y="2923298"/>
              <a:ext cx="328271" cy="2901"/>
            </a:xfrm>
            <a:prstGeom prst="straightConnector1">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2" name="TextBox 4">
              <a:extLst>
                <a:ext uri="{FF2B5EF4-FFF2-40B4-BE49-F238E27FC236}">
                  <a16:creationId xmlns:a16="http://schemas.microsoft.com/office/drawing/2014/main" id="{3B8C80B5-FD95-BC58-CCAE-1513FA1EF5AB}"/>
                </a:ext>
              </a:extLst>
            </p:cNvPr>
            <p:cNvSpPr txBox="1"/>
            <p:nvPr/>
          </p:nvSpPr>
          <p:spPr>
            <a:xfrm>
              <a:off x="6513019" y="1733877"/>
              <a:ext cx="1967346" cy="333940"/>
            </a:xfrm>
            <a:prstGeom prst="rect">
              <a:avLst/>
            </a:prstGeom>
            <a:noFill/>
            <a:ln cap="flat">
              <a:noFill/>
            </a:ln>
          </p:spPr>
          <p:txBody>
            <a:bodyPr vert="horz" wrap="square" lIns="91440" tIns="45720" rIns="91440" bIns="45720" anchor="t" anchorCtr="0" compatLnSpc="1">
              <a:spAutoFit/>
            </a:bodyPr>
            <a:lstStyle/>
            <a:p>
              <a:pPr algn="ctr" defTabSz="457200">
                <a:defRPr sz="1800" b="0" i="0" u="none" strike="noStrike" kern="0" cap="none" spc="0" baseline="0">
                  <a:solidFill>
                    <a:srgbClr val="000000"/>
                  </a:solidFill>
                  <a:uFillTx/>
                </a:defRPr>
              </a:pPr>
              <a:r>
                <a:rPr lang="en-GB" sz="1400" b="1" kern="0" dirty="0">
                  <a:solidFill>
                    <a:schemeClr val="tx1">
                      <a:lumMod val="75000"/>
                      <a:lumOff val="25000"/>
                    </a:schemeClr>
                  </a:solidFill>
                  <a:latin typeface="Aptos" panose="020B0004020202020204" pitchFamily="34" charset="0"/>
                </a:rPr>
                <a:t>Intrahepatic CCA</a:t>
              </a:r>
              <a:endParaRPr lang="en-US" sz="1400" b="1" dirty="0">
                <a:solidFill>
                  <a:schemeClr val="tx1">
                    <a:lumMod val="75000"/>
                    <a:lumOff val="25000"/>
                  </a:schemeClr>
                </a:solidFill>
                <a:latin typeface="Aptos" panose="020B0004020202020204" pitchFamily="34" charset="0"/>
              </a:endParaRPr>
            </a:p>
          </p:txBody>
        </p:sp>
        <p:sp>
          <p:nvSpPr>
            <p:cNvPr id="28" name="Rectangle: Rounded Corners 10">
              <a:extLst>
                <a:ext uri="{FF2B5EF4-FFF2-40B4-BE49-F238E27FC236}">
                  <a16:creationId xmlns:a16="http://schemas.microsoft.com/office/drawing/2014/main" id="{7EA07AAD-1A63-2CDE-6DAE-A30A19B6140B}"/>
                </a:ext>
              </a:extLst>
            </p:cNvPr>
            <p:cNvSpPr/>
            <p:nvPr/>
          </p:nvSpPr>
          <p:spPr>
            <a:xfrm>
              <a:off x="8110673" y="2103253"/>
              <a:ext cx="1766993" cy="2376701"/>
            </a:xfrm>
            <a:prstGeom prst="roundRect">
              <a:avLst>
                <a:gd name="adj" fmla="val 5908"/>
              </a:avLst>
            </a:prstGeom>
            <a:solidFill>
              <a:srgbClr val="FFE1CA"/>
            </a:solidFill>
            <a:ln w="12700" cap="flat">
              <a:noFill/>
              <a:prstDash val="solid"/>
              <a:miter lim="800000"/>
            </a:ln>
            <a:effectLst>
              <a:outerShdw blurRad="50800" dist="38100" dir="8100000" algn="tr" rotWithShape="0">
                <a:prstClr val="black">
                  <a:alpha val="40000"/>
                </a:prstClr>
              </a:outerShdw>
            </a:effectLst>
            <a:sp3d/>
          </p:spPr>
          <p:txBody>
            <a:bodyPr rot="0" spcFirstLastPara="1" vertOverflow="overflow" horzOverflow="overflow" vert="horz" wrap="square" lIns="45719" tIns="45719" rIns="45719" bIns="45719" numCol="1" spcCol="38100" rtlCol="0" anchor="ctr">
              <a:noAutofit/>
            </a:bodyPr>
            <a:lstStyle/>
            <a:p>
              <a:pPr algn="ctr" defTabSz="457189" hangingPunct="0">
                <a:defRPr/>
              </a:pPr>
              <a:r>
                <a:rPr lang="en-GB" sz="1400" b="1" kern="0" dirty="0" err="1">
                  <a:solidFill>
                    <a:schemeClr val="tx1">
                      <a:lumMod val="75000"/>
                      <a:lumOff val="25000"/>
                    </a:schemeClr>
                  </a:solidFill>
                  <a:latin typeface="Aptos" panose="020B0004020202020204" pitchFamily="34" charset="0"/>
                  <a:ea typeface="Open Sans"/>
                  <a:cs typeface="Open Sans"/>
                </a:rPr>
                <a:t>iCCA</a:t>
              </a:r>
              <a:endParaRPr lang="en-GB" sz="1400" b="1" i="0" u="none" strike="noStrike" kern="0" cap="none" spc="0" normalizeH="0" baseline="0" noProof="0" dirty="0">
                <a:ln>
                  <a:noFill/>
                </a:ln>
                <a:solidFill>
                  <a:schemeClr val="tx1">
                    <a:lumMod val="75000"/>
                    <a:lumOff val="25000"/>
                  </a:schemeClr>
                </a:solidFill>
                <a:effectLst/>
                <a:uLnTx/>
                <a:uFillTx/>
                <a:latin typeface="Aptos" panose="020B0004020202020204" pitchFamily="34" charset="0"/>
                <a:ea typeface="Open Sans"/>
                <a:cs typeface="Open Sans"/>
              </a:endParaRPr>
            </a:p>
            <a:p>
              <a:pPr algn="ctr" defTabSz="457189">
                <a:defRPr/>
              </a:pPr>
              <a:r>
                <a:rPr lang="en-GB" sz="1400" kern="0" dirty="0">
                  <a:solidFill>
                    <a:schemeClr val="tx1">
                      <a:lumMod val="75000"/>
                      <a:lumOff val="25000"/>
                    </a:schemeClr>
                  </a:solidFill>
                  <a:latin typeface="Aptos" panose="020B0004020202020204" pitchFamily="34" charset="0"/>
                  <a:ea typeface="Open Sans"/>
                  <a:cs typeface="Open Sans"/>
                </a:rPr>
                <a:t>ARID1A, BAP1, BRAF, ERBB2(HER2), FGFR2, IDH1/2, KRAS, MDM2, NRAS, PBRM1, PIK3CA, SMAD4, TP53</a:t>
              </a:r>
              <a:endParaRPr lang="en-GB" sz="1400" b="0" i="0" u="none" strike="noStrike" kern="0" cap="none" spc="0" normalizeH="0" baseline="0" noProof="0" dirty="0">
                <a:ln>
                  <a:noFill/>
                </a:ln>
                <a:solidFill>
                  <a:schemeClr val="tx1">
                    <a:lumMod val="75000"/>
                    <a:lumOff val="25000"/>
                  </a:schemeClr>
                </a:solidFill>
                <a:effectLst/>
                <a:uLnTx/>
                <a:uFillTx/>
                <a:latin typeface="Aptos" panose="020B0004020202020204" pitchFamily="34" charset="0"/>
                <a:ea typeface="Open Sans"/>
                <a:cs typeface="Open Sans"/>
              </a:endParaRPr>
            </a:p>
          </p:txBody>
        </p:sp>
        <p:sp>
          <p:nvSpPr>
            <p:cNvPr id="29" name="Rectangle: Rounded Corners 10">
              <a:extLst>
                <a:ext uri="{FF2B5EF4-FFF2-40B4-BE49-F238E27FC236}">
                  <a16:creationId xmlns:a16="http://schemas.microsoft.com/office/drawing/2014/main" id="{F02DFE70-6F90-26E4-7220-EAA04DC45422}"/>
                </a:ext>
              </a:extLst>
            </p:cNvPr>
            <p:cNvSpPr/>
            <p:nvPr/>
          </p:nvSpPr>
          <p:spPr>
            <a:xfrm>
              <a:off x="10389053" y="2075822"/>
              <a:ext cx="2010848" cy="600637"/>
            </a:xfrm>
            <a:prstGeom prst="roundRect">
              <a:avLst>
                <a:gd name="adj" fmla="val 9940"/>
              </a:avLst>
            </a:prstGeom>
            <a:solidFill>
              <a:srgbClr val="FFE1CA"/>
            </a:solidFill>
            <a:ln w="12700" cap="flat">
              <a:noFill/>
              <a:prstDash val="solid"/>
              <a:miter lim="800000"/>
            </a:ln>
            <a:effectLst>
              <a:outerShdw blurRad="50800" dist="38100" dir="8100000" algn="tr" rotWithShape="0">
                <a:prstClr val="black">
                  <a:alpha val="40000"/>
                </a:prstClr>
              </a:outerShdw>
            </a:effectLst>
            <a:sp3d/>
          </p:spPr>
          <p:txBody>
            <a:bodyPr rot="0" spcFirstLastPara="1" vertOverflow="overflow" horzOverflow="overflow" vert="horz" wrap="square" lIns="45719" tIns="45719" rIns="45719" bIns="45719" numCol="1" spcCol="38100" rtlCol="0" anchor="ctr">
              <a:spAutoFit/>
            </a:bodyPr>
            <a:lstStyle/>
            <a:p>
              <a:pPr algn="ctr" defTabSz="457189" hangingPunct="0">
                <a:defRPr/>
              </a:pPr>
              <a:r>
                <a:rPr lang="en-GB" sz="1400" b="1" kern="0">
                  <a:solidFill>
                    <a:schemeClr val="tx1">
                      <a:lumMod val="75000"/>
                      <a:lumOff val="25000"/>
                    </a:schemeClr>
                  </a:solidFill>
                  <a:latin typeface="Aptos" panose="020B0004020202020204" pitchFamily="34" charset="0"/>
                  <a:ea typeface="Open Sans"/>
                  <a:cs typeface="Open Sans"/>
                </a:rPr>
                <a:t>Small-duct-type</a:t>
              </a:r>
            </a:p>
            <a:p>
              <a:pPr algn="ctr" defTabSz="457189">
                <a:defRPr/>
              </a:pPr>
              <a:r>
                <a:rPr lang="en-GB" sz="1400" kern="0">
                  <a:solidFill>
                    <a:schemeClr val="tx1">
                      <a:lumMod val="75000"/>
                      <a:lumOff val="25000"/>
                    </a:schemeClr>
                  </a:solidFill>
                  <a:latin typeface="Aptos" panose="020B0004020202020204" pitchFamily="34" charset="0"/>
                  <a:ea typeface="Open Sans"/>
                  <a:cs typeface="Open Sans"/>
                </a:rPr>
                <a:t>BAP1, FGFR2, IDH1/2</a:t>
              </a:r>
            </a:p>
          </p:txBody>
        </p:sp>
        <p:sp>
          <p:nvSpPr>
            <p:cNvPr id="30" name="Rectangle: Rounded Corners 10">
              <a:extLst>
                <a:ext uri="{FF2B5EF4-FFF2-40B4-BE49-F238E27FC236}">
                  <a16:creationId xmlns:a16="http://schemas.microsoft.com/office/drawing/2014/main" id="{D3702A10-BD1D-33F3-D5CD-E2EDDC3A0BD9}"/>
                </a:ext>
              </a:extLst>
            </p:cNvPr>
            <p:cNvSpPr/>
            <p:nvPr/>
          </p:nvSpPr>
          <p:spPr>
            <a:xfrm>
              <a:off x="10389053" y="2967528"/>
              <a:ext cx="2007687" cy="847959"/>
            </a:xfrm>
            <a:prstGeom prst="roundRect">
              <a:avLst>
                <a:gd name="adj" fmla="val 9940"/>
              </a:avLst>
            </a:prstGeom>
            <a:solidFill>
              <a:srgbClr val="FFE1CA"/>
            </a:solidFill>
            <a:ln w="12700" cap="flat">
              <a:noFill/>
              <a:prstDash val="solid"/>
              <a:miter lim="800000"/>
            </a:ln>
            <a:effectLst>
              <a:outerShdw blurRad="50800" dist="38100" dir="8100000" algn="tr" rotWithShape="0">
                <a:prstClr val="black">
                  <a:alpha val="40000"/>
                </a:prstClr>
              </a:outerShdw>
            </a:effectLst>
            <a:sp3d/>
          </p:spPr>
          <p:txBody>
            <a:bodyPr rot="0" spcFirstLastPara="1" vertOverflow="overflow" horzOverflow="overflow" vert="horz" wrap="square" lIns="45719" tIns="45719" rIns="45719" bIns="45719" numCol="1" spcCol="38100" rtlCol="0" anchor="ctr">
              <a:spAutoFit/>
            </a:bodyPr>
            <a:lstStyle/>
            <a:p>
              <a:pPr algn="ctr" defTabSz="457189">
                <a:defRPr/>
              </a:pPr>
              <a:r>
                <a:rPr lang="en-GB" sz="1400" b="1" kern="0">
                  <a:solidFill>
                    <a:schemeClr val="tx1">
                      <a:lumMod val="75000"/>
                      <a:lumOff val="25000"/>
                    </a:schemeClr>
                  </a:solidFill>
                  <a:latin typeface="Aptos" panose="020B0004020202020204" pitchFamily="34" charset="0"/>
                  <a:ea typeface="Open Sans"/>
                  <a:cs typeface="Open Sans"/>
                </a:rPr>
                <a:t>Large-duct-type</a:t>
              </a:r>
            </a:p>
            <a:p>
              <a:pPr algn="ctr" defTabSz="457189">
                <a:defRPr/>
              </a:pPr>
              <a:r>
                <a:rPr lang="en-GB" sz="1400" kern="0">
                  <a:solidFill>
                    <a:schemeClr val="tx1">
                      <a:lumMod val="75000"/>
                      <a:lumOff val="25000"/>
                    </a:schemeClr>
                  </a:solidFill>
                  <a:latin typeface="Aptos" panose="020B0004020202020204" pitchFamily="34" charset="0"/>
                  <a:ea typeface="Open Sans"/>
                  <a:cs typeface="Open Sans"/>
                </a:rPr>
                <a:t>KRAS, MDM2, SMAD4, TP53</a:t>
              </a:r>
            </a:p>
          </p:txBody>
        </p:sp>
        <p:sp>
          <p:nvSpPr>
            <p:cNvPr id="31" name="Rectangle: Rounded Corners 10">
              <a:extLst>
                <a:ext uri="{FF2B5EF4-FFF2-40B4-BE49-F238E27FC236}">
                  <a16:creationId xmlns:a16="http://schemas.microsoft.com/office/drawing/2014/main" id="{AED491B3-16F4-FF86-E43A-087BA43D2766}"/>
                </a:ext>
              </a:extLst>
            </p:cNvPr>
            <p:cNvSpPr/>
            <p:nvPr/>
          </p:nvSpPr>
          <p:spPr>
            <a:xfrm>
              <a:off x="10389053" y="4521934"/>
              <a:ext cx="2007687" cy="1212731"/>
            </a:xfrm>
            <a:prstGeom prst="roundRect">
              <a:avLst>
                <a:gd name="adj" fmla="val 9940"/>
              </a:avLst>
            </a:prstGeom>
            <a:solidFill>
              <a:srgbClr val="9D0865"/>
            </a:solidFill>
            <a:ln w="12700" cap="flat">
              <a:noFill/>
              <a:prstDash val="solid"/>
              <a:miter lim="800000"/>
            </a:ln>
            <a:effectLst>
              <a:outerShdw blurRad="50800" dist="38100" dir="8100000" algn="tr" rotWithShape="0">
                <a:prstClr val="black">
                  <a:alpha val="40000"/>
                </a:prstClr>
              </a:outerShdw>
            </a:effectLst>
            <a:sp3d/>
          </p:spPr>
          <p:txBody>
            <a:bodyPr rot="0" spcFirstLastPara="1" vertOverflow="overflow" horzOverflow="overflow" vert="horz" wrap="square" lIns="45719" tIns="45719" rIns="45719" bIns="45719" numCol="1" spcCol="38100" rtlCol="0" anchor="ctr">
              <a:noAutofit/>
            </a:bodyPr>
            <a:lstStyle/>
            <a:p>
              <a:pPr algn="ctr" defTabSz="457189">
                <a:defRPr/>
              </a:pPr>
              <a:r>
                <a:rPr lang="en-GB" sz="1400" b="1" kern="0" dirty="0" err="1">
                  <a:solidFill>
                    <a:srgbClr val="FFFFFF"/>
                  </a:solidFill>
                  <a:latin typeface="Aptos" panose="020B0004020202020204" pitchFamily="34" charset="0"/>
                  <a:ea typeface="Open Sans"/>
                  <a:cs typeface="Open Sans"/>
                </a:rPr>
                <a:t>eCCA</a:t>
              </a:r>
              <a:endParaRPr lang="en-GB" sz="1400" b="1" kern="0" dirty="0">
                <a:solidFill>
                  <a:srgbClr val="FFFFFF"/>
                </a:solidFill>
                <a:latin typeface="Aptos" panose="020B0004020202020204" pitchFamily="34" charset="0"/>
                <a:ea typeface="Open Sans"/>
                <a:cs typeface="Open Sans"/>
              </a:endParaRPr>
            </a:p>
            <a:p>
              <a:pPr algn="ctr" defTabSz="457189">
                <a:defRPr/>
              </a:pPr>
              <a:r>
                <a:rPr lang="en-GB" sz="1400" kern="0" dirty="0">
                  <a:solidFill>
                    <a:srgbClr val="FFFFFF"/>
                  </a:solidFill>
                  <a:latin typeface="Aptos" panose="020B0004020202020204" pitchFamily="34" charset="0"/>
                  <a:ea typeface="Open Sans"/>
                  <a:cs typeface="Open Sans"/>
                </a:rPr>
                <a:t>ARID1A, ERBB2 (HER2), KRAS, SMAD4, TP53</a:t>
              </a:r>
            </a:p>
          </p:txBody>
        </p:sp>
        <p:sp>
          <p:nvSpPr>
            <p:cNvPr id="32" name="TextBox 4">
              <a:extLst>
                <a:ext uri="{FF2B5EF4-FFF2-40B4-BE49-F238E27FC236}">
                  <a16:creationId xmlns:a16="http://schemas.microsoft.com/office/drawing/2014/main" id="{22702F81-C1E7-A7CE-AE38-4365BBC2F52D}"/>
                </a:ext>
              </a:extLst>
            </p:cNvPr>
            <p:cNvSpPr txBox="1"/>
            <p:nvPr/>
          </p:nvSpPr>
          <p:spPr>
            <a:xfrm>
              <a:off x="9418746" y="1632557"/>
              <a:ext cx="2920418" cy="417078"/>
            </a:xfrm>
            <a:prstGeom prst="rect">
              <a:avLst/>
            </a:prstGeom>
            <a:noFill/>
            <a:ln cap="flat">
              <a:noFill/>
            </a:ln>
          </p:spPr>
          <p:txBody>
            <a:bodyPr vert="horz" wrap="square" lIns="91440" tIns="45720" rIns="91440" bIns="45720" anchor="t" anchorCtr="0" compatLnSpc="1">
              <a:spAutoFit/>
            </a:bodyPr>
            <a:lstStyle/>
            <a:p>
              <a:pPr defTabSz="457200">
                <a:lnSpc>
                  <a:spcPct val="150000"/>
                </a:lnSpc>
                <a:defRPr sz="1800" b="0" i="0" u="none" strike="noStrike" kern="0" cap="none" spc="0" baseline="0">
                  <a:solidFill>
                    <a:srgbClr val="000000"/>
                  </a:solidFill>
                  <a:uFillTx/>
                </a:defRPr>
              </a:pPr>
              <a:r>
                <a:rPr lang="en-GB" sz="1400" b="1" kern="0" dirty="0">
                  <a:solidFill>
                    <a:schemeClr val="tx1">
                      <a:lumMod val="75000"/>
                      <a:lumOff val="25000"/>
                    </a:schemeClr>
                  </a:solidFill>
                  <a:latin typeface="Aptos" panose="020B0004020202020204" pitchFamily="34" charset="0"/>
                </a:rPr>
                <a:t>Commonly altered genes</a:t>
              </a:r>
            </a:p>
          </p:txBody>
        </p:sp>
        <p:sp>
          <p:nvSpPr>
            <p:cNvPr id="33" name="Right Bracket 32">
              <a:extLst>
                <a:ext uri="{FF2B5EF4-FFF2-40B4-BE49-F238E27FC236}">
                  <a16:creationId xmlns:a16="http://schemas.microsoft.com/office/drawing/2014/main" id="{15AECAC3-2DC1-8EB4-5C8E-3426BB0BE1A1}"/>
                </a:ext>
              </a:extLst>
            </p:cNvPr>
            <p:cNvSpPr/>
            <p:nvPr/>
          </p:nvSpPr>
          <p:spPr>
            <a:xfrm>
              <a:off x="6400037" y="1558268"/>
              <a:ext cx="88603" cy="773665"/>
            </a:xfrm>
            <a:prstGeom prst="rightBracket">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latin typeface="Aptos" panose="020B0004020202020204" pitchFamily="34" charset="0"/>
              </a:endParaRPr>
            </a:p>
          </p:txBody>
        </p:sp>
        <p:cxnSp>
          <p:nvCxnSpPr>
            <p:cNvPr id="36" name="Straight Arrow Connector 35">
              <a:extLst>
                <a:ext uri="{FF2B5EF4-FFF2-40B4-BE49-F238E27FC236}">
                  <a16:creationId xmlns:a16="http://schemas.microsoft.com/office/drawing/2014/main" id="{9A87B99A-1E39-1471-5297-8C784C56064B}"/>
                </a:ext>
              </a:extLst>
            </p:cNvPr>
            <p:cNvCxnSpPr>
              <a:cxnSpLocks/>
            </p:cNvCxnSpPr>
            <p:nvPr/>
          </p:nvCxnSpPr>
          <p:spPr>
            <a:xfrm>
              <a:off x="7216561" y="2993915"/>
              <a:ext cx="772108" cy="0"/>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06C31D15-2EE1-3FA4-2D81-C57A76599878}"/>
                </a:ext>
              </a:extLst>
            </p:cNvPr>
            <p:cNvCxnSpPr>
              <a:cxnSpLocks/>
            </p:cNvCxnSpPr>
            <p:nvPr/>
          </p:nvCxnSpPr>
          <p:spPr>
            <a:xfrm>
              <a:off x="9506289" y="5041870"/>
              <a:ext cx="715008" cy="0"/>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sp>
          <p:nvSpPr>
            <p:cNvPr id="39" name="Right Bracket 38">
              <a:extLst>
                <a:ext uri="{FF2B5EF4-FFF2-40B4-BE49-F238E27FC236}">
                  <a16:creationId xmlns:a16="http://schemas.microsoft.com/office/drawing/2014/main" id="{1839B4BC-0D8A-1AE9-31BF-DB24EFD8D23C}"/>
                </a:ext>
              </a:extLst>
            </p:cNvPr>
            <p:cNvSpPr/>
            <p:nvPr/>
          </p:nvSpPr>
          <p:spPr>
            <a:xfrm flipH="1">
              <a:off x="10146774" y="2369716"/>
              <a:ext cx="74523" cy="1067981"/>
            </a:xfrm>
            <a:prstGeom prst="rightBracket">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latin typeface="Aptos" panose="020B0004020202020204" pitchFamily="34" charset="0"/>
              </a:endParaRPr>
            </a:p>
          </p:txBody>
        </p:sp>
        <p:cxnSp>
          <p:nvCxnSpPr>
            <p:cNvPr id="40" name="Straight Arrow Connector 39">
              <a:extLst>
                <a:ext uri="{FF2B5EF4-FFF2-40B4-BE49-F238E27FC236}">
                  <a16:creationId xmlns:a16="http://schemas.microsoft.com/office/drawing/2014/main" id="{E3C8A0BD-5937-674A-B904-B72493A19F6F}"/>
                </a:ext>
              </a:extLst>
            </p:cNvPr>
            <p:cNvCxnSpPr>
              <a:cxnSpLocks/>
            </p:cNvCxnSpPr>
            <p:nvPr/>
          </p:nvCxnSpPr>
          <p:spPr>
            <a:xfrm>
              <a:off x="10214105" y="2369904"/>
              <a:ext cx="159497" cy="4905"/>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1EA4C991-8149-160A-FE21-6F5F20DB5558}"/>
                </a:ext>
              </a:extLst>
            </p:cNvPr>
            <p:cNvCxnSpPr>
              <a:cxnSpLocks/>
            </p:cNvCxnSpPr>
            <p:nvPr/>
          </p:nvCxnSpPr>
          <p:spPr>
            <a:xfrm>
              <a:off x="10209622" y="3434584"/>
              <a:ext cx="159498" cy="4905"/>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B1F4118C-3315-B289-EBBE-FAB084818DA7}"/>
                </a:ext>
              </a:extLst>
            </p:cNvPr>
            <p:cNvGrpSpPr/>
            <p:nvPr/>
          </p:nvGrpSpPr>
          <p:grpSpPr>
            <a:xfrm>
              <a:off x="838200" y="2249357"/>
              <a:ext cx="4650287" cy="3679955"/>
              <a:chOff x="-6369403" y="1539692"/>
              <a:chExt cx="5369545" cy="4249132"/>
            </a:xfrm>
          </p:grpSpPr>
          <p:pic>
            <p:nvPicPr>
              <p:cNvPr id="2" name="Imatge 2" descr="Diagram of a diagram of a human body&#10;&#10;AI-generated content may be incorrect.">
                <a:extLst>
                  <a:ext uri="{FF2B5EF4-FFF2-40B4-BE49-F238E27FC236}">
                    <a16:creationId xmlns:a16="http://schemas.microsoft.com/office/drawing/2014/main" id="{90DBCA6D-D288-4184-BB99-DED4C38EB84C}"/>
                  </a:ext>
                </a:extLst>
              </p:cNvPr>
              <p:cNvPicPr>
                <a:picLocks noChangeAspect="1"/>
              </p:cNvPicPr>
              <p:nvPr/>
            </p:nvPicPr>
            <p:blipFill>
              <a:blip r:embed="rId2"/>
              <a:srcRect l="897" t="1313" r="19276" b="1094"/>
              <a:stretch/>
            </p:blipFill>
            <p:spPr>
              <a:xfrm>
                <a:off x="-6369403" y="1539692"/>
                <a:ext cx="5195696" cy="4249132"/>
              </a:xfrm>
              <a:prstGeom prst="rect">
                <a:avLst/>
              </a:prstGeom>
              <a:ln>
                <a:noFill/>
              </a:ln>
            </p:spPr>
          </p:pic>
          <p:sp>
            <p:nvSpPr>
              <p:cNvPr id="3" name="Rectangle 2">
                <a:extLst>
                  <a:ext uri="{FF2B5EF4-FFF2-40B4-BE49-F238E27FC236}">
                    <a16:creationId xmlns:a16="http://schemas.microsoft.com/office/drawing/2014/main" id="{0848C983-A444-7211-8CB3-3174DBAAE7D1}"/>
                  </a:ext>
                </a:extLst>
              </p:cNvPr>
              <p:cNvSpPr/>
              <p:nvPr/>
            </p:nvSpPr>
            <p:spPr>
              <a:xfrm>
                <a:off x="-1298961" y="2569485"/>
                <a:ext cx="299103" cy="27545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latin typeface="Aptos" panose="020B0004020202020204" pitchFamily="34" charset="0"/>
                </a:endParaRPr>
              </a:p>
            </p:txBody>
          </p:sp>
          <p:sp>
            <p:nvSpPr>
              <p:cNvPr id="5" name="Rectangle 4">
                <a:extLst>
                  <a:ext uri="{FF2B5EF4-FFF2-40B4-BE49-F238E27FC236}">
                    <a16:creationId xmlns:a16="http://schemas.microsoft.com/office/drawing/2014/main" id="{6E9116DF-43F6-CE12-3138-5961207C8EC5}"/>
                  </a:ext>
                </a:extLst>
              </p:cNvPr>
              <p:cNvSpPr/>
              <p:nvPr/>
            </p:nvSpPr>
            <p:spPr>
              <a:xfrm rot="16200000">
                <a:off x="-2176304" y="3368516"/>
                <a:ext cx="299103" cy="14555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latin typeface="Aptos" panose="020B0004020202020204" pitchFamily="34" charset="0"/>
                </a:endParaRPr>
              </a:p>
            </p:txBody>
          </p:sp>
        </p:grpSp>
        <p:sp>
          <p:nvSpPr>
            <p:cNvPr id="17" name="TextBox 4">
              <a:extLst>
                <a:ext uri="{FF2B5EF4-FFF2-40B4-BE49-F238E27FC236}">
                  <a16:creationId xmlns:a16="http://schemas.microsoft.com/office/drawing/2014/main" id="{7BF8FE27-4B4D-2EC0-BAAD-3032142C76C4}"/>
                </a:ext>
              </a:extLst>
            </p:cNvPr>
            <p:cNvSpPr txBox="1"/>
            <p:nvPr/>
          </p:nvSpPr>
          <p:spPr>
            <a:xfrm>
              <a:off x="4840695" y="1988701"/>
              <a:ext cx="1505081" cy="417078"/>
            </a:xfrm>
            <a:prstGeom prst="rect">
              <a:avLst/>
            </a:prstGeom>
            <a:noFill/>
            <a:ln cap="flat">
              <a:noFill/>
            </a:ln>
          </p:spPr>
          <p:txBody>
            <a:bodyPr vert="horz" wrap="square" lIns="91440" tIns="45720" rIns="91440" bIns="45720" anchor="t" anchorCtr="0" compatLnSpc="1">
              <a:spAutoFit/>
            </a:bodyPr>
            <a:lstStyle/>
            <a:p>
              <a:pPr defTabSz="457200" hangingPunct="0">
                <a:lnSpc>
                  <a:spcPct val="150000"/>
                </a:lnSpc>
                <a:buClr>
                  <a:srgbClr val="293080"/>
                </a:buClr>
                <a:buSzPct val="100000"/>
                <a:defRPr sz="1800" b="0" i="0" u="none" strike="noStrike" kern="0" cap="none" spc="0" baseline="0">
                  <a:solidFill>
                    <a:srgbClr val="000000"/>
                  </a:solidFill>
                  <a:uFillTx/>
                </a:defRPr>
              </a:pPr>
              <a:r>
                <a:rPr lang="en-GB" sz="1400" kern="0">
                  <a:solidFill>
                    <a:schemeClr val="tx1">
                      <a:lumMod val="75000"/>
                      <a:lumOff val="25000"/>
                    </a:schemeClr>
                  </a:solidFill>
                  <a:latin typeface="Aptos" panose="020B0004020202020204" pitchFamily="34" charset="0"/>
                </a:rPr>
                <a:t>Small bile duct</a:t>
              </a:r>
              <a:endParaRPr lang="en-US" sz="1400">
                <a:solidFill>
                  <a:schemeClr val="tx1">
                    <a:lumMod val="75000"/>
                    <a:lumOff val="25000"/>
                  </a:schemeClr>
                </a:solidFill>
                <a:latin typeface="Aptos" panose="020B0004020202020204" pitchFamily="34" charset="0"/>
              </a:endParaRPr>
            </a:p>
          </p:txBody>
        </p:sp>
        <p:sp>
          <p:nvSpPr>
            <p:cNvPr id="18" name="TextBox 4">
              <a:extLst>
                <a:ext uri="{FF2B5EF4-FFF2-40B4-BE49-F238E27FC236}">
                  <a16:creationId xmlns:a16="http://schemas.microsoft.com/office/drawing/2014/main" id="{CDA052AE-AC23-EDE5-2206-8344D000AD3C}"/>
                </a:ext>
              </a:extLst>
            </p:cNvPr>
            <p:cNvSpPr txBox="1"/>
            <p:nvPr/>
          </p:nvSpPr>
          <p:spPr>
            <a:xfrm>
              <a:off x="4840694" y="1528818"/>
              <a:ext cx="1468950" cy="417078"/>
            </a:xfrm>
            <a:prstGeom prst="rect">
              <a:avLst/>
            </a:prstGeom>
            <a:noFill/>
            <a:ln cap="flat">
              <a:noFill/>
            </a:ln>
          </p:spPr>
          <p:txBody>
            <a:bodyPr vert="horz" wrap="square" lIns="91440" tIns="45720" rIns="91440" bIns="45720" anchor="t" anchorCtr="0" compatLnSpc="1">
              <a:spAutoFit/>
            </a:bodyPr>
            <a:lstStyle/>
            <a:p>
              <a:pPr defTabSz="457200">
                <a:lnSpc>
                  <a:spcPct val="150000"/>
                </a:lnSpc>
                <a:buClr>
                  <a:srgbClr val="293080"/>
                </a:buClr>
                <a:buSzPct val="100000"/>
                <a:defRPr sz="1800" b="0" i="0" u="none" strike="noStrike" kern="0" cap="none" spc="0" baseline="0">
                  <a:solidFill>
                    <a:srgbClr val="000000"/>
                  </a:solidFill>
                  <a:uFillTx/>
                </a:defRPr>
              </a:pPr>
              <a:r>
                <a:rPr lang="en-GB" sz="1400" dirty="0">
                  <a:solidFill>
                    <a:schemeClr val="tx1">
                      <a:lumMod val="75000"/>
                      <a:lumOff val="25000"/>
                    </a:schemeClr>
                  </a:solidFill>
                  <a:latin typeface="Aptos" panose="020B0004020202020204" pitchFamily="34" charset="0"/>
                </a:rPr>
                <a:t>Large bile duct</a:t>
              </a:r>
            </a:p>
          </p:txBody>
        </p:sp>
        <p:cxnSp>
          <p:nvCxnSpPr>
            <p:cNvPr id="8" name="Straight Connector 7">
              <a:extLst>
                <a:ext uri="{FF2B5EF4-FFF2-40B4-BE49-F238E27FC236}">
                  <a16:creationId xmlns:a16="http://schemas.microsoft.com/office/drawing/2014/main" id="{0247419B-E94C-8354-84B3-9C85E494F483}"/>
                </a:ext>
              </a:extLst>
            </p:cNvPr>
            <p:cNvCxnSpPr>
              <a:cxnSpLocks/>
            </p:cNvCxnSpPr>
            <p:nvPr/>
          </p:nvCxnSpPr>
          <p:spPr>
            <a:xfrm flipH="1">
              <a:off x="4385414" y="2215475"/>
              <a:ext cx="469455"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F54A8E19-EA2B-4E8E-7E40-C5CAFBE209AC}"/>
                </a:ext>
              </a:extLst>
            </p:cNvPr>
            <p:cNvCxnSpPr>
              <a:cxnSpLocks/>
            </p:cNvCxnSpPr>
            <p:nvPr/>
          </p:nvCxnSpPr>
          <p:spPr>
            <a:xfrm flipV="1">
              <a:off x="4392558" y="2215475"/>
              <a:ext cx="0" cy="524351"/>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60D000A1-D1E1-B0AC-1A92-F1839970FD22}"/>
                </a:ext>
              </a:extLst>
            </p:cNvPr>
            <p:cNvCxnSpPr>
              <a:cxnSpLocks/>
            </p:cNvCxnSpPr>
            <p:nvPr/>
          </p:nvCxnSpPr>
          <p:spPr>
            <a:xfrm flipH="1" flipV="1">
              <a:off x="4129692" y="1775495"/>
              <a:ext cx="755692"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49A3AD1F-16AC-144D-35CE-C4E9CE490780}"/>
                </a:ext>
              </a:extLst>
            </p:cNvPr>
            <p:cNvCxnSpPr>
              <a:cxnSpLocks/>
            </p:cNvCxnSpPr>
            <p:nvPr/>
          </p:nvCxnSpPr>
          <p:spPr>
            <a:xfrm flipV="1">
              <a:off x="4129692" y="1775495"/>
              <a:ext cx="0" cy="1616011"/>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2FC3AA6A-9EB9-76D1-450B-35BAC5A97EA3}"/>
                </a:ext>
              </a:extLst>
            </p:cNvPr>
            <p:cNvCxnSpPr>
              <a:cxnSpLocks/>
            </p:cNvCxnSpPr>
            <p:nvPr/>
          </p:nvCxnSpPr>
          <p:spPr>
            <a:xfrm flipV="1">
              <a:off x="7224376" y="2126426"/>
              <a:ext cx="0" cy="86706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4922F42E-CB95-2674-6649-17ABBBBEB5DA}"/>
                </a:ext>
              </a:extLst>
            </p:cNvPr>
            <p:cNvCxnSpPr>
              <a:cxnSpLocks/>
            </p:cNvCxnSpPr>
            <p:nvPr/>
          </p:nvCxnSpPr>
          <p:spPr>
            <a:xfrm flipH="1">
              <a:off x="3497034" y="4593031"/>
              <a:ext cx="2517494"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6AAD419-E7EA-27EA-5FD5-9966DF728D49}"/>
                </a:ext>
              </a:extLst>
            </p:cNvPr>
            <p:cNvCxnSpPr>
              <a:cxnSpLocks/>
            </p:cNvCxnSpPr>
            <p:nvPr/>
          </p:nvCxnSpPr>
          <p:spPr>
            <a:xfrm flipH="1" flipV="1">
              <a:off x="3497034" y="4895131"/>
              <a:ext cx="755692"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1E85847C-F55C-215B-CB76-23350510153C}"/>
                </a:ext>
              </a:extLst>
            </p:cNvPr>
            <p:cNvCxnSpPr>
              <a:cxnSpLocks/>
            </p:cNvCxnSpPr>
            <p:nvPr/>
          </p:nvCxnSpPr>
          <p:spPr>
            <a:xfrm flipH="1">
              <a:off x="3497034" y="5760050"/>
              <a:ext cx="2517494"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DAC7F6C9-180E-52B9-3E06-86D0727E8F1A}"/>
                </a:ext>
              </a:extLst>
            </p:cNvPr>
            <p:cNvCxnSpPr>
              <a:cxnSpLocks/>
            </p:cNvCxnSpPr>
            <p:nvPr/>
          </p:nvCxnSpPr>
          <p:spPr>
            <a:xfrm flipH="1" flipV="1">
              <a:off x="3497034" y="6031203"/>
              <a:ext cx="755692"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1" name="TextBox 4">
              <a:extLst>
                <a:ext uri="{FF2B5EF4-FFF2-40B4-BE49-F238E27FC236}">
                  <a16:creationId xmlns:a16="http://schemas.microsoft.com/office/drawing/2014/main" id="{1F98BAAA-F032-DF50-7567-7D3FC35060FC}"/>
                </a:ext>
              </a:extLst>
            </p:cNvPr>
            <p:cNvSpPr txBox="1"/>
            <p:nvPr/>
          </p:nvSpPr>
          <p:spPr>
            <a:xfrm>
              <a:off x="1514803" y="5215892"/>
              <a:ext cx="1519021" cy="417078"/>
            </a:xfrm>
            <a:prstGeom prst="rect">
              <a:avLst/>
            </a:prstGeom>
            <a:noFill/>
            <a:ln cap="flat">
              <a:noFill/>
            </a:ln>
          </p:spPr>
          <p:txBody>
            <a:bodyPr vert="horz" wrap="square" lIns="91440" tIns="45720" rIns="91440" bIns="45720" anchor="t" anchorCtr="0" compatLnSpc="1">
              <a:spAutoFit/>
            </a:bodyPr>
            <a:lstStyle/>
            <a:p>
              <a:pPr defTabSz="457200">
                <a:lnSpc>
                  <a:spcPct val="150000"/>
                </a:lnSpc>
                <a:defRPr sz="1800" b="0" i="0" u="none" strike="noStrike" kern="0" cap="none" spc="0" baseline="0">
                  <a:solidFill>
                    <a:srgbClr val="000000"/>
                  </a:solidFill>
                  <a:uFillTx/>
                </a:defRPr>
              </a:pPr>
              <a:r>
                <a:rPr lang="en-GB" sz="1400" kern="0">
                  <a:solidFill>
                    <a:schemeClr val="tx1">
                      <a:lumMod val="75000"/>
                      <a:lumOff val="25000"/>
                    </a:schemeClr>
                  </a:solidFill>
                  <a:latin typeface="Aptos" panose="020B0004020202020204" pitchFamily="34" charset="0"/>
                </a:rPr>
                <a:t>Gallbladder</a:t>
              </a:r>
              <a:endParaRPr lang="en-US" sz="1400">
                <a:solidFill>
                  <a:schemeClr val="tx1">
                    <a:lumMod val="75000"/>
                    <a:lumOff val="25000"/>
                  </a:schemeClr>
                </a:solidFill>
                <a:latin typeface="Aptos" panose="020B0004020202020204" pitchFamily="34" charset="0"/>
              </a:endParaRPr>
            </a:p>
          </p:txBody>
        </p:sp>
        <p:sp>
          <p:nvSpPr>
            <p:cNvPr id="62" name="TextBox 4">
              <a:extLst>
                <a:ext uri="{FF2B5EF4-FFF2-40B4-BE49-F238E27FC236}">
                  <a16:creationId xmlns:a16="http://schemas.microsoft.com/office/drawing/2014/main" id="{6A7F0908-0252-4323-F968-0D4B6369320E}"/>
                </a:ext>
              </a:extLst>
            </p:cNvPr>
            <p:cNvSpPr txBox="1"/>
            <p:nvPr/>
          </p:nvSpPr>
          <p:spPr>
            <a:xfrm>
              <a:off x="4258903" y="5822683"/>
              <a:ext cx="2920418" cy="417078"/>
            </a:xfrm>
            <a:prstGeom prst="rect">
              <a:avLst/>
            </a:prstGeom>
            <a:noFill/>
            <a:ln cap="flat">
              <a:noFill/>
            </a:ln>
          </p:spPr>
          <p:txBody>
            <a:bodyPr vert="horz" wrap="square" lIns="91440" tIns="45720" rIns="91440" bIns="45720" anchor="t" anchorCtr="0" compatLnSpc="1">
              <a:spAutoFit/>
            </a:bodyPr>
            <a:lstStyle/>
            <a:p>
              <a:pPr defTabSz="457200">
                <a:lnSpc>
                  <a:spcPct val="150000"/>
                </a:lnSpc>
                <a:defRPr sz="1800" b="0" i="0" u="none" strike="noStrike" kern="0" cap="none" spc="0" baseline="0">
                  <a:solidFill>
                    <a:srgbClr val="000000"/>
                  </a:solidFill>
                  <a:uFillTx/>
                </a:defRPr>
              </a:pPr>
              <a:r>
                <a:rPr lang="en-GB" sz="1400" kern="0">
                  <a:solidFill>
                    <a:schemeClr val="tx1">
                      <a:lumMod val="75000"/>
                      <a:lumOff val="25000"/>
                    </a:schemeClr>
                  </a:solidFill>
                  <a:latin typeface="Aptos" panose="020B0004020202020204" pitchFamily="34" charset="0"/>
                </a:rPr>
                <a:t>Common bile duct</a:t>
              </a:r>
              <a:endParaRPr lang="en-US" sz="1400">
                <a:solidFill>
                  <a:schemeClr val="tx1">
                    <a:lumMod val="75000"/>
                    <a:lumOff val="25000"/>
                  </a:schemeClr>
                </a:solidFill>
                <a:latin typeface="Aptos" panose="020B0004020202020204" pitchFamily="34" charset="0"/>
              </a:endParaRPr>
            </a:p>
          </p:txBody>
        </p:sp>
        <p:sp>
          <p:nvSpPr>
            <p:cNvPr id="63" name="TextBox 4">
              <a:extLst>
                <a:ext uri="{FF2B5EF4-FFF2-40B4-BE49-F238E27FC236}">
                  <a16:creationId xmlns:a16="http://schemas.microsoft.com/office/drawing/2014/main" id="{A173290E-49E9-8CD3-1B88-C411DB991AD5}"/>
                </a:ext>
              </a:extLst>
            </p:cNvPr>
            <p:cNvSpPr txBox="1"/>
            <p:nvPr/>
          </p:nvSpPr>
          <p:spPr>
            <a:xfrm>
              <a:off x="4235663" y="4694922"/>
              <a:ext cx="1778865" cy="567697"/>
            </a:xfrm>
            <a:prstGeom prst="rect">
              <a:avLst/>
            </a:prstGeom>
            <a:noFill/>
            <a:ln cap="flat">
              <a:noFill/>
            </a:ln>
          </p:spPr>
          <p:txBody>
            <a:bodyPr vert="horz" wrap="square" lIns="91440" tIns="45720" rIns="91440" bIns="45720" anchor="t" anchorCtr="0" compatLnSpc="1">
              <a:spAutoFit/>
            </a:bodyPr>
            <a:lstStyle/>
            <a:p>
              <a:pPr defTabSz="457200">
                <a:defRPr sz="1800" b="0" i="0" u="none" strike="noStrike" kern="0" cap="none" spc="0" baseline="0">
                  <a:solidFill>
                    <a:srgbClr val="000000"/>
                  </a:solidFill>
                  <a:uFillTx/>
                </a:defRPr>
              </a:pPr>
              <a:r>
                <a:rPr lang="en-GB" sz="1400" kern="0">
                  <a:solidFill>
                    <a:schemeClr val="tx1">
                      <a:lumMod val="75000"/>
                      <a:lumOff val="25000"/>
                    </a:schemeClr>
                  </a:solidFill>
                  <a:latin typeface="Aptos" panose="020B0004020202020204" pitchFamily="34" charset="0"/>
                </a:rPr>
                <a:t>Common </a:t>
              </a:r>
              <a:endParaRPr lang="en-US" sz="1400" kern="0">
                <a:solidFill>
                  <a:schemeClr val="tx1">
                    <a:lumMod val="75000"/>
                    <a:lumOff val="25000"/>
                  </a:schemeClr>
                </a:solidFill>
                <a:latin typeface="Aptos" panose="020B0004020202020204" pitchFamily="34" charset="0"/>
              </a:endParaRPr>
            </a:p>
            <a:p>
              <a:pPr defTabSz="457200">
                <a:defRPr sz="1800" b="0" i="0" u="none" strike="noStrike" kern="0" cap="none" spc="0" baseline="0">
                  <a:solidFill>
                    <a:srgbClr val="000000"/>
                  </a:solidFill>
                  <a:uFillTx/>
                </a:defRPr>
              </a:pPr>
              <a:r>
                <a:rPr lang="en-GB" sz="1400" kern="0">
                  <a:solidFill>
                    <a:schemeClr val="tx1">
                      <a:lumMod val="75000"/>
                      <a:lumOff val="25000"/>
                    </a:schemeClr>
                  </a:solidFill>
                  <a:latin typeface="Aptos" panose="020B0004020202020204" pitchFamily="34" charset="0"/>
                </a:rPr>
                <a:t>hepatic duct</a:t>
              </a:r>
              <a:endParaRPr lang="en-US" sz="1400">
                <a:solidFill>
                  <a:schemeClr val="tx1">
                    <a:lumMod val="75000"/>
                    <a:lumOff val="25000"/>
                  </a:schemeClr>
                </a:solidFill>
                <a:latin typeface="Aptos" panose="020B0004020202020204" pitchFamily="34" charset="0"/>
              </a:endParaRPr>
            </a:p>
          </p:txBody>
        </p:sp>
        <p:sp>
          <p:nvSpPr>
            <p:cNvPr id="66" name="TextBox 4">
              <a:extLst>
                <a:ext uri="{FF2B5EF4-FFF2-40B4-BE49-F238E27FC236}">
                  <a16:creationId xmlns:a16="http://schemas.microsoft.com/office/drawing/2014/main" id="{688126A9-9E89-7940-AF20-CAE4B41D1394}"/>
                </a:ext>
              </a:extLst>
            </p:cNvPr>
            <p:cNvSpPr txBox="1"/>
            <p:nvPr/>
          </p:nvSpPr>
          <p:spPr>
            <a:xfrm>
              <a:off x="6194400" y="4311079"/>
              <a:ext cx="2920418" cy="417078"/>
            </a:xfrm>
            <a:prstGeom prst="rect">
              <a:avLst/>
            </a:prstGeom>
            <a:noFill/>
            <a:ln cap="flat">
              <a:noFill/>
            </a:ln>
          </p:spPr>
          <p:txBody>
            <a:bodyPr vert="horz" wrap="square" lIns="91440" tIns="45720" rIns="91440" bIns="45720" anchor="t" anchorCtr="0" compatLnSpc="1">
              <a:spAutoFit/>
            </a:bodyPr>
            <a:lstStyle/>
            <a:p>
              <a:pPr defTabSz="457200">
                <a:lnSpc>
                  <a:spcPct val="150000"/>
                </a:lnSpc>
                <a:defRPr sz="1800" b="0" i="0" u="none" strike="noStrike" kern="0" cap="none" spc="0" baseline="0">
                  <a:solidFill>
                    <a:srgbClr val="000000"/>
                  </a:solidFill>
                  <a:uFillTx/>
                </a:defRPr>
              </a:pPr>
              <a:r>
                <a:rPr lang="en-GB" sz="1400" kern="0" dirty="0">
                  <a:solidFill>
                    <a:schemeClr val="tx1">
                      <a:lumMod val="75000"/>
                      <a:lumOff val="25000"/>
                    </a:schemeClr>
                  </a:solidFill>
                  <a:latin typeface="Aptos" panose="020B0004020202020204" pitchFamily="34" charset="0"/>
                </a:rPr>
                <a:t>Perihilar CCA</a:t>
              </a:r>
              <a:endParaRPr lang="en-US" sz="1400" dirty="0">
                <a:solidFill>
                  <a:schemeClr val="tx1">
                    <a:lumMod val="75000"/>
                    <a:lumOff val="25000"/>
                  </a:schemeClr>
                </a:solidFill>
                <a:latin typeface="Aptos" panose="020B0004020202020204" pitchFamily="34" charset="0"/>
              </a:endParaRPr>
            </a:p>
          </p:txBody>
        </p:sp>
        <p:sp>
          <p:nvSpPr>
            <p:cNvPr id="67" name="TextBox 4">
              <a:extLst>
                <a:ext uri="{FF2B5EF4-FFF2-40B4-BE49-F238E27FC236}">
                  <a16:creationId xmlns:a16="http://schemas.microsoft.com/office/drawing/2014/main" id="{44D5657C-52A3-B79A-CFFF-4A76E93F6934}"/>
                </a:ext>
              </a:extLst>
            </p:cNvPr>
            <p:cNvSpPr txBox="1"/>
            <p:nvPr/>
          </p:nvSpPr>
          <p:spPr>
            <a:xfrm>
              <a:off x="6174608" y="5234688"/>
              <a:ext cx="2920418" cy="417078"/>
            </a:xfrm>
            <a:prstGeom prst="rect">
              <a:avLst/>
            </a:prstGeom>
            <a:noFill/>
            <a:ln cap="flat">
              <a:noFill/>
            </a:ln>
          </p:spPr>
          <p:txBody>
            <a:bodyPr vert="horz" wrap="square" lIns="91440" tIns="45720" rIns="91440" bIns="45720" anchor="t" anchorCtr="0" compatLnSpc="1">
              <a:spAutoFit/>
            </a:bodyPr>
            <a:lstStyle/>
            <a:p>
              <a:pPr defTabSz="457200">
                <a:lnSpc>
                  <a:spcPct val="150000"/>
                </a:lnSpc>
                <a:defRPr sz="1800" b="0" i="0" u="none" strike="noStrike" kern="0" cap="none" spc="0" baseline="0">
                  <a:solidFill>
                    <a:srgbClr val="000000"/>
                  </a:solidFill>
                  <a:uFillTx/>
                </a:defRPr>
              </a:pPr>
              <a:r>
                <a:rPr lang="en-GB" sz="1400" kern="0">
                  <a:solidFill>
                    <a:schemeClr val="tx1">
                      <a:lumMod val="75000"/>
                      <a:lumOff val="25000"/>
                    </a:schemeClr>
                  </a:solidFill>
                  <a:latin typeface="Aptos" panose="020B0004020202020204" pitchFamily="34" charset="0"/>
                </a:rPr>
                <a:t>Distal CCA</a:t>
              </a:r>
              <a:endParaRPr lang="en-US" sz="1400">
                <a:solidFill>
                  <a:schemeClr val="tx1">
                    <a:lumMod val="75000"/>
                    <a:lumOff val="25000"/>
                  </a:schemeClr>
                </a:solidFill>
                <a:latin typeface="Aptos" panose="020B0004020202020204" pitchFamily="34" charset="0"/>
              </a:endParaRPr>
            </a:p>
          </p:txBody>
        </p:sp>
        <p:sp>
          <p:nvSpPr>
            <p:cNvPr id="68" name="Right Bracket 67">
              <a:extLst>
                <a:ext uri="{FF2B5EF4-FFF2-40B4-BE49-F238E27FC236}">
                  <a16:creationId xmlns:a16="http://schemas.microsoft.com/office/drawing/2014/main" id="{5E5E1A6E-7F3E-2F77-BB65-9F416E36903A}"/>
                </a:ext>
              </a:extLst>
            </p:cNvPr>
            <p:cNvSpPr/>
            <p:nvPr/>
          </p:nvSpPr>
          <p:spPr>
            <a:xfrm>
              <a:off x="6110653" y="4082947"/>
              <a:ext cx="66802" cy="887315"/>
            </a:xfrm>
            <a:prstGeom prst="rightBracket">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latin typeface="Aptos" panose="020B0004020202020204" pitchFamily="34" charset="0"/>
              </a:endParaRPr>
            </a:p>
          </p:txBody>
        </p:sp>
        <p:sp>
          <p:nvSpPr>
            <p:cNvPr id="69" name="Right Bracket 68">
              <a:extLst>
                <a:ext uri="{FF2B5EF4-FFF2-40B4-BE49-F238E27FC236}">
                  <a16:creationId xmlns:a16="http://schemas.microsoft.com/office/drawing/2014/main" id="{612E100F-E16A-6C69-5572-5E73253EB932}"/>
                </a:ext>
              </a:extLst>
            </p:cNvPr>
            <p:cNvSpPr/>
            <p:nvPr/>
          </p:nvSpPr>
          <p:spPr>
            <a:xfrm>
              <a:off x="6117003" y="5021063"/>
              <a:ext cx="60452" cy="812800"/>
            </a:xfrm>
            <a:prstGeom prst="rightBracket">
              <a:avLst/>
            </a:prstGeom>
            <a:noFill/>
            <a:ln>
              <a:solidFill>
                <a:schemeClr val="bg1">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latin typeface="Aptos" panose="020B0004020202020204" pitchFamily="34" charset="0"/>
              </a:endParaRPr>
            </a:p>
          </p:txBody>
        </p:sp>
        <p:sp>
          <p:nvSpPr>
            <p:cNvPr id="70" name="TextBox 4">
              <a:extLst>
                <a:ext uri="{FF2B5EF4-FFF2-40B4-BE49-F238E27FC236}">
                  <a16:creationId xmlns:a16="http://schemas.microsoft.com/office/drawing/2014/main" id="{361D3A4E-A178-BD31-72AB-25E3C5E3DD92}"/>
                </a:ext>
              </a:extLst>
            </p:cNvPr>
            <p:cNvSpPr txBox="1"/>
            <p:nvPr/>
          </p:nvSpPr>
          <p:spPr>
            <a:xfrm>
              <a:off x="7746942" y="4835392"/>
              <a:ext cx="1851079" cy="417078"/>
            </a:xfrm>
            <a:prstGeom prst="rect">
              <a:avLst/>
            </a:prstGeom>
            <a:noFill/>
            <a:ln cap="flat">
              <a:noFill/>
            </a:ln>
          </p:spPr>
          <p:txBody>
            <a:bodyPr vert="horz" wrap="square" lIns="91440" tIns="45720" rIns="91440" bIns="45720" anchor="t" anchorCtr="0" compatLnSpc="1">
              <a:spAutoFit/>
            </a:bodyPr>
            <a:lstStyle/>
            <a:p>
              <a:pPr defTabSz="457200">
                <a:lnSpc>
                  <a:spcPct val="150000"/>
                </a:lnSpc>
                <a:defRPr sz="1800" b="0" i="0" u="none" strike="noStrike" kern="0" cap="none" spc="0" baseline="0">
                  <a:solidFill>
                    <a:srgbClr val="000000"/>
                  </a:solidFill>
                  <a:uFillTx/>
                </a:defRPr>
              </a:pPr>
              <a:r>
                <a:rPr lang="en-GB" sz="1400" b="1" kern="0" dirty="0">
                  <a:solidFill>
                    <a:schemeClr val="tx1">
                      <a:lumMod val="75000"/>
                      <a:lumOff val="25000"/>
                    </a:schemeClr>
                  </a:solidFill>
                  <a:latin typeface="Aptos" panose="020B0004020202020204" pitchFamily="34" charset="0"/>
                </a:rPr>
                <a:t>Extrahepatic CCA</a:t>
              </a:r>
              <a:endParaRPr lang="en-US" sz="1400" b="1" dirty="0">
                <a:solidFill>
                  <a:schemeClr val="tx1">
                    <a:lumMod val="75000"/>
                    <a:lumOff val="25000"/>
                  </a:schemeClr>
                </a:solidFill>
                <a:latin typeface="Aptos" panose="020B0004020202020204" pitchFamily="34" charset="0"/>
              </a:endParaRPr>
            </a:p>
          </p:txBody>
        </p:sp>
        <p:sp>
          <p:nvSpPr>
            <p:cNvPr id="71" name="Right Bracket 70">
              <a:extLst>
                <a:ext uri="{FF2B5EF4-FFF2-40B4-BE49-F238E27FC236}">
                  <a16:creationId xmlns:a16="http://schemas.microsoft.com/office/drawing/2014/main" id="{0FF9EA8D-04B6-A94D-29B2-3A35EC1C9E84}"/>
                </a:ext>
              </a:extLst>
            </p:cNvPr>
            <p:cNvSpPr/>
            <p:nvPr/>
          </p:nvSpPr>
          <p:spPr>
            <a:xfrm>
              <a:off x="7618649" y="4222876"/>
              <a:ext cx="102279" cy="1610987"/>
            </a:xfrm>
            <a:prstGeom prst="rightBracket">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latin typeface="Aptos" panose="020B0004020202020204" pitchFamily="34" charset="0"/>
              </a:endParaRPr>
            </a:p>
          </p:txBody>
        </p:sp>
      </p:grpSp>
      <p:sp>
        <p:nvSpPr>
          <p:cNvPr id="15" name="Título 14">
            <a:extLst>
              <a:ext uri="{FF2B5EF4-FFF2-40B4-BE49-F238E27FC236}">
                <a16:creationId xmlns:a16="http://schemas.microsoft.com/office/drawing/2014/main" id="{76146123-09D3-8A88-6FBA-B55867AEB0D9}"/>
              </a:ext>
            </a:extLst>
          </p:cNvPr>
          <p:cNvSpPr>
            <a:spLocks noGrp="1"/>
          </p:cNvSpPr>
          <p:nvPr>
            <p:ph type="title"/>
          </p:nvPr>
        </p:nvSpPr>
        <p:spPr>
          <a:xfrm>
            <a:off x="838200" y="383686"/>
            <a:ext cx="7584421" cy="594702"/>
          </a:xfrm>
          <a:prstGeom prst="rect">
            <a:avLst/>
          </a:prstGeom>
        </p:spPr>
        <p:txBody>
          <a:bodyPr/>
          <a:lstStyle/>
          <a:p>
            <a:r>
              <a:rPr lang="en-GB" dirty="0"/>
              <a:t>Classification of CCA: Histologic and molecular</a:t>
            </a:r>
            <a:r>
              <a:rPr lang="en-GB" baseline="30000" dirty="0"/>
              <a:t>1</a:t>
            </a:r>
            <a:endParaRPr lang="es-ES_tradnl" baseline="30000" dirty="0"/>
          </a:p>
        </p:txBody>
      </p:sp>
      <p:sp>
        <p:nvSpPr>
          <p:cNvPr id="16" name="TextBox 3">
            <a:extLst>
              <a:ext uri="{FF2B5EF4-FFF2-40B4-BE49-F238E27FC236}">
                <a16:creationId xmlns:a16="http://schemas.microsoft.com/office/drawing/2014/main" id="{AB3EEF69-5849-9964-0F04-63D51A6EAC6D}"/>
              </a:ext>
            </a:extLst>
          </p:cNvPr>
          <p:cNvSpPr txBox="1"/>
          <p:nvPr/>
        </p:nvSpPr>
        <p:spPr>
          <a:xfrm>
            <a:off x="2475637" y="6377441"/>
            <a:ext cx="7646702" cy="215444"/>
          </a:xfrm>
          <a:prstGeom prst="rect">
            <a:avLst/>
          </a:prstGeom>
          <a:noFill/>
        </p:spPr>
        <p:txBody>
          <a:bodyPr wrap="square" lIns="91440" tIns="45720" rIns="91440" bIns="45720" anchor="t">
            <a:spAutoFit/>
          </a:bodyPr>
          <a:lstStyle/>
          <a:p>
            <a:r>
              <a:rPr lang="en-GB" sz="800" b="1" dirty="0">
                <a:solidFill>
                  <a:schemeClr val="tx1">
                    <a:lumMod val="65000"/>
                    <a:lumOff val="35000"/>
                  </a:schemeClr>
                </a:solidFill>
                <a:latin typeface="Aptos" panose="020B0004020202020204" pitchFamily="34" charset="0"/>
                <a:cs typeface="Arial"/>
              </a:rPr>
              <a:t>1.  </a:t>
            </a:r>
            <a:r>
              <a:rPr lang="en-GB" sz="800" dirty="0">
                <a:solidFill>
                  <a:schemeClr val="tx1">
                    <a:lumMod val="65000"/>
                    <a:lumOff val="35000"/>
                  </a:schemeClr>
                </a:solidFill>
                <a:latin typeface="Aptos" panose="020B0004020202020204" pitchFamily="34" charset="0"/>
                <a:cs typeface="Arial"/>
              </a:rPr>
              <a:t>Gopal P et al. Arch </a:t>
            </a:r>
            <a:r>
              <a:rPr lang="en-GB" sz="800" dirty="0" err="1">
                <a:solidFill>
                  <a:schemeClr val="tx1">
                    <a:lumMod val="65000"/>
                    <a:lumOff val="35000"/>
                  </a:schemeClr>
                </a:solidFill>
                <a:latin typeface="Aptos" panose="020B0004020202020204" pitchFamily="34" charset="0"/>
                <a:cs typeface="Arial"/>
              </a:rPr>
              <a:t>Pathol</a:t>
            </a:r>
            <a:r>
              <a:rPr lang="en-GB" sz="800" dirty="0">
                <a:solidFill>
                  <a:schemeClr val="tx1">
                    <a:lumMod val="65000"/>
                    <a:lumOff val="35000"/>
                  </a:schemeClr>
                </a:solidFill>
                <a:latin typeface="Aptos" panose="020B0004020202020204" pitchFamily="34" charset="0"/>
                <a:cs typeface="Arial"/>
              </a:rPr>
              <a:t> Lab Med (2024) 148(3):359–370.</a:t>
            </a:r>
          </a:p>
        </p:txBody>
      </p:sp>
    </p:spTree>
    <p:extLst>
      <p:ext uri="{BB962C8B-B14F-4D97-AF65-F5344CB8AC3E}">
        <p14:creationId xmlns:p14="http://schemas.microsoft.com/office/powerpoint/2010/main" val="433814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D9EA0-8F97-973A-447E-0D8ED3DE8354}"/>
            </a:ext>
          </a:extLst>
        </p:cNvPr>
        <p:cNvGrpSpPr/>
        <p:nvPr/>
      </p:nvGrpSpPr>
      <p:grpSpPr>
        <a:xfrm>
          <a:off x="0" y="0"/>
          <a:ext cx="0" cy="0"/>
          <a:chOff x="0" y="0"/>
          <a:chExt cx="0" cy="0"/>
        </a:xfrm>
      </p:grpSpPr>
      <p:pic>
        <p:nvPicPr>
          <p:cNvPr id="6" name="Imatge 6" descr="A screenshot of a white background with text&#10;&#10;AI-generated content may be incorrect.">
            <a:extLst>
              <a:ext uri="{FF2B5EF4-FFF2-40B4-BE49-F238E27FC236}">
                <a16:creationId xmlns:a16="http://schemas.microsoft.com/office/drawing/2014/main" id="{952CB263-A35B-F4A8-FF8B-BB139F0FF7F6}"/>
              </a:ext>
            </a:extLst>
          </p:cNvPr>
          <p:cNvPicPr>
            <a:picLocks noChangeAspect="1"/>
          </p:cNvPicPr>
          <p:nvPr/>
        </p:nvPicPr>
        <p:blipFill>
          <a:blip r:embed="rId2"/>
          <a:stretch>
            <a:fillRect/>
          </a:stretch>
        </p:blipFill>
        <p:spPr>
          <a:xfrm>
            <a:off x="6174397" y="1230195"/>
            <a:ext cx="4019414" cy="1680319"/>
          </a:xfrm>
          <a:prstGeom prst="rect">
            <a:avLst/>
          </a:prstGeom>
          <a:ln>
            <a:noFill/>
          </a:ln>
        </p:spPr>
      </p:pic>
      <p:graphicFrame>
        <p:nvGraphicFramePr>
          <p:cNvPr id="14" name="Table 13">
            <a:extLst>
              <a:ext uri="{FF2B5EF4-FFF2-40B4-BE49-F238E27FC236}">
                <a16:creationId xmlns:a16="http://schemas.microsoft.com/office/drawing/2014/main" id="{3938C3D6-0E0E-6B0E-95B0-0C625A4A456B}"/>
              </a:ext>
            </a:extLst>
          </p:cNvPr>
          <p:cNvGraphicFramePr>
            <a:graphicFrameLocks noGrp="1"/>
          </p:cNvGraphicFramePr>
          <p:nvPr>
            <p:extLst>
              <p:ext uri="{D42A27DB-BD31-4B8C-83A1-F6EECF244321}">
                <p14:modId xmlns:p14="http://schemas.microsoft.com/office/powerpoint/2010/main" val="1293568574"/>
              </p:ext>
            </p:extLst>
          </p:nvPr>
        </p:nvGraphicFramePr>
        <p:xfrm>
          <a:off x="5989454" y="3146275"/>
          <a:ext cx="5749750" cy="2750820"/>
        </p:xfrm>
        <a:graphic>
          <a:graphicData uri="http://schemas.openxmlformats.org/drawingml/2006/table">
            <a:tbl>
              <a:tblPr bandRow="1">
                <a:tableStyleId>{5C22544A-7EE6-4342-B048-85BDC9FD1C3A}</a:tableStyleId>
              </a:tblPr>
              <a:tblGrid>
                <a:gridCol w="438250">
                  <a:extLst>
                    <a:ext uri="{9D8B030D-6E8A-4147-A177-3AD203B41FA5}">
                      <a16:colId xmlns:a16="http://schemas.microsoft.com/office/drawing/2014/main" val="2810960874"/>
                    </a:ext>
                  </a:extLst>
                </a:gridCol>
                <a:gridCol w="824546">
                  <a:extLst>
                    <a:ext uri="{9D8B030D-6E8A-4147-A177-3AD203B41FA5}">
                      <a16:colId xmlns:a16="http://schemas.microsoft.com/office/drawing/2014/main" val="368887298"/>
                    </a:ext>
                  </a:extLst>
                </a:gridCol>
                <a:gridCol w="953877">
                  <a:extLst>
                    <a:ext uri="{9D8B030D-6E8A-4147-A177-3AD203B41FA5}">
                      <a16:colId xmlns:a16="http://schemas.microsoft.com/office/drawing/2014/main" val="2404924419"/>
                    </a:ext>
                  </a:extLst>
                </a:gridCol>
                <a:gridCol w="350601">
                  <a:extLst>
                    <a:ext uri="{9D8B030D-6E8A-4147-A177-3AD203B41FA5}">
                      <a16:colId xmlns:a16="http://schemas.microsoft.com/office/drawing/2014/main" val="4078543400"/>
                    </a:ext>
                  </a:extLst>
                </a:gridCol>
                <a:gridCol w="1384602">
                  <a:extLst>
                    <a:ext uri="{9D8B030D-6E8A-4147-A177-3AD203B41FA5}">
                      <a16:colId xmlns:a16="http://schemas.microsoft.com/office/drawing/2014/main" val="3365251330"/>
                    </a:ext>
                  </a:extLst>
                </a:gridCol>
                <a:gridCol w="1797874">
                  <a:extLst>
                    <a:ext uri="{9D8B030D-6E8A-4147-A177-3AD203B41FA5}">
                      <a16:colId xmlns:a16="http://schemas.microsoft.com/office/drawing/2014/main" val="1415535031"/>
                    </a:ext>
                  </a:extLst>
                </a:gridCol>
              </a:tblGrid>
              <a:tr h="140366">
                <a:tc gridSpan="6">
                  <a:txBody>
                    <a:bodyPr/>
                    <a:lstStyle/>
                    <a:p>
                      <a:pPr algn="l">
                        <a:buNone/>
                      </a:pPr>
                      <a:r>
                        <a:rPr lang="en-US" sz="1050" dirty="0">
                          <a:solidFill>
                            <a:schemeClr val="bg1"/>
                          </a:solidFill>
                          <a:effectLst/>
                          <a:latin typeface="+mn-lt"/>
                        </a:rPr>
                        <a:t> List of genomic alterations level I/II according to ESCAT in advanced cholangiocarcinoma</a:t>
                      </a:r>
                    </a:p>
                  </a:txBody>
                  <a:tcPr marL="0" marR="0" marT="0" marB="0" anchor="ctr">
                    <a:lnL w="0">
                      <a:noFill/>
                    </a:lnL>
                    <a:lnR w="0">
                      <a:noFill/>
                    </a:lnR>
                    <a:lnT w="0">
                      <a:noFill/>
                    </a:lnT>
                    <a:lnB w="0">
                      <a:noFill/>
                    </a:lnB>
                    <a:solidFill>
                      <a:srgbClr val="9D0865"/>
                    </a:solidFill>
                  </a:tcPr>
                </a:tc>
                <a:tc hMerge="1">
                  <a:txBody>
                    <a:bodyPr/>
                    <a:lstStyle/>
                    <a:p>
                      <a:endParaRPr lang="en-US"/>
                    </a:p>
                  </a:txBody>
                  <a:tcPr marL="0" marR="0" marT="0" marB="0" horzOverflow="overflow"/>
                </a:tc>
                <a:tc hMerge="1">
                  <a:txBody>
                    <a:bodyPr/>
                    <a:lstStyle/>
                    <a:p>
                      <a:endParaRPr lang="en-US"/>
                    </a:p>
                  </a:txBody>
                  <a:tcPr marL="0" marR="0" marT="0" marB="0" horzOverflow="overflow"/>
                </a:tc>
                <a:tc hMerge="1">
                  <a:txBody>
                    <a:bodyPr/>
                    <a:lstStyle/>
                    <a:p>
                      <a:endParaRPr lang="en-US"/>
                    </a:p>
                  </a:txBody>
                  <a:tcPr marL="0" marR="0" marT="0" marB="0" horzOverflow="overflow"/>
                </a:tc>
                <a:tc hMerge="1">
                  <a:txBody>
                    <a:bodyPr/>
                    <a:lstStyle/>
                    <a:p>
                      <a:endParaRPr lang="en-US"/>
                    </a:p>
                  </a:txBody>
                  <a:tcPr marL="0" marR="0" marT="0" marB="0" horzOverflow="overflow"/>
                </a:tc>
                <a:tc hMerge="1">
                  <a:txBody>
                    <a:bodyPr/>
                    <a:lstStyle/>
                    <a:p>
                      <a:endParaRPr lang="en-US"/>
                    </a:p>
                  </a:txBody>
                  <a:tcPr marL="0" marR="0" marT="0" marB="0" horzOverflow="overflow"/>
                </a:tc>
                <a:extLst>
                  <a:ext uri="{0D108BD9-81ED-4DB2-BD59-A6C34878D82A}">
                    <a16:rowId xmlns:a16="http://schemas.microsoft.com/office/drawing/2014/main" val="3502851360"/>
                  </a:ext>
                </a:extLst>
              </a:tr>
              <a:tr h="240628">
                <a:tc>
                  <a:txBody>
                    <a:bodyPr/>
                    <a:lstStyle/>
                    <a:p>
                      <a:pPr algn="ctr">
                        <a:buNone/>
                      </a:pPr>
                      <a:r>
                        <a:rPr lang="en-US" sz="900" b="1" dirty="0">
                          <a:solidFill>
                            <a:schemeClr val="tx1">
                              <a:lumMod val="65000"/>
                              <a:lumOff val="35000"/>
                            </a:schemeClr>
                          </a:solidFill>
                          <a:effectLst/>
                          <a:latin typeface="+mn-lt"/>
                        </a:rPr>
                        <a:t> Gene</a:t>
                      </a:r>
                    </a:p>
                  </a:txBody>
                  <a:tcPr marL="0" marR="0" marT="0" marB="0" anchor="ctr">
                    <a:lnL w="0">
                      <a:noFill/>
                    </a:lnL>
                    <a:lnR w="0">
                      <a:noFill/>
                    </a:lnR>
                    <a:lnT w="0">
                      <a:noFill/>
                    </a:lnT>
                    <a:lnB w="6350" cap="flat" cmpd="sng" algn="ctr">
                      <a:solidFill>
                        <a:srgbClr val="FCA3B2"/>
                      </a:solidFill>
                      <a:prstDash val="solid"/>
                      <a:round/>
                      <a:headEnd type="none" w="med" len="med"/>
                      <a:tailEnd type="none" w="med" len="med"/>
                    </a:lnB>
                    <a:noFill/>
                  </a:tcPr>
                </a:tc>
                <a:tc>
                  <a:txBody>
                    <a:bodyPr/>
                    <a:lstStyle/>
                    <a:p>
                      <a:pPr algn="ctr">
                        <a:buNone/>
                      </a:pPr>
                      <a:r>
                        <a:rPr lang="en-US" sz="900" b="1" dirty="0">
                          <a:solidFill>
                            <a:schemeClr val="tx1">
                              <a:lumMod val="65000"/>
                              <a:lumOff val="35000"/>
                            </a:schemeClr>
                          </a:solidFill>
                          <a:latin typeface="+mn-lt"/>
                        </a:rPr>
                        <a:t> Alteration</a:t>
                      </a:r>
                    </a:p>
                  </a:txBody>
                  <a:tcPr marL="0" marR="0" marT="0" marB="0" anchor="ctr">
                    <a:lnL w="0">
                      <a:noFill/>
                    </a:lnL>
                    <a:lnR w="0">
                      <a:noFill/>
                    </a:lnR>
                    <a:lnT w="0">
                      <a:noFill/>
                    </a:lnT>
                    <a:lnB w="6350" cap="flat" cmpd="sng" algn="ctr">
                      <a:solidFill>
                        <a:srgbClr val="FCA3B2"/>
                      </a:solidFill>
                      <a:prstDash val="solid"/>
                      <a:round/>
                      <a:headEnd type="none" w="med" len="med"/>
                      <a:tailEnd type="none" w="med" len="med"/>
                    </a:lnB>
                    <a:noFill/>
                  </a:tcPr>
                </a:tc>
                <a:tc>
                  <a:txBody>
                    <a:bodyPr/>
                    <a:lstStyle/>
                    <a:p>
                      <a:pPr algn="ctr">
                        <a:buNone/>
                      </a:pPr>
                      <a:r>
                        <a:rPr lang="en-US" sz="900" b="1" dirty="0">
                          <a:solidFill>
                            <a:schemeClr val="tx1">
                              <a:lumMod val="65000"/>
                              <a:lumOff val="35000"/>
                            </a:schemeClr>
                          </a:solidFill>
                          <a:latin typeface="+mn-lt"/>
                        </a:rPr>
                        <a:t> Estimated prevalence</a:t>
                      </a:r>
                    </a:p>
                  </a:txBody>
                  <a:tcPr marL="0" marR="0" marT="0" marB="0" anchor="ctr">
                    <a:lnL w="0">
                      <a:noFill/>
                    </a:lnL>
                    <a:lnR w="0">
                      <a:noFill/>
                    </a:lnR>
                    <a:lnT w="0">
                      <a:noFill/>
                    </a:lnT>
                    <a:lnB w="6350" cap="flat" cmpd="sng" algn="ctr">
                      <a:solidFill>
                        <a:srgbClr val="FCA3B2"/>
                      </a:solidFill>
                      <a:prstDash val="solid"/>
                      <a:round/>
                      <a:headEnd type="none" w="med" len="med"/>
                      <a:tailEnd type="none" w="med" len="med"/>
                    </a:lnB>
                    <a:noFill/>
                  </a:tcPr>
                </a:tc>
                <a:tc>
                  <a:txBody>
                    <a:bodyPr/>
                    <a:lstStyle/>
                    <a:p>
                      <a:pPr algn="ctr">
                        <a:buNone/>
                      </a:pPr>
                      <a:r>
                        <a:rPr lang="en-US" sz="900" b="1" dirty="0">
                          <a:solidFill>
                            <a:schemeClr val="tx1">
                              <a:lumMod val="65000"/>
                              <a:lumOff val="35000"/>
                            </a:schemeClr>
                          </a:solidFill>
                          <a:latin typeface="+mn-lt"/>
                        </a:rPr>
                        <a:t>ESCAT score</a:t>
                      </a:r>
                    </a:p>
                  </a:txBody>
                  <a:tcPr marL="0" marR="0" marT="0" marB="0" anchor="ctr">
                    <a:lnL w="0">
                      <a:noFill/>
                    </a:lnL>
                    <a:lnR w="0">
                      <a:noFill/>
                    </a:lnR>
                    <a:lnT w="0">
                      <a:noFill/>
                    </a:lnT>
                    <a:lnB w="6350" cap="flat" cmpd="sng" algn="ctr">
                      <a:solidFill>
                        <a:srgbClr val="FCA3B2"/>
                      </a:solidFill>
                      <a:prstDash val="solid"/>
                      <a:round/>
                      <a:headEnd type="none" w="med" len="med"/>
                      <a:tailEnd type="none" w="med" len="med"/>
                    </a:lnB>
                    <a:noFill/>
                  </a:tcPr>
                </a:tc>
                <a:tc>
                  <a:txBody>
                    <a:bodyPr/>
                    <a:lstStyle/>
                    <a:p>
                      <a:pPr algn="ctr">
                        <a:buNone/>
                      </a:pPr>
                      <a:r>
                        <a:rPr lang="en-US" sz="900" b="1" dirty="0">
                          <a:solidFill>
                            <a:schemeClr val="tx1">
                              <a:lumMod val="65000"/>
                              <a:lumOff val="35000"/>
                            </a:schemeClr>
                          </a:solidFill>
                          <a:latin typeface="+mn-lt"/>
                        </a:rPr>
                        <a:t> Drug class matched</a:t>
                      </a:r>
                    </a:p>
                  </a:txBody>
                  <a:tcPr marL="0" marR="0" marT="0" marB="0" anchor="ctr">
                    <a:lnL w="0">
                      <a:noFill/>
                    </a:lnL>
                    <a:lnR w="0">
                      <a:noFill/>
                    </a:lnR>
                    <a:lnT w="0">
                      <a:noFill/>
                    </a:lnT>
                    <a:lnB w="6350" cap="flat" cmpd="sng" algn="ctr">
                      <a:solidFill>
                        <a:srgbClr val="FCA3B2"/>
                      </a:solidFill>
                      <a:prstDash val="solid"/>
                      <a:round/>
                      <a:headEnd type="none" w="med" len="med"/>
                      <a:tailEnd type="none" w="med" len="med"/>
                    </a:lnB>
                    <a:noFill/>
                  </a:tcPr>
                </a:tc>
                <a:tc>
                  <a:txBody>
                    <a:bodyPr/>
                    <a:lstStyle/>
                    <a:p>
                      <a:pPr algn="ctr">
                        <a:buNone/>
                      </a:pPr>
                      <a:r>
                        <a:rPr lang="en-US" sz="900" b="1" dirty="0">
                          <a:solidFill>
                            <a:schemeClr val="tx1">
                              <a:lumMod val="65000"/>
                              <a:lumOff val="35000"/>
                            </a:schemeClr>
                          </a:solidFill>
                          <a:latin typeface="+mn-lt"/>
                        </a:rPr>
                        <a:t> References</a:t>
                      </a:r>
                    </a:p>
                  </a:txBody>
                  <a:tcPr marL="0" marR="0" marT="0" marB="0" anchor="ctr">
                    <a:lnL w="0">
                      <a:noFill/>
                    </a:lnL>
                    <a:lnR w="0">
                      <a:noFill/>
                    </a:lnR>
                    <a:lnT w="0">
                      <a:noFill/>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3991357159"/>
                  </a:ext>
                </a:extLst>
              </a:tr>
              <a:tr h="106946">
                <a:tc>
                  <a:txBody>
                    <a:bodyPr/>
                    <a:lstStyle/>
                    <a:p>
                      <a:pPr>
                        <a:buNone/>
                      </a:pPr>
                      <a:r>
                        <a:rPr lang="en-US" sz="800" b="1" dirty="0">
                          <a:solidFill>
                            <a:schemeClr val="tx1">
                              <a:lumMod val="65000"/>
                              <a:lumOff val="35000"/>
                            </a:schemeClr>
                          </a:solidFill>
                          <a:effectLst/>
                          <a:latin typeface="+mn-lt"/>
                        </a:rPr>
                        <a:t> IDH1</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dirty="0">
                          <a:solidFill>
                            <a:schemeClr val="tx1">
                              <a:lumMod val="65000"/>
                              <a:lumOff val="35000"/>
                            </a:schemeClr>
                          </a:solidFill>
                          <a:latin typeface="+mn-lt"/>
                        </a:rPr>
                        <a:t>Mutations</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dirty="0">
                          <a:solidFill>
                            <a:schemeClr val="tx1">
                              <a:lumMod val="65000"/>
                              <a:lumOff val="35000"/>
                            </a:schemeClr>
                          </a:solidFill>
                          <a:latin typeface="+mn-lt"/>
                        </a:rPr>
                        <a:t> 8%-18% </a:t>
                      </a:r>
                      <a:r>
                        <a:rPr lang="en-US" sz="800" dirty="0" err="1">
                          <a:solidFill>
                            <a:schemeClr val="tx1">
                              <a:lumMod val="65000"/>
                              <a:lumOff val="35000"/>
                            </a:schemeClr>
                          </a:solidFill>
                          <a:latin typeface="+mn-lt"/>
                        </a:rPr>
                        <a:t>iCCA</a:t>
                      </a:r>
                      <a:endParaRPr lang="en-US" sz="800" dirty="0">
                        <a:solidFill>
                          <a:schemeClr val="tx1">
                            <a:lumMod val="65000"/>
                            <a:lumOff val="35000"/>
                          </a:schemeClr>
                        </a:solidFill>
                        <a:latin typeface="+mn-lt"/>
                      </a:endParaRP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dirty="0">
                          <a:solidFill>
                            <a:schemeClr val="tx1">
                              <a:lumMod val="65000"/>
                              <a:lumOff val="35000"/>
                            </a:schemeClr>
                          </a:solidFill>
                          <a:latin typeface="+mn-lt"/>
                        </a:rPr>
                        <a:t> IA</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a:solidFill>
                            <a:schemeClr val="tx1">
                              <a:lumMod val="65000"/>
                              <a:lumOff val="35000"/>
                            </a:schemeClr>
                          </a:solidFill>
                          <a:latin typeface="+mn-lt"/>
                        </a:rPr>
                        <a:t> IDH1 inhibitors</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a:solidFill>
                            <a:schemeClr val="tx1">
                              <a:lumMod val="65000"/>
                              <a:lumOff val="35000"/>
                            </a:schemeClr>
                          </a:solidFill>
                          <a:latin typeface="+mn-lt"/>
                        </a:rPr>
                        <a:t> Abou-Alfa et al., Lancet Oncol 2020</a:t>
                      </a:r>
                      <a:r>
                        <a:rPr lang="en-US" sz="800" baseline="30000">
                          <a:solidFill>
                            <a:schemeClr val="tx1">
                              <a:lumMod val="65000"/>
                              <a:lumOff val="35000"/>
                            </a:schemeClr>
                          </a:solidFill>
                          <a:latin typeface="+mn-lt"/>
                        </a:rPr>
                        <a:t>4</a:t>
                      </a:r>
                      <a:endParaRPr lang="en-US" sz="800">
                        <a:solidFill>
                          <a:schemeClr val="tx1">
                            <a:lumMod val="65000"/>
                            <a:lumOff val="35000"/>
                          </a:schemeClr>
                        </a:solidFill>
                        <a:latin typeface="+mn-lt"/>
                      </a:endParaRP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612447632"/>
                  </a:ext>
                </a:extLst>
              </a:tr>
              <a:tr h="427783">
                <a:tc>
                  <a:txBody>
                    <a:bodyPr/>
                    <a:lstStyle/>
                    <a:p>
                      <a:pPr>
                        <a:buNone/>
                      </a:pPr>
                      <a:r>
                        <a:rPr lang="en-US" sz="800" b="1">
                          <a:solidFill>
                            <a:schemeClr val="tx1">
                              <a:lumMod val="65000"/>
                              <a:lumOff val="35000"/>
                            </a:schemeClr>
                          </a:solidFill>
                          <a:effectLst/>
                          <a:latin typeface="+mn-lt"/>
                        </a:rPr>
                        <a:t> FGFR2</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dirty="0">
                          <a:solidFill>
                            <a:schemeClr val="tx1">
                              <a:lumMod val="65000"/>
                              <a:lumOff val="35000"/>
                            </a:schemeClr>
                          </a:solidFill>
                          <a:latin typeface="+mn-lt"/>
                        </a:rPr>
                        <a:t>Fusions</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dirty="0">
                          <a:solidFill>
                            <a:schemeClr val="tx1">
                              <a:lumMod val="65000"/>
                              <a:lumOff val="35000"/>
                            </a:schemeClr>
                          </a:solidFill>
                          <a:latin typeface="+mn-lt"/>
                        </a:rPr>
                        <a:t> 5%-15% </a:t>
                      </a:r>
                      <a:r>
                        <a:rPr lang="en-US" sz="800" dirty="0" err="1">
                          <a:solidFill>
                            <a:schemeClr val="tx1">
                              <a:lumMod val="65000"/>
                              <a:lumOff val="35000"/>
                            </a:schemeClr>
                          </a:solidFill>
                          <a:latin typeface="+mn-lt"/>
                        </a:rPr>
                        <a:t>iCCA</a:t>
                      </a:r>
                      <a:endParaRPr lang="en-US" sz="800" dirty="0">
                        <a:solidFill>
                          <a:schemeClr val="tx1">
                            <a:lumMod val="65000"/>
                            <a:lumOff val="35000"/>
                          </a:schemeClr>
                        </a:solidFill>
                        <a:latin typeface="+mn-lt"/>
                      </a:endParaRP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dirty="0">
                          <a:solidFill>
                            <a:schemeClr val="tx1">
                              <a:lumMod val="65000"/>
                              <a:lumOff val="35000"/>
                            </a:schemeClr>
                          </a:solidFill>
                          <a:latin typeface="+mn-lt"/>
                        </a:rPr>
                        <a:t> IB</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dirty="0">
                          <a:solidFill>
                            <a:schemeClr val="tx1">
                              <a:lumMod val="65000"/>
                              <a:lumOff val="35000"/>
                            </a:schemeClr>
                          </a:solidFill>
                          <a:latin typeface="+mn-lt"/>
                        </a:rPr>
                        <a:t> Pan-FGFR TKIs</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a:solidFill>
                            <a:schemeClr val="tx1">
                              <a:lumMod val="65000"/>
                              <a:lumOff val="35000"/>
                            </a:schemeClr>
                          </a:solidFill>
                          <a:effectLst/>
                          <a:latin typeface="+mn-lt"/>
                        </a:rPr>
                        <a:t> </a:t>
                      </a:r>
                      <a:r>
                        <a:rPr lang="en-US" sz="800" err="1">
                          <a:solidFill>
                            <a:schemeClr val="tx1">
                              <a:lumMod val="65000"/>
                              <a:lumOff val="35000"/>
                            </a:schemeClr>
                          </a:solidFill>
                          <a:effectLst/>
                          <a:latin typeface="+mn-lt"/>
                        </a:rPr>
                        <a:t>Javle</a:t>
                      </a:r>
                      <a:r>
                        <a:rPr lang="en-US" sz="800">
                          <a:solidFill>
                            <a:schemeClr val="tx1">
                              <a:lumMod val="65000"/>
                              <a:lumOff val="35000"/>
                            </a:schemeClr>
                          </a:solidFill>
                          <a:effectLst/>
                          <a:latin typeface="+mn-lt"/>
                        </a:rPr>
                        <a:t> et al., J Clin Oncol 2018</a:t>
                      </a:r>
                      <a:r>
                        <a:rPr lang="en-US" sz="800" baseline="30000">
                          <a:solidFill>
                            <a:schemeClr val="tx1">
                              <a:lumMod val="65000"/>
                              <a:lumOff val="35000"/>
                            </a:schemeClr>
                          </a:solidFill>
                          <a:effectLst/>
                          <a:latin typeface="+mn-lt"/>
                        </a:rPr>
                        <a:t>5</a:t>
                      </a:r>
                      <a:br>
                        <a:rPr lang="en-US" sz="800">
                          <a:solidFill>
                            <a:schemeClr val="tx1">
                              <a:lumMod val="65000"/>
                              <a:lumOff val="35000"/>
                            </a:schemeClr>
                          </a:solidFill>
                          <a:effectLst/>
                          <a:latin typeface="+mn-lt"/>
                        </a:rPr>
                      </a:br>
                      <a:r>
                        <a:rPr lang="en-US" sz="800">
                          <a:solidFill>
                            <a:schemeClr val="tx1">
                              <a:lumMod val="65000"/>
                              <a:lumOff val="35000"/>
                            </a:schemeClr>
                          </a:solidFill>
                          <a:effectLst/>
                          <a:latin typeface="+mn-lt"/>
                        </a:rPr>
                        <a:t> Abou-Alfa et al., Lancet Oncol 2020</a:t>
                      </a:r>
                      <a:r>
                        <a:rPr lang="en-US" sz="800" baseline="30000">
                          <a:solidFill>
                            <a:schemeClr val="tx1">
                              <a:lumMod val="65000"/>
                              <a:lumOff val="35000"/>
                            </a:schemeClr>
                          </a:solidFill>
                          <a:effectLst/>
                          <a:latin typeface="+mn-lt"/>
                        </a:rPr>
                        <a:t>4</a:t>
                      </a:r>
                      <a:br>
                        <a:rPr lang="en-US" sz="800">
                          <a:solidFill>
                            <a:schemeClr val="tx1">
                              <a:lumMod val="65000"/>
                              <a:lumOff val="35000"/>
                            </a:schemeClr>
                          </a:solidFill>
                          <a:effectLst/>
                          <a:latin typeface="+mn-lt"/>
                        </a:rPr>
                      </a:br>
                      <a:r>
                        <a:rPr lang="en-US" sz="800">
                          <a:solidFill>
                            <a:schemeClr val="tx1">
                              <a:lumMod val="65000"/>
                              <a:lumOff val="35000"/>
                            </a:schemeClr>
                          </a:solidFill>
                          <a:effectLst/>
                          <a:latin typeface="+mn-lt"/>
                        </a:rPr>
                        <a:t> Pant et al., J Clin Oncol 2023</a:t>
                      </a:r>
                      <a:r>
                        <a:rPr lang="en-US" sz="800" baseline="30000">
                          <a:solidFill>
                            <a:schemeClr val="tx1">
                              <a:lumMod val="65000"/>
                              <a:lumOff val="35000"/>
                            </a:schemeClr>
                          </a:solidFill>
                          <a:effectLst/>
                          <a:latin typeface="+mn-lt"/>
                        </a:rPr>
                        <a:t>6</a:t>
                      </a:r>
                      <a:br>
                        <a:rPr lang="en-US" sz="800">
                          <a:solidFill>
                            <a:schemeClr val="tx1">
                              <a:lumMod val="65000"/>
                              <a:lumOff val="35000"/>
                            </a:schemeClr>
                          </a:solidFill>
                          <a:effectLst/>
                          <a:latin typeface="+mn-lt"/>
                        </a:rPr>
                      </a:br>
                      <a:r>
                        <a:rPr lang="en-US" sz="800">
                          <a:solidFill>
                            <a:schemeClr val="tx1">
                              <a:lumMod val="65000"/>
                              <a:lumOff val="35000"/>
                            </a:schemeClr>
                          </a:solidFill>
                          <a:effectLst/>
                          <a:latin typeface="+mn-lt"/>
                        </a:rPr>
                        <a:t> Goyal et al., N Engl J Med 2023</a:t>
                      </a:r>
                      <a:r>
                        <a:rPr lang="en-US" sz="800" baseline="30000">
                          <a:solidFill>
                            <a:schemeClr val="tx1">
                              <a:lumMod val="65000"/>
                              <a:lumOff val="35000"/>
                            </a:schemeClr>
                          </a:solidFill>
                          <a:effectLst/>
                          <a:latin typeface="+mn-lt"/>
                        </a:rPr>
                        <a:t>7</a:t>
                      </a:r>
                      <a:endParaRPr lang="en-US" sz="800">
                        <a:solidFill>
                          <a:schemeClr val="tx1">
                            <a:lumMod val="65000"/>
                            <a:lumOff val="35000"/>
                          </a:schemeClr>
                        </a:solidFill>
                        <a:effectLst/>
                        <a:latin typeface="+mn-lt"/>
                      </a:endParaRP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644106629"/>
                  </a:ext>
                </a:extLst>
              </a:tr>
              <a:tr h="641674">
                <a:tc>
                  <a:txBody>
                    <a:bodyPr/>
                    <a:lstStyle/>
                    <a:p>
                      <a:pPr>
                        <a:buNone/>
                      </a:pPr>
                      <a:r>
                        <a:rPr lang="en-US" sz="800" b="1">
                          <a:solidFill>
                            <a:schemeClr val="tx1">
                              <a:lumMod val="65000"/>
                              <a:lumOff val="35000"/>
                            </a:schemeClr>
                          </a:solidFill>
                          <a:effectLst/>
                          <a:latin typeface="+mn-lt"/>
                        </a:rPr>
                        <a:t> ERBB2</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dirty="0">
                          <a:solidFill>
                            <a:schemeClr val="tx1">
                              <a:lumMod val="65000"/>
                              <a:lumOff val="35000"/>
                            </a:schemeClr>
                          </a:solidFill>
                          <a:latin typeface="+mn-lt"/>
                        </a:rPr>
                        <a:t>Amplifications</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dirty="0">
                          <a:solidFill>
                            <a:schemeClr val="tx1">
                              <a:lumMod val="65000"/>
                              <a:lumOff val="35000"/>
                            </a:schemeClr>
                          </a:solidFill>
                          <a:effectLst/>
                          <a:latin typeface="+mn-lt"/>
                        </a:rPr>
                        <a:t> 10%-20% </a:t>
                      </a:r>
                      <a:r>
                        <a:rPr lang="en-US" sz="800" dirty="0" err="1">
                          <a:solidFill>
                            <a:schemeClr val="tx1">
                              <a:lumMod val="65000"/>
                              <a:lumOff val="35000"/>
                            </a:schemeClr>
                          </a:solidFill>
                          <a:effectLst/>
                          <a:latin typeface="+mn-lt"/>
                        </a:rPr>
                        <a:t>dCCA,pCCA,GBC</a:t>
                      </a:r>
                      <a:endParaRPr lang="en-US" sz="800" dirty="0">
                        <a:solidFill>
                          <a:schemeClr val="tx1">
                            <a:lumMod val="65000"/>
                            <a:lumOff val="35000"/>
                          </a:schemeClr>
                        </a:solidFill>
                        <a:effectLst/>
                        <a:latin typeface="+mn-lt"/>
                      </a:endParaRP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dirty="0">
                          <a:solidFill>
                            <a:schemeClr val="tx1">
                              <a:lumMod val="65000"/>
                              <a:lumOff val="35000"/>
                            </a:schemeClr>
                          </a:solidFill>
                          <a:latin typeface="+mn-lt"/>
                        </a:rPr>
                        <a:t> IB</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dirty="0">
                          <a:solidFill>
                            <a:schemeClr val="tx1">
                              <a:lumMod val="65000"/>
                              <a:lumOff val="35000"/>
                            </a:schemeClr>
                          </a:solidFill>
                          <a:effectLst/>
                          <a:latin typeface="+mn-lt"/>
                        </a:rPr>
                        <a:t> Anti-HER2 monoclonal antibodies</a:t>
                      </a:r>
                      <a:br>
                        <a:rPr lang="en-US" sz="800" dirty="0">
                          <a:solidFill>
                            <a:schemeClr val="tx1">
                              <a:lumMod val="65000"/>
                              <a:lumOff val="35000"/>
                            </a:schemeClr>
                          </a:solidFill>
                          <a:effectLst/>
                          <a:latin typeface="+mn-lt"/>
                        </a:rPr>
                      </a:br>
                      <a:r>
                        <a:rPr lang="en-US" sz="800" dirty="0">
                          <a:solidFill>
                            <a:schemeClr val="tx1">
                              <a:lumMod val="65000"/>
                              <a:lumOff val="35000"/>
                            </a:schemeClr>
                          </a:solidFill>
                          <a:effectLst/>
                          <a:latin typeface="+mn-lt"/>
                        </a:rPr>
                        <a:t> Anti-HER2 ADCs</a:t>
                      </a:r>
                      <a:br>
                        <a:rPr lang="en-US" sz="800" dirty="0">
                          <a:solidFill>
                            <a:schemeClr val="tx1">
                              <a:lumMod val="65000"/>
                              <a:lumOff val="35000"/>
                            </a:schemeClr>
                          </a:solidFill>
                          <a:effectLst/>
                          <a:latin typeface="+mn-lt"/>
                        </a:rPr>
                      </a:br>
                      <a:r>
                        <a:rPr lang="en-US" sz="800" dirty="0">
                          <a:solidFill>
                            <a:schemeClr val="tx1">
                              <a:lumMod val="65000"/>
                              <a:lumOff val="35000"/>
                            </a:schemeClr>
                          </a:solidFill>
                          <a:effectLst/>
                          <a:latin typeface="+mn-lt"/>
                        </a:rPr>
                        <a:t> Anti-HER2 bispecific antibodies</a:t>
                      </a:r>
                      <a:br>
                        <a:rPr lang="en-US" sz="800" dirty="0">
                          <a:solidFill>
                            <a:schemeClr val="tx1">
                              <a:lumMod val="65000"/>
                              <a:lumOff val="35000"/>
                            </a:schemeClr>
                          </a:solidFill>
                          <a:effectLst/>
                          <a:latin typeface="+mn-lt"/>
                        </a:rPr>
                      </a:br>
                      <a:r>
                        <a:rPr lang="en-US" sz="800" dirty="0">
                          <a:solidFill>
                            <a:schemeClr val="tx1">
                              <a:lumMod val="65000"/>
                              <a:lumOff val="35000"/>
                            </a:schemeClr>
                          </a:solidFill>
                          <a:effectLst/>
                          <a:latin typeface="+mn-lt"/>
                        </a:rPr>
                        <a:t> HER2 TKIs</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dirty="0">
                          <a:solidFill>
                            <a:schemeClr val="tx1">
                              <a:lumMod val="65000"/>
                              <a:lumOff val="35000"/>
                            </a:schemeClr>
                          </a:solidFill>
                          <a:effectLst/>
                          <a:latin typeface="+mn-lt"/>
                        </a:rPr>
                        <a:t> Javle et al., J Clin Oncol 2021</a:t>
                      </a:r>
                      <a:r>
                        <a:rPr lang="en-US" sz="800" baseline="30000" dirty="0">
                          <a:solidFill>
                            <a:schemeClr val="tx1">
                              <a:lumMod val="65000"/>
                              <a:lumOff val="35000"/>
                            </a:schemeClr>
                          </a:solidFill>
                          <a:effectLst/>
                          <a:latin typeface="+mn-lt"/>
                        </a:rPr>
                        <a:t>5</a:t>
                      </a:r>
                      <a:br>
                        <a:rPr lang="en-US" sz="800" dirty="0">
                          <a:solidFill>
                            <a:schemeClr val="tx1">
                              <a:lumMod val="65000"/>
                              <a:lumOff val="35000"/>
                            </a:schemeClr>
                          </a:solidFill>
                          <a:effectLst/>
                          <a:latin typeface="+mn-lt"/>
                        </a:rPr>
                      </a:br>
                      <a:r>
                        <a:rPr lang="en-US" sz="800" dirty="0">
                          <a:solidFill>
                            <a:schemeClr val="tx1">
                              <a:lumMod val="65000"/>
                              <a:lumOff val="35000"/>
                            </a:schemeClr>
                          </a:solidFill>
                          <a:effectLst/>
                          <a:latin typeface="+mn-lt"/>
                        </a:rPr>
                        <a:t> Meric-Bernstam et al., JCO 2023</a:t>
                      </a:r>
                      <a:r>
                        <a:rPr lang="en-US" sz="800" baseline="30000" dirty="0">
                          <a:solidFill>
                            <a:schemeClr val="tx1">
                              <a:lumMod val="65000"/>
                              <a:lumOff val="35000"/>
                            </a:schemeClr>
                          </a:solidFill>
                          <a:effectLst/>
                          <a:latin typeface="+mn-lt"/>
                        </a:rPr>
                        <a:t>8</a:t>
                      </a:r>
                      <a:br>
                        <a:rPr lang="en-US" sz="800" dirty="0">
                          <a:solidFill>
                            <a:schemeClr val="tx1">
                              <a:lumMod val="65000"/>
                              <a:lumOff val="35000"/>
                            </a:schemeClr>
                          </a:solidFill>
                          <a:effectLst/>
                          <a:latin typeface="+mn-lt"/>
                        </a:rPr>
                      </a:br>
                      <a:r>
                        <a:rPr lang="en-US" sz="800" dirty="0">
                          <a:solidFill>
                            <a:schemeClr val="tx1">
                              <a:lumMod val="65000"/>
                              <a:lumOff val="35000"/>
                            </a:schemeClr>
                          </a:solidFill>
                          <a:effectLst/>
                          <a:latin typeface="+mn-lt"/>
                        </a:rPr>
                        <a:t> Harding et al., Lancet Oncol 2023</a:t>
                      </a:r>
                      <a:r>
                        <a:rPr lang="en-US" sz="800" baseline="30000" dirty="0">
                          <a:solidFill>
                            <a:schemeClr val="tx1">
                              <a:lumMod val="65000"/>
                              <a:lumOff val="35000"/>
                            </a:schemeClr>
                          </a:solidFill>
                          <a:effectLst/>
                          <a:latin typeface="+mn-lt"/>
                        </a:rPr>
                        <a:t>9</a:t>
                      </a:r>
                      <a:br>
                        <a:rPr lang="en-US" sz="800" dirty="0">
                          <a:solidFill>
                            <a:schemeClr val="tx1">
                              <a:lumMod val="65000"/>
                              <a:lumOff val="35000"/>
                            </a:schemeClr>
                          </a:solidFill>
                          <a:effectLst/>
                          <a:latin typeface="+mn-lt"/>
                        </a:rPr>
                      </a:br>
                      <a:r>
                        <a:rPr lang="en-US" sz="800" dirty="0">
                          <a:solidFill>
                            <a:schemeClr val="tx1">
                              <a:lumMod val="65000"/>
                              <a:lumOff val="35000"/>
                            </a:schemeClr>
                          </a:solidFill>
                          <a:effectLst/>
                          <a:latin typeface="+mn-lt"/>
                        </a:rPr>
                        <a:t> Nakamura et al., J Clin Oncol 2021</a:t>
                      </a:r>
                      <a:r>
                        <a:rPr lang="en-US" sz="800" baseline="30000" dirty="0">
                          <a:solidFill>
                            <a:schemeClr val="tx1">
                              <a:lumMod val="65000"/>
                              <a:lumOff val="35000"/>
                            </a:schemeClr>
                          </a:solidFill>
                          <a:effectLst/>
                          <a:latin typeface="+mn-lt"/>
                        </a:rPr>
                        <a:t>10</a:t>
                      </a:r>
                      <a:endParaRPr lang="en-US" sz="800" dirty="0">
                        <a:solidFill>
                          <a:schemeClr val="tx1">
                            <a:lumMod val="65000"/>
                            <a:lumOff val="35000"/>
                          </a:schemeClr>
                        </a:solidFill>
                        <a:effectLst/>
                        <a:latin typeface="+mn-lt"/>
                      </a:endParaRP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4132745723"/>
                  </a:ext>
                </a:extLst>
              </a:tr>
              <a:tr h="320837">
                <a:tc>
                  <a:txBody>
                    <a:bodyPr/>
                    <a:lstStyle/>
                    <a:p>
                      <a:pPr>
                        <a:buNone/>
                      </a:pPr>
                      <a:endParaRPr lang="en-US" sz="800" b="1">
                        <a:solidFill>
                          <a:schemeClr val="tx1">
                            <a:lumMod val="65000"/>
                            <a:lumOff val="35000"/>
                          </a:schemeClr>
                        </a:solidFill>
                        <a:effectLst/>
                        <a:latin typeface="+mn-lt"/>
                      </a:endParaRP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a:solidFill>
                            <a:schemeClr val="tx1">
                              <a:lumMod val="65000"/>
                              <a:lumOff val="35000"/>
                            </a:schemeClr>
                          </a:solidFill>
                          <a:latin typeface="+mn-lt"/>
                        </a:rPr>
                        <a:t>Mutations</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a:solidFill>
                            <a:schemeClr val="tx1">
                              <a:lumMod val="65000"/>
                              <a:lumOff val="35000"/>
                            </a:schemeClr>
                          </a:solidFill>
                          <a:latin typeface="+mn-lt"/>
                        </a:rPr>
                        <a:t> 3%-5%</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a:solidFill>
                            <a:schemeClr val="tx1">
                              <a:lumMod val="65000"/>
                              <a:lumOff val="35000"/>
                            </a:schemeClr>
                          </a:solidFill>
                          <a:latin typeface="+mn-lt"/>
                        </a:rPr>
                        <a:t> IIB</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dirty="0">
                          <a:solidFill>
                            <a:schemeClr val="tx1">
                              <a:lumMod val="65000"/>
                              <a:lumOff val="35000"/>
                            </a:schemeClr>
                          </a:solidFill>
                          <a:effectLst/>
                          <a:latin typeface="+mn-lt"/>
                        </a:rPr>
                        <a:t> Anti-HER2 monoclonal antibodies</a:t>
                      </a:r>
                      <a:br>
                        <a:rPr lang="en-US" sz="800" dirty="0">
                          <a:solidFill>
                            <a:schemeClr val="tx1">
                              <a:lumMod val="65000"/>
                              <a:lumOff val="35000"/>
                            </a:schemeClr>
                          </a:solidFill>
                          <a:effectLst/>
                          <a:latin typeface="+mn-lt"/>
                        </a:rPr>
                      </a:br>
                      <a:r>
                        <a:rPr lang="en-US" sz="800" dirty="0">
                          <a:solidFill>
                            <a:schemeClr val="tx1">
                              <a:lumMod val="65000"/>
                              <a:lumOff val="35000"/>
                            </a:schemeClr>
                          </a:solidFill>
                          <a:effectLst/>
                          <a:latin typeface="+mn-lt"/>
                        </a:rPr>
                        <a:t> Pan-HER2 TKIs</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dirty="0">
                          <a:solidFill>
                            <a:schemeClr val="tx1">
                              <a:lumMod val="65000"/>
                              <a:lumOff val="35000"/>
                            </a:schemeClr>
                          </a:solidFill>
                          <a:effectLst/>
                          <a:latin typeface="+mn-lt"/>
                        </a:rPr>
                        <a:t> Hyman et al., Nature 2018</a:t>
                      </a:r>
                      <a:r>
                        <a:rPr lang="en-US" sz="800" baseline="30000" dirty="0">
                          <a:solidFill>
                            <a:schemeClr val="tx1">
                              <a:lumMod val="65000"/>
                              <a:lumOff val="35000"/>
                            </a:schemeClr>
                          </a:solidFill>
                          <a:effectLst/>
                          <a:latin typeface="+mn-lt"/>
                        </a:rPr>
                        <a:t>11</a:t>
                      </a:r>
                      <a:br>
                        <a:rPr lang="en-US" sz="800" dirty="0">
                          <a:solidFill>
                            <a:schemeClr val="tx1">
                              <a:lumMod val="65000"/>
                              <a:lumOff val="35000"/>
                            </a:schemeClr>
                          </a:solidFill>
                          <a:effectLst/>
                          <a:latin typeface="+mn-lt"/>
                        </a:rPr>
                      </a:br>
                      <a:r>
                        <a:rPr lang="en-US" sz="800" dirty="0">
                          <a:solidFill>
                            <a:schemeClr val="tx1">
                              <a:lumMod val="65000"/>
                              <a:lumOff val="35000"/>
                            </a:schemeClr>
                          </a:solidFill>
                          <a:effectLst/>
                          <a:latin typeface="+mn-lt"/>
                        </a:rPr>
                        <a:t> Cannon et al., J Clin Oncol 2023</a:t>
                      </a:r>
                      <a:br>
                        <a:rPr lang="en-US" sz="800" dirty="0">
                          <a:solidFill>
                            <a:schemeClr val="tx1">
                              <a:lumMod val="65000"/>
                              <a:lumOff val="35000"/>
                            </a:schemeClr>
                          </a:solidFill>
                          <a:effectLst/>
                          <a:latin typeface="+mn-lt"/>
                        </a:rPr>
                      </a:br>
                      <a:r>
                        <a:rPr lang="en-US" sz="800" dirty="0">
                          <a:solidFill>
                            <a:schemeClr val="tx1">
                              <a:lumMod val="65000"/>
                              <a:lumOff val="35000"/>
                            </a:schemeClr>
                          </a:solidFill>
                          <a:effectLst/>
                          <a:latin typeface="+mn-lt"/>
                        </a:rPr>
                        <a:t> Harding et al., Nat Comm 2023</a:t>
                      </a:r>
                      <a:r>
                        <a:rPr lang="en-US" sz="800" baseline="30000" dirty="0">
                          <a:solidFill>
                            <a:schemeClr val="tx1">
                              <a:lumMod val="65000"/>
                              <a:lumOff val="35000"/>
                            </a:schemeClr>
                          </a:solidFill>
                          <a:effectLst/>
                          <a:latin typeface="+mn-lt"/>
                        </a:rPr>
                        <a:t>9</a:t>
                      </a:r>
                      <a:endParaRPr lang="en-US" sz="800" dirty="0">
                        <a:solidFill>
                          <a:schemeClr val="tx1">
                            <a:lumMod val="65000"/>
                            <a:lumOff val="35000"/>
                          </a:schemeClr>
                        </a:solidFill>
                        <a:effectLst/>
                        <a:latin typeface="+mn-lt"/>
                      </a:endParaRP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3381196181"/>
                  </a:ext>
                </a:extLst>
              </a:tr>
              <a:tr h="320837">
                <a:tc>
                  <a:txBody>
                    <a:bodyPr/>
                    <a:lstStyle/>
                    <a:p>
                      <a:pPr>
                        <a:buNone/>
                      </a:pPr>
                      <a:r>
                        <a:rPr lang="en-US" sz="800" b="1">
                          <a:solidFill>
                            <a:schemeClr val="tx1">
                              <a:lumMod val="65000"/>
                              <a:lumOff val="35000"/>
                            </a:schemeClr>
                          </a:solidFill>
                          <a:effectLst/>
                          <a:latin typeface="+mn-lt"/>
                        </a:rPr>
                        <a:t> BRAF</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a:solidFill>
                            <a:schemeClr val="tx1">
                              <a:lumMod val="65000"/>
                              <a:lumOff val="35000"/>
                            </a:schemeClr>
                          </a:solidFill>
                          <a:latin typeface="+mn-lt"/>
                        </a:rPr>
                        <a:t>Mutations (p.V600E)</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lgn="l">
                        <a:buNone/>
                      </a:pPr>
                      <a:r>
                        <a:rPr lang="en-US" sz="800">
                          <a:solidFill>
                            <a:schemeClr val="tx1">
                              <a:lumMod val="65000"/>
                              <a:lumOff val="35000"/>
                            </a:schemeClr>
                          </a:solidFill>
                          <a:latin typeface="+mn-lt"/>
                        </a:rPr>
                        <a:t> 50%</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a:solidFill>
                            <a:schemeClr val="tx1">
                              <a:lumMod val="65000"/>
                              <a:lumOff val="35000"/>
                            </a:schemeClr>
                          </a:solidFill>
                          <a:latin typeface="+mn-lt"/>
                        </a:rPr>
                        <a:t> IB</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dirty="0">
                          <a:solidFill>
                            <a:schemeClr val="tx1">
                              <a:lumMod val="65000"/>
                              <a:lumOff val="35000"/>
                            </a:schemeClr>
                          </a:solidFill>
                          <a:latin typeface="+mn-lt"/>
                        </a:rPr>
                        <a:t> BRAF inhibitors + MEK inhibitors</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dirty="0">
                          <a:solidFill>
                            <a:schemeClr val="tx1">
                              <a:lumMod val="65000"/>
                              <a:lumOff val="35000"/>
                            </a:schemeClr>
                          </a:solidFill>
                          <a:effectLst/>
                          <a:latin typeface="+mn-lt"/>
                        </a:rPr>
                        <a:t> Subbiah et al., Lancet Oncol 2020</a:t>
                      </a:r>
                      <a:r>
                        <a:rPr lang="en-US" sz="800" baseline="30000" dirty="0">
                          <a:solidFill>
                            <a:schemeClr val="tx1">
                              <a:lumMod val="65000"/>
                              <a:lumOff val="35000"/>
                            </a:schemeClr>
                          </a:solidFill>
                          <a:effectLst/>
                          <a:latin typeface="+mn-lt"/>
                        </a:rPr>
                        <a:t>12</a:t>
                      </a:r>
                      <a:br>
                        <a:rPr lang="en-US" sz="800" dirty="0">
                          <a:solidFill>
                            <a:schemeClr val="tx1">
                              <a:lumMod val="65000"/>
                              <a:lumOff val="35000"/>
                            </a:schemeClr>
                          </a:solidFill>
                          <a:effectLst/>
                          <a:latin typeface="+mn-lt"/>
                        </a:rPr>
                      </a:br>
                      <a:r>
                        <a:rPr lang="en-US" sz="800" dirty="0">
                          <a:solidFill>
                            <a:schemeClr val="tx1">
                              <a:lumMod val="65000"/>
                              <a:lumOff val="35000"/>
                            </a:schemeClr>
                          </a:solidFill>
                          <a:effectLst/>
                          <a:latin typeface="+mn-lt"/>
                        </a:rPr>
                        <a:t> Salama et al., J Clin Oncol 2020</a:t>
                      </a:r>
                      <a:r>
                        <a:rPr lang="en-US" sz="800" baseline="30000" dirty="0">
                          <a:solidFill>
                            <a:schemeClr val="tx1">
                              <a:lumMod val="65000"/>
                              <a:lumOff val="35000"/>
                            </a:schemeClr>
                          </a:solidFill>
                          <a:effectLst/>
                          <a:latin typeface="+mn-lt"/>
                        </a:rPr>
                        <a:t>13</a:t>
                      </a:r>
                      <a:br>
                        <a:rPr lang="en-US" sz="800" dirty="0">
                          <a:solidFill>
                            <a:schemeClr val="tx1">
                              <a:lumMod val="65000"/>
                              <a:lumOff val="35000"/>
                            </a:schemeClr>
                          </a:solidFill>
                          <a:effectLst/>
                          <a:latin typeface="+mn-lt"/>
                        </a:rPr>
                      </a:br>
                      <a:r>
                        <a:rPr lang="en-US" sz="800" dirty="0">
                          <a:solidFill>
                            <a:schemeClr val="tx1">
                              <a:lumMod val="65000"/>
                              <a:lumOff val="35000"/>
                            </a:schemeClr>
                          </a:solidFill>
                          <a:effectLst/>
                          <a:latin typeface="+mn-lt"/>
                        </a:rPr>
                        <a:t> Subbiah et al., Nature Med 2023</a:t>
                      </a:r>
                      <a:r>
                        <a:rPr lang="en-US" sz="800" baseline="30000" dirty="0">
                          <a:solidFill>
                            <a:schemeClr val="tx1">
                              <a:lumMod val="65000"/>
                              <a:lumOff val="35000"/>
                            </a:schemeClr>
                          </a:solidFill>
                          <a:effectLst/>
                          <a:latin typeface="+mn-lt"/>
                        </a:rPr>
                        <a:t>14</a:t>
                      </a:r>
                      <a:endParaRPr lang="en-US" sz="800" dirty="0">
                        <a:solidFill>
                          <a:schemeClr val="tx1">
                            <a:lumMod val="65000"/>
                            <a:lumOff val="35000"/>
                          </a:schemeClr>
                        </a:solidFill>
                        <a:effectLst/>
                        <a:latin typeface="+mn-lt"/>
                      </a:endParaRP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1748694397"/>
                  </a:ext>
                </a:extLst>
              </a:tr>
              <a:tr h="213891">
                <a:tc>
                  <a:txBody>
                    <a:bodyPr/>
                    <a:lstStyle/>
                    <a:p>
                      <a:pPr>
                        <a:buNone/>
                      </a:pPr>
                      <a:r>
                        <a:rPr lang="en-US" sz="800" b="1">
                          <a:solidFill>
                            <a:schemeClr val="tx1">
                              <a:lumMod val="65000"/>
                              <a:lumOff val="35000"/>
                            </a:schemeClr>
                          </a:solidFill>
                          <a:effectLst/>
                          <a:latin typeface="+mn-lt"/>
                        </a:rPr>
                        <a:t> KRAS</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a:solidFill>
                            <a:schemeClr val="tx1">
                              <a:lumMod val="65000"/>
                              <a:lumOff val="35000"/>
                            </a:schemeClr>
                          </a:solidFill>
                          <a:latin typeface="+mn-lt"/>
                        </a:rPr>
                        <a:t>Mutations (p. G12C)</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a:solidFill>
                            <a:schemeClr val="tx1">
                              <a:lumMod val="65000"/>
                              <a:lumOff val="35000"/>
                            </a:schemeClr>
                          </a:solidFill>
                          <a:latin typeface="+mn-lt"/>
                        </a:rPr>
                        <a:t> &lt;1%</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a:solidFill>
                            <a:schemeClr val="tx1">
                              <a:lumMod val="65000"/>
                              <a:lumOff val="35000"/>
                            </a:schemeClr>
                          </a:solidFill>
                          <a:latin typeface="+mn-lt"/>
                        </a:rPr>
                        <a:t> IC</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a:solidFill>
                            <a:schemeClr val="tx1">
                              <a:lumMod val="65000"/>
                              <a:lumOff val="35000"/>
                            </a:schemeClr>
                          </a:solidFill>
                          <a:latin typeface="+mn-lt"/>
                        </a:rPr>
                        <a:t> KRAS </a:t>
                      </a:r>
                      <a:r>
                        <a:rPr lang="en-US" sz="800" baseline="30000">
                          <a:solidFill>
                            <a:schemeClr val="tx1">
                              <a:lumMod val="65000"/>
                              <a:lumOff val="35000"/>
                            </a:schemeClr>
                          </a:solidFill>
                          <a:latin typeface="+mn-lt"/>
                        </a:rPr>
                        <a:t>G1C2</a:t>
                      </a:r>
                      <a:r>
                        <a:rPr lang="en-US" sz="800">
                          <a:solidFill>
                            <a:schemeClr val="tx1">
                              <a:lumMod val="65000"/>
                              <a:lumOff val="35000"/>
                            </a:schemeClr>
                          </a:solidFill>
                          <a:latin typeface="+mn-lt"/>
                        </a:rPr>
                        <a:t> TKIs</a:t>
                      </a: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US" sz="800" dirty="0">
                          <a:solidFill>
                            <a:schemeClr val="tx1">
                              <a:lumMod val="65000"/>
                              <a:lumOff val="35000"/>
                            </a:schemeClr>
                          </a:solidFill>
                          <a:latin typeface="+mn-lt"/>
                        </a:rPr>
                        <a:t> </a:t>
                      </a:r>
                      <a:r>
                        <a:rPr lang="en-US" sz="800" dirty="0" err="1">
                          <a:solidFill>
                            <a:schemeClr val="tx1">
                              <a:lumMod val="65000"/>
                              <a:lumOff val="35000"/>
                            </a:schemeClr>
                          </a:solidFill>
                          <a:latin typeface="+mn-lt"/>
                        </a:rPr>
                        <a:t>Bekail</a:t>
                      </a:r>
                      <a:r>
                        <a:rPr lang="en-US" sz="800" dirty="0">
                          <a:solidFill>
                            <a:schemeClr val="tx1">
                              <a:lumMod val="65000"/>
                              <a:lumOff val="35000"/>
                            </a:schemeClr>
                          </a:solidFill>
                          <a:latin typeface="+mn-lt"/>
                        </a:rPr>
                        <a:t>-Saab et al., J Clin Oncol 2022</a:t>
                      </a:r>
                      <a:r>
                        <a:rPr lang="en-US" sz="800" baseline="30000" dirty="0">
                          <a:solidFill>
                            <a:schemeClr val="tx1">
                              <a:lumMod val="65000"/>
                              <a:lumOff val="35000"/>
                            </a:schemeClr>
                          </a:solidFill>
                          <a:latin typeface="+mn-lt"/>
                        </a:rPr>
                        <a:t>15</a:t>
                      </a:r>
                      <a:endParaRPr lang="en-US" sz="800" dirty="0">
                        <a:solidFill>
                          <a:schemeClr val="tx1">
                            <a:lumMod val="65000"/>
                            <a:lumOff val="35000"/>
                          </a:schemeClr>
                        </a:solidFill>
                        <a:latin typeface="+mn-lt"/>
                      </a:endParaRPr>
                    </a:p>
                  </a:txBody>
                  <a:tcPr marL="0" marR="0" marT="0" marB="0" anchor="ctr">
                    <a:lnL w="0">
                      <a:noFill/>
                    </a:lnL>
                    <a:lnR w="0">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3147280465"/>
                  </a:ext>
                </a:extLst>
              </a:tr>
            </a:tbl>
          </a:graphicData>
        </a:graphic>
      </p:graphicFrame>
      <p:sp>
        <p:nvSpPr>
          <p:cNvPr id="3" name="TextBox 2">
            <a:extLst>
              <a:ext uri="{FF2B5EF4-FFF2-40B4-BE49-F238E27FC236}">
                <a16:creationId xmlns:a16="http://schemas.microsoft.com/office/drawing/2014/main" id="{FBA74836-CA78-EEB4-A4D3-8D916B697A96}"/>
              </a:ext>
            </a:extLst>
          </p:cNvPr>
          <p:cNvSpPr txBox="1"/>
          <p:nvPr/>
        </p:nvSpPr>
        <p:spPr>
          <a:xfrm>
            <a:off x="2559566" y="4441586"/>
            <a:ext cx="1473316" cy="194990"/>
          </a:xfrm>
          <a:prstGeom prst="rect">
            <a:avLst/>
          </a:prstGeom>
          <a:noFill/>
        </p:spPr>
        <p:txBody>
          <a:bodyPr wrap="square">
            <a:spAutoFit/>
          </a:body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n-ZA" sz="667" b="0" i="1" u="none" strike="noStrike" kern="1200" cap="none" spc="0" normalizeH="0" baseline="0" noProof="0" dirty="0">
                <a:ln>
                  <a:noFill/>
                </a:ln>
                <a:solidFill>
                  <a:schemeClr val="tx1">
                    <a:lumMod val="65000"/>
                    <a:lumOff val="35000"/>
                  </a:schemeClr>
                </a:solidFill>
                <a:effectLst/>
                <a:uLnTx/>
                <a:uFillTx/>
                <a:ea typeface="ＭＳ Ｐゴシック" charset="-128"/>
                <a:cs typeface="Arial"/>
                <a:sym typeface="Arial"/>
              </a:rPr>
              <a:t>Kendre</a:t>
            </a:r>
            <a:r>
              <a:rPr kumimoji="0" lang="en-ZA" altLang="en-US" sz="667" b="0" i="1" u="none" strike="noStrike" kern="1200" cap="none" spc="0" normalizeH="0" baseline="0" noProof="0" dirty="0">
                <a:ln>
                  <a:noFill/>
                </a:ln>
                <a:solidFill>
                  <a:schemeClr val="tx1">
                    <a:lumMod val="65000"/>
                    <a:lumOff val="35000"/>
                  </a:schemeClr>
                </a:solidFill>
                <a:effectLst/>
                <a:uLnTx/>
                <a:uFillTx/>
                <a:ea typeface="ＭＳ Ｐゴシック" charset="-128"/>
                <a:cs typeface="Arial"/>
                <a:sym typeface="Arial"/>
              </a:rPr>
              <a:t> G, et al</a:t>
            </a:r>
            <a:r>
              <a:rPr lang="en-ZA" altLang="en-US" sz="667" i="1" baseline="30000" dirty="0">
                <a:solidFill>
                  <a:schemeClr val="tx1">
                    <a:lumMod val="65000"/>
                    <a:lumOff val="35000"/>
                  </a:schemeClr>
                </a:solidFill>
                <a:ea typeface="ＭＳ Ｐゴシック" charset="-128"/>
                <a:cs typeface="Arial"/>
                <a:sym typeface="Arial"/>
              </a:rPr>
              <a:t>3</a:t>
            </a:r>
            <a:endParaRPr kumimoji="0" lang="en-GB" sz="1600" b="0" i="1" u="none" strike="noStrike" kern="1200" cap="none" spc="0" normalizeH="0" baseline="0" noProof="0" dirty="0">
              <a:ln>
                <a:noFill/>
              </a:ln>
              <a:solidFill>
                <a:schemeClr val="tx1">
                  <a:lumMod val="65000"/>
                  <a:lumOff val="35000"/>
                </a:schemeClr>
              </a:solidFill>
              <a:effectLst/>
              <a:uLnTx/>
              <a:uFillTx/>
              <a:ea typeface="ＭＳ Ｐゴシック" charset="-128"/>
              <a:cs typeface="Arial"/>
              <a:sym typeface="Arial"/>
            </a:endParaRPr>
          </a:p>
        </p:txBody>
      </p:sp>
      <p:grpSp>
        <p:nvGrpSpPr>
          <p:cNvPr id="4" name="Google Shape;608;p43">
            <a:extLst>
              <a:ext uri="{FF2B5EF4-FFF2-40B4-BE49-F238E27FC236}">
                <a16:creationId xmlns:a16="http://schemas.microsoft.com/office/drawing/2014/main" id="{767C3F02-ACB7-51ED-ABAA-2FAB1551714B}"/>
              </a:ext>
            </a:extLst>
          </p:cNvPr>
          <p:cNvGrpSpPr/>
          <p:nvPr/>
        </p:nvGrpSpPr>
        <p:grpSpPr>
          <a:xfrm>
            <a:off x="632384" y="1316207"/>
            <a:ext cx="5357070" cy="3636387"/>
            <a:chOff x="6331140" y="2872948"/>
            <a:chExt cx="1164859" cy="696549"/>
          </a:xfrm>
          <a:solidFill>
            <a:srgbClr val="7DA4C8"/>
          </a:solidFill>
        </p:grpSpPr>
        <p:sp>
          <p:nvSpPr>
            <p:cNvPr id="5" name="Google Shape;609;p43">
              <a:extLst>
                <a:ext uri="{FF2B5EF4-FFF2-40B4-BE49-F238E27FC236}">
                  <a16:creationId xmlns:a16="http://schemas.microsoft.com/office/drawing/2014/main" id="{D1553965-CAF5-60EA-F4C4-F131BBFF9B73}"/>
                </a:ext>
              </a:extLst>
            </p:cNvPr>
            <p:cNvSpPr/>
            <p:nvPr/>
          </p:nvSpPr>
          <p:spPr>
            <a:xfrm>
              <a:off x="6657840" y="3460033"/>
              <a:ext cx="77777" cy="44650"/>
            </a:xfrm>
            <a:custGeom>
              <a:avLst/>
              <a:gdLst/>
              <a:ahLst/>
              <a:cxnLst/>
              <a:rect l="l" t="t" r="r" b="b"/>
              <a:pathLst>
                <a:path w="1512" h="868" extrusionOk="0">
                  <a:moveTo>
                    <a:pt x="1512" y="0"/>
                  </a:moveTo>
                  <a:lnTo>
                    <a:pt x="1512" y="0"/>
                  </a:lnTo>
                  <a:cubicBezTo>
                    <a:pt x="949" y="202"/>
                    <a:pt x="433" y="377"/>
                    <a:pt x="0" y="520"/>
                  </a:cubicBezTo>
                  <a:cubicBezTo>
                    <a:pt x="232" y="746"/>
                    <a:pt x="474" y="868"/>
                    <a:pt x="699" y="868"/>
                  </a:cubicBezTo>
                  <a:cubicBezTo>
                    <a:pt x="765" y="868"/>
                    <a:pt x="830" y="858"/>
                    <a:pt x="892" y="836"/>
                  </a:cubicBezTo>
                  <a:cubicBezTo>
                    <a:pt x="1150" y="752"/>
                    <a:pt x="1395" y="467"/>
                    <a:pt x="1512" y="0"/>
                  </a:cubicBezTo>
                  <a:close/>
                </a:path>
              </a:pathLst>
            </a:custGeom>
            <a:solidFill>
              <a:schemeClr val="bg1">
                <a:lumMod val="75000"/>
              </a:schemeClr>
            </a:solidFill>
            <a:ln>
              <a:noFill/>
            </a:ln>
          </p:spPr>
          <p:txBody>
            <a:bodyPr spcFirstLastPara="1" wrap="square" lIns="91425" tIns="91425" rIns="91425" bIns="91425" anchor="ctr" anchorCtr="0">
              <a:no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sz="2000" b="0" i="0" u="none" strike="noStrike" kern="0" cap="none" spc="0" normalizeH="0" baseline="0" noProof="0">
                <a:ln>
                  <a:noFill/>
                </a:ln>
                <a:solidFill>
                  <a:sysClr val="windowText" lastClr="000000"/>
                </a:solidFill>
                <a:effectLst/>
                <a:uLnTx/>
                <a:uFillTx/>
                <a:ea typeface="ＭＳ Ｐゴシック" charset="-128"/>
                <a:cs typeface="Arial"/>
                <a:sym typeface="Arial"/>
              </a:endParaRPr>
            </a:p>
          </p:txBody>
        </p:sp>
        <p:sp>
          <p:nvSpPr>
            <p:cNvPr id="7" name="Google Shape;610;p43">
              <a:extLst>
                <a:ext uri="{FF2B5EF4-FFF2-40B4-BE49-F238E27FC236}">
                  <a16:creationId xmlns:a16="http://schemas.microsoft.com/office/drawing/2014/main" id="{CAFE4C6C-216B-C481-98E2-C5B84B683F8A}"/>
                </a:ext>
              </a:extLst>
            </p:cNvPr>
            <p:cNvSpPr/>
            <p:nvPr/>
          </p:nvSpPr>
          <p:spPr>
            <a:xfrm>
              <a:off x="7098059" y="2873411"/>
              <a:ext cx="397940" cy="383125"/>
            </a:xfrm>
            <a:custGeom>
              <a:avLst/>
              <a:gdLst/>
              <a:ahLst/>
              <a:cxnLst/>
              <a:rect l="l" t="t" r="r" b="b"/>
              <a:pathLst>
                <a:path w="7736" h="7448" extrusionOk="0">
                  <a:moveTo>
                    <a:pt x="1802" y="1"/>
                  </a:moveTo>
                  <a:cubicBezTo>
                    <a:pt x="1766" y="1"/>
                    <a:pt x="1730" y="3"/>
                    <a:pt x="1695" y="3"/>
                  </a:cubicBezTo>
                  <a:cubicBezTo>
                    <a:pt x="825" y="1253"/>
                    <a:pt x="546" y="2762"/>
                    <a:pt x="462" y="3794"/>
                  </a:cubicBezTo>
                  <a:cubicBezTo>
                    <a:pt x="650" y="4942"/>
                    <a:pt x="497" y="6151"/>
                    <a:pt x="0" y="7448"/>
                  </a:cubicBezTo>
                  <a:cubicBezTo>
                    <a:pt x="1190" y="7295"/>
                    <a:pt x="4087" y="6696"/>
                    <a:pt x="5725" y="4424"/>
                  </a:cubicBezTo>
                  <a:cubicBezTo>
                    <a:pt x="5859" y="4238"/>
                    <a:pt x="5994" y="4055"/>
                    <a:pt x="6128" y="3875"/>
                  </a:cubicBezTo>
                  <a:cubicBezTo>
                    <a:pt x="6954" y="2751"/>
                    <a:pt x="7735" y="1691"/>
                    <a:pt x="7428" y="1083"/>
                  </a:cubicBezTo>
                  <a:cubicBezTo>
                    <a:pt x="7065" y="366"/>
                    <a:pt x="5171" y="1"/>
                    <a:pt x="1802" y="1"/>
                  </a:cubicBezTo>
                  <a:close/>
                </a:path>
              </a:pathLst>
            </a:custGeom>
            <a:solidFill>
              <a:schemeClr val="bg1">
                <a:lumMod val="75000"/>
              </a:schemeClr>
            </a:solidFill>
            <a:ln>
              <a:noFill/>
            </a:ln>
          </p:spPr>
          <p:txBody>
            <a:bodyPr spcFirstLastPara="1" wrap="square" lIns="91425" tIns="91425" rIns="91425" bIns="91425" anchor="ctr" anchorCtr="0">
              <a:no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sz="2000" b="0" i="0" u="none" strike="noStrike" kern="0" cap="none" spc="0" normalizeH="0" baseline="0" noProof="0">
                <a:ln>
                  <a:noFill/>
                </a:ln>
                <a:solidFill>
                  <a:sysClr val="windowText" lastClr="000000"/>
                </a:solidFill>
                <a:effectLst/>
                <a:uLnTx/>
                <a:uFillTx/>
                <a:ea typeface="ＭＳ Ｐゴシック" charset="-128"/>
                <a:cs typeface="Arial"/>
                <a:sym typeface="Arial"/>
              </a:endParaRPr>
            </a:p>
          </p:txBody>
        </p:sp>
        <p:sp>
          <p:nvSpPr>
            <p:cNvPr id="9" name="Google Shape;611;p43">
              <a:extLst>
                <a:ext uri="{FF2B5EF4-FFF2-40B4-BE49-F238E27FC236}">
                  <a16:creationId xmlns:a16="http://schemas.microsoft.com/office/drawing/2014/main" id="{09316864-5802-D79B-0BD5-098B5B716D1B}"/>
                </a:ext>
              </a:extLst>
            </p:cNvPr>
            <p:cNvSpPr/>
            <p:nvPr/>
          </p:nvSpPr>
          <p:spPr>
            <a:xfrm>
              <a:off x="7022236" y="2873926"/>
              <a:ext cx="123405" cy="119238"/>
            </a:xfrm>
            <a:custGeom>
              <a:avLst/>
              <a:gdLst/>
              <a:ahLst/>
              <a:cxnLst/>
              <a:rect l="l" t="t" r="r" b="b"/>
              <a:pathLst>
                <a:path w="2399" h="2318" extrusionOk="0">
                  <a:moveTo>
                    <a:pt x="2399" y="0"/>
                  </a:moveTo>
                  <a:lnTo>
                    <a:pt x="2399" y="0"/>
                  </a:lnTo>
                  <a:cubicBezTo>
                    <a:pt x="1715" y="10"/>
                    <a:pt x="974" y="34"/>
                    <a:pt x="183" y="70"/>
                  </a:cubicBezTo>
                  <a:cubicBezTo>
                    <a:pt x="123" y="72"/>
                    <a:pt x="63" y="74"/>
                    <a:pt x="0" y="77"/>
                  </a:cubicBezTo>
                  <a:cubicBezTo>
                    <a:pt x="676" y="821"/>
                    <a:pt x="1169" y="1559"/>
                    <a:pt x="1501" y="2317"/>
                  </a:cubicBezTo>
                  <a:cubicBezTo>
                    <a:pt x="1693" y="1450"/>
                    <a:pt x="1996" y="672"/>
                    <a:pt x="2399" y="0"/>
                  </a:cubicBezTo>
                  <a:close/>
                </a:path>
              </a:pathLst>
            </a:custGeom>
            <a:solidFill>
              <a:schemeClr val="bg1">
                <a:lumMod val="75000"/>
              </a:schemeClr>
            </a:solidFill>
            <a:ln>
              <a:noFill/>
            </a:ln>
          </p:spPr>
          <p:txBody>
            <a:bodyPr spcFirstLastPara="1" wrap="square" lIns="91425" tIns="91425" rIns="91425" bIns="91425" anchor="ctr" anchorCtr="0">
              <a:no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sz="2000" b="0" i="0" u="none" strike="noStrike" kern="0" cap="none" spc="0" normalizeH="0" baseline="0" noProof="0">
                <a:ln>
                  <a:noFill/>
                </a:ln>
                <a:solidFill>
                  <a:sysClr val="windowText" lastClr="000000"/>
                </a:solidFill>
                <a:effectLst/>
                <a:uLnTx/>
                <a:uFillTx/>
                <a:ea typeface="ＭＳ Ｐゴシック" charset="-128"/>
                <a:cs typeface="Arial"/>
                <a:sym typeface="Arial"/>
              </a:endParaRPr>
            </a:p>
          </p:txBody>
        </p:sp>
        <p:sp>
          <p:nvSpPr>
            <p:cNvPr id="12" name="Google Shape;612;p43">
              <a:extLst>
                <a:ext uri="{FF2B5EF4-FFF2-40B4-BE49-F238E27FC236}">
                  <a16:creationId xmlns:a16="http://schemas.microsoft.com/office/drawing/2014/main" id="{66B49DF7-2C0B-F65C-A465-9F7333A6877F}"/>
                </a:ext>
              </a:extLst>
            </p:cNvPr>
            <p:cNvSpPr/>
            <p:nvPr/>
          </p:nvSpPr>
          <p:spPr>
            <a:xfrm>
              <a:off x="6331140" y="2872948"/>
              <a:ext cx="766302" cy="696549"/>
            </a:xfrm>
            <a:custGeom>
              <a:avLst/>
              <a:gdLst/>
              <a:ahLst/>
              <a:cxnLst/>
              <a:rect l="l" t="t" r="r" b="b"/>
              <a:pathLst>
                <a:path w="14897" h="13541" extrusionOk="0">
                  <a:moveTo>
                    <a:pt x="7483" y="0"/>
                  </a:moveTo>
                  <a:cubicBezTo>
                    <a:pt x="5087" y="0"/>
                    <a:pt x="2715" y="245"/>
                    <a:pt x="1593" y="2028"/>
                  </a:cubicBezTo>
                  <a:cubicBezTo>
                    <a:pt x="0" y="4560"/>
                    <a:pt x="339" y="7137"/>
                    <a:pt x="641" y="9411"/>
                  </a:cubicBezTo>
                  <a:cubicBezTo>
                    <a:pt x="706" y="9904"/>
                    <a:pt x="767" y="10369"/>
                    <a:pt x="810" y="10826"/>
                  </a:cubicBezTo>
                  <a:cubicBezTo>
                    <a:pt x="959" y="12454"/>
                    <a:pt x="1211" y="13541"/>
                    <a:pt x="1962" y="13541"/>
                  </a:cubicBezTo>
                  <a:cubicBezTo>
                    <a:pt x="2570" y="13541"/>
                    <a:pt x="3513" y="12953"/>
                    <a:pt x="4763" y="11797"/>
                  </a:cubicBezTo>
                  <a:cubicBezTo>
                    <a:pt x="4799" y="11764"/>
                    <a:pt x="4842" y="11739"/>
                    <a:pt x="4887" y="11726"/>
                  </a:cubicBezTo>
                  <a:cubicBezTo>
                    <a:pt x="4963" y="11701"/>
                    <a:pt x="12421" y="9431"/>
                    <a:pt x="14145" y="7617"/>
                  </a:cubicBezTo>
                  <a:cubicBezTo>
                    <a:pt x="14691" y="6357"/>
                    <a:pt x="14896" y="5196"/>
                    <a:pt x="14749" y="4085"/>
                  </a:cubicBezTo>
                  <a:cubicBezTo>
                    <a:pt x="14723" y="4034"/>
                    <a:pt x="14708" y="3976"/>
                    <a:pt x="14714" y="3916"/>
                  </a:cubicBezTo>
                  <a:cubicBezTo>
                    <a:pt x="14714" y="3903"/>
                    <a:pt x="14715" y="3889"/>
                    <a:pt x="14715" y="3874"/>
                  </a:cubicBezTo>
                  <a:cubicBezTo>
                    <a:pt x="14490" y="2577"/>
                    <a:pt x="13776" y="1346"/>
                    <a:pt x="12554" y="113"/>
                  </a:cubicBezTo>
                  <a:cubicBezTo>
                    <a:pt x="12492" y="113"/>
                    <a:pt x="12430" y="115"/>
                    <a:pt x="12364" y="115"/>
                  </a:cubicBezTo>
                  <a:cubicBezTo>
                    <a:pt x="11529" y="115"/>
                    <a:pt x="10676" y="85"/>
                    <a:pt x="9851" y="55"/>
                  </a:cubicBezTo>
                  <a:cubicBezTo>
                    <a:pt x="9027" y="27"/>
                    <a:pt x="8247" y="0"/>
                    <a:pt x="7483" y="0"/>
                  </a:cubicBezTo>
                  <a:close/>
                </a:path>
              </a:pathLst>
            </a:custGeom>
            <a:solidFill>
              <a:schemeClr val="bg1">
                <a:lumMod val="75000"/>
              </a:schemeClr>
            </a:solidFill>
            <a:ln>
              <a:noFill/>
            </a:ln>
          </p:spPr>
          <p:txBody>
            <a:bodyPr spcFirstLastPara="1" wrap="square" lIns="91425" tIns="91425" rIns="91425" bIns="91425" anchor="ctr" anchorCtr="0">
              <a:no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sz="2000" b="0" i="0" u="none" strike="noStrike" kern="0" cap="none" spc="0" normalizeH="0" baseline="0" noProof="0">
                <a:ln>
                  <a:noFill/>
                </a:ln>
                <a:solidFill>
                  <a:sysClr val="windowText" lastClr="000000"/>
                </a:solidFill>
                <a:effectLst/>
                <a:uLnTx/>
                <a:uFillTx/>
                <a:ea typeface="ＭＳ Ｐゴシック" charset="-128"/>
                <a:cs typeface="Arial"/>
                <a:sym typeface="Arial"/>
              </a:endParaRPr>
            </a:p>
          </p:txBody>
        </p:sp>
      </p:grpSp>
      <p:sp>
        <p:nvSpPr>
          <p:cNvPr id="13" name="Oval 12">
            <a:extLst>
              <a:ext uri="{FF2B5EF4-FFF2-40B4-BE49-F238E27FC236}">
                <a16:creationId xmlns:a16="http://schemas.microsoft.com/office/drawing/2014/main" id="{F2E5F020-C2B0-CCE1-C21B-7ACC5B754C2B}"/>
              </a:ext>
            </a:extLst>
          </p:cNvPr>
          <p:cNvSpPr/>
          <p:nvPr/>
        </p:nvSpPr>
        <p:spPr>
          <a:xfrm>
            <a:off x="1611738" y="1216853"/>
            <a:ext cx="959657" cy="927743"/>
          </a:xfrm>
          <a:prstGeom prst="ellipse">
            <a:avLst/>
          </a:prstGeom>
          <a:solidFill>
            <a:srgbClr val="767171"/>
          </a:solidFill>
          <a:ln w="12700" cap="flat" cmpd="sng" algn="ctr">
            <a:noFill/>
            <a:prstDash val="solid"/>
            <a:miter lim="800000"/>
          </a:ln>
          <a:effectLst>
            <a:outerShdw blurRad="50800" dist="38100" dir="8100000" algn="tr" rotWithShape="0">
              <a:prstClr val="black">
                <a:alpha val="40000"/>
              </a:prstClr>
            </a:outerShdw>
          </a:effectLst>
        </p:spPr>
        <p:txBody>
          <a:bodyPr lIns="0" tIns="0" rIns="0" bIns="0"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FFFFFF"/>
                </a:solidFill>
                <a:effectLst/>
                <a:uLnTx/>
                <a:uFillTx/>
                <a:ea typeface="ＭＳ Ｐゴシック" charset="-128"/>
                <a:cs typeface="Arial"/>
                <a:sym typeface="Arial"/>
              </a:rPr>
              <a:t>FGFR2 </a:t>
            </a:r>
            <a:r>
              <a:rPr kumimoji="0" lang="en-GB" sz="1400" b="1" i="0" u="none" strike="noStrike" kern="1200" cap="none" spc="0" normalizeH="0" baseline="30000" noProof="0">
                <a:ln>
                  <a:noFill/>
                </a:ln>
                <a:solidFill>
                  <a:srgbClr val="FFFFFF"/>
                </a:solidFill>
                <a:effectLst/>
                <a:uLnTx/>
                <a:uFillTx/>
                <a:ea typeface="ＭＳ Ｐゴシック" charset="-128"/>
                <a:cs typeface="Arial"/>
                <a:sym typeface="Arial"/>
              </a:rPr>
              <a:t>RE</a:t>
            </a:r>
            <a:r>
              <a:rPr kumimoji="0" lang="en-GB" sz="1400" b="1" i="0" u="none" strike="noStrike" kern="1200" cap="none" spc="0" normalizeH="0" baseline="0" noProof="0">
                <a:ln>
                  <a:noFill/>
                </a:ln>
                <a:solidFill>
                  <a:srgbClr val="FFFFFF"/>
                </a:solidFill>
                <a:effectLst/>
                <a:uLnTx/>
                <a:uFillTx/>
                <a:ea typeface="ＭＳ Ｐゴシック" charset="-128"/>
                <a:cs typeface="Arial"/>
                <a:sym typeface="Arial"/>
              </a:rPr>
              <a:t> </a:t>
            </a:r>
          </a:p>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FFFFFF"/>
                </a:solidFill>
                <a:effectLst/>
                <a:uLnTx/>
                <a:uFillTx/>
                <a:ea typeface="ＭＳ Ｐゴシック" charset="-128"/>
                <a:cs typeface="Arial"/>
                <a:sym typeface="Arial"/>
              </a:rPr>
              <a:t>9.4%</a:t>
            </a:r>
          </a:p>
        </p:txBody>
      </p:sp>
      <p:sp>
        <p:nvSpPr>
          <p:cNvPr id="15" name="Oval 14">
            <a:extLst>
              <a:ext uri="{FF2B5EF4-FFF2-40B4-BE49-F238E27FC236}">
                <a16:creationId xmlns:a16="http://schemas.microsoft.com/office/drawing/2014/main" id="{4E472B06-751B-A387-F3CF-B6D4B463D1F3}"/>
              </a:ext>
            </a:extLst>
          </p:cNvPr>
          <p:cNvSpPr/>
          <p:nvPr/>
        </p:nvSpPr>
        <p:spPr>
          <a:xfrm>
            <a:off x="4127854" y="1704384"/>
            <a:ext cx="1251313" cy="1209700"/>
          </a:xfrm>
          <a:prstGeom prst="ellipse">
            <a:avLst/>
          </a:prstGeom>
          <a:solidFill>
            <a:srgbClr val="B11556"/>
          </a:solidFill>
          <a:ln w="12700" cap="flat" cmpd="sng" algn="ctr">
            <a:noFill/>
            <a:prstDash val="solid"/>
            <a:miter lim="800000"/>
          </a:ln>
          <a:effectLst>
            <a:outerShdw blurRad="50800" dist="38100" dir="8100000" algn="tr" rotWithShape="0">
              <a:prstClr val="black">
                <a:alpha val="40000"/>
              </a:prstClr>
            </a:outerShdw>
          </a:effectLst>
        </p:spPr>
        <p:txBody>
          <a:bodyPr lIns="0" tIns="0" rIns="0" bIns="0"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a:ln>
                  <a:noFill/>
                </a:ln>
                <a:solidFill>
                  <a:srgbClr val="FFFFFF"/>
                </a:solidFill>
                <a:effectLst/>
                <a:uLnTx/>
                <a:uFillTx/>
                <a:ea typeface="ＭＳ Ｐゴシック" charset="-128"/>
                <a:cs typeface="Arial"/>
                <a:sym typeface="Arial"/>
              </a:rPr>
              <a:t>IDH1</a:t>
            </a:r>
          </a:p>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a:ln>
                  <a:noFill/>
                </a:ln>
                <a:solidFill>
                  <a:srgbClr val="FFFFFF"/>
                </a:solidFill>
                <a:effectLst/>
                <a:uLnTx/>
                <a:uFillTx/>
                <a:ea typeface="ＭＳ Ｐゴシック" charset="-128"/>
                <a:cs typeface="Arial"/>
                <a:sym typeface="Arial"/>
              </a:rPr>
              <a:t>14.3%</a:t>
            </a:r>
          </a:p>
        </p:txBody>
      </p:sp>
      <p:sp>
        <p:nvSpPr>
          <p:cNvPr id="16" name="Oval 15">
            <a:extLst>
              <a:ext uri="{FF2B5EF4-FFF2-40B4-BE49-F238E27FC236}">
                <a16:creationId xmlns:a16="http://schemas.microsoft.com/office/drawing/2014/main" id="{1F6B6A49-3E7A-D8CC-3A6F-A5A4E4D2E090}"/>
              </a:ext>
            </a:extLst>
          </p:cNvPr>
          <p:cNvSpPr/>
          <p:nvPr/>
        </p:nvSpPr>
        <p:spPr>
          <a:xfrm>
            <a:off x="3536191" y="2849595"/>
            <a:ext cx="672237" cy="649882"/>
          </a:xfrm>
          <a:prstGeom prst="ellipse">
            <a:avLst/>
          </a:prstGeom>
          <a:solidFill>
            <a:srgbClr val="91C361">
              <a:lumMod val="40000"/>
              <a:lumOff val="60000"/>
            </a:srgbClr>
          </a:solidFill>
          <a:ln w="12700" cap="flat" cmpd="sng" algn="ctr">
            <a:noFill/>
            <a:prstDash val="solid"/>
            <a:miter lim="800000"/>
          </a:ln>
          <a:effectLst>
            <a:outerShdw blurRad="50800" dist="38100" dir="8100000" algn="tr" rotWithShape="0">
              <a:prstClr val="black">
                <a:alpha val="40000"/>
              </a:prstClr>
            </a:outerShdw>
          </a:effectLst>
        </p:spPr>
        <p:txBody>
          <a:bodyPr lIns="0" tIns="0" rIns="0" bIns="0"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767171"/>
                </a:solidFill>
                <a:effectLst/>
                <a:uLnTx/>
                <a:uFillTx/>
                <a:ea typeface="ＭＳ Ｐゴシック" charset="-128"/>
                <a:cs typeface="Arial"/>
                <a:sym typeface="Arial"/>
              </a:rPr>
              <a:t>IDH2</a:t>
            </a:r>
          </a:p>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767171"/>
                </a:solidFill>
                <a:effectLst/>
                <a:uLnTx/>
                <a:uFillTx/>
                <a:ea typeface="ＭＳ Ｐゴシック" charset="-128"/>
                <a:cs typeface="Arial"/>
                <a:sym typeface="Arial"/>
              </a:rPr>
              <a:t>4%</a:t>
            </a:r>
          </a:p>
        </p:txBody>
      </p:sp>
      <p:sp>
        <p:nvSpPr>
          <p:cNvPr id="17" name="Oval 16">
            <a:extLst>
              <a:ext uri="{FF2B5EF4-FFF2-40B4-BE49-F238E27FC236}">
                <a16:creationId xmlns:a16="http://schemas.microsoft.com/office/drawing/2014/main" id="{55E903FB-6218-886C-6974-B9ECD4E1DB54}"/>
              </a:ext>
            </a:extLst>
          </p:cNvPr>
          <p:cNvSpPr/>
          <p:nvPr/>
        </p:nvSpPr>
        <p:spPr>
          <a:xfrm>
            <a:off x="2839273" y="3159954"/>
            <a:ext cx="588848" cy="569265"/>
          </a:xfrm>
          <a:prstGeom prst="ellipse">
            <a:avLst/>
          </a:prstGeom>
          <a:solidFill>
            <a:srgbClr val="FCCE01"/>
          </a:solidFill>
          <a:ln w="12700" cap="flat" cmpd="sng" algn="ctr">
            <a:noFill/>
            <a:prstDash val="solid"/>
            <a:miter lim="800000"/>
          </a:ln>
          <a:effectLst>
            <a:outerShdw blurRad="50800" dist="38100" dir="8100000" algn="tr" rotWithShape="0">
              <a:prstClr val="black">
                <a:alpha val="40000"/>
              </a:prstClr>
            </a:outerShdw>
          </a:effectLst>
        </p:spPr>
        <p:txBody>
          <a:bodyPr lIns="0" tIns="0" rIns="0" bIns="0"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800" b="1" i="0" u="none" strike="noStrike" kern="1200" cap="none" spc="0" normalizeH="0" baseline="0" noProof="0">
                <a:ln>
                  <a:noFill/>
                </a:ln>
                <a:solidFill>
                  <a:srgbClr val="767171"/>
                </a:solidFill>
                <a:effectLst/>
                <a:uLnTx/>
                <a:uFillTx/>
                <a:ea typeface="ＭＳ Ｐゴシック" charset="-128"/>
                <a:cs typeface="Arial"/>
                <a:sym typeface="Arial"/>
              </a:rPr>
              <a:t>ERBB2</a:t>
            </a:r>
            <a:r>
              <a:rPr kumimoji="0" lang="en-GB" sz="800" b="1" i="0" u="none" strike="noStrike" kern="1200" cap="none" spc="0" normalizeH="0" baseline="30000" noProof="0">
                <a:ln>
                  <a:noFill/>
                </a:ln>
                <a:solidFill>
                  <a:srgbClr val="767171"/>
                </a:solidFill>
                <a:effectLst/>
                <a:uLnTx/>
                <a:uFillTx/>
                <a:ea typeface="ＭＳ Ｐゴシック" charset="-128"/>
                <a:cs typeface="Arial"/>
                <a:sym typeface="Arial"/>
              </a:rPr>
              <a:t>Amp</a:t>
            </a:r>
            <a:endParaRPr kumimoji="0" lang="en-GB" sz="800" b="1" i="0" u="none" strike="noStrike" kern="1200" cap="none" spc="0" normalizeH="0" baseline="0" noProof="0">
              <a:ln>
                <a:noFill/>
              </a:ln>
              <a:solidFill>
                <a:srgbClr val="767171"/>
              </a:solidFill>
              <a:effectLst/>
              <a:uLnTx/>
              <a:uFillTx/>
              <a:ea typeface="ＭＳ Ｐゴシック" charset="-128"/>
              <a:cs typeface="Arial"/>
              <a:sym typeface="Arial"/>
            </a:endParaRPr>
          </a:p>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800" b="1" i="0" u="none" strike="noStrike" kern="1200" cap="none" spc="0" normalizeH="0" baseline="0" noProof="0">
                <a:ln>
                  <a:noFill/>
                </a:ln>
                <a:solidFill>
                  <a:srgbClr val="767171"/>
                </a:solidFill>
                <a:effectLst/>
                <a:uLnTx/>
                <a:uFillTx/>
                <a:ea typeface="ＭＳ Ｐゴシック" charset="-128"/>
                <a:cs typeface="Arial"/>
                <a:sym typeface="Arial"/>
              </a:rPr>
              <a:t>3.8%</a:t>
            </a:r>
          </a:p>
        </p:txBody>
      </p:sp>
      <p:sp>
        <p:nvSpPr>
          <p:cNvPr id="18" name="Oval 17">
            <a:extLst>
              <a:ext uri="{FF2B5EF4-FFF2-40B4-BE49-F238E27FC236}">
                <a16:creationId xmlns:a16="http://schemas.microsoft.com/office/drawing/2014/main" id="{FACE8592-E529-3B4F-8C49-21EF9A060578}"/>
              </a:ext>
            </a:extLst>
          </p:cNvPr>
          <p:cNvSpPr/>
          <p:nvPr/>
        </p:nvSpPr>
        <p:spPr>
          <a:xfrm>
            <a:off x="2000008" y="3167003"/>
            <a:ext cx="520841" cy="503520"/>
          </a:xfrm>
          <a:prstGeom prst="ellipse">
            <a:avLst/>
          </a:prstGeom>
          <a:solidFill>
            <a:srgbClr val="FDC300">
              <a:lumMod val="40000"/>
              <a:lumOff val="60000"/>
            </a:srgbClr>
          </a:solidFill>
          <a:ln w="12700" cap="flat" cmpd="sng" algn="ctr">
            <a:noFill/>
            <a:prstDash val="solid"/>
            <a:miter lim="800000"/>
          </a:ln>
          <a:effectLst>
            <a:outerShdw blurRad="50800" dist="38100" dir="8100000" algn="tr" rotWithShape="0">
              <a:prstClr val="black">
                <a:alpha val="40000"/>
              </a:prstClr>
            </a:outerShdw>
          </a:effectLst>
        </p:spPr>
        <p:txBody>
          <a:bodyPr lIns="0" tIns="0" rIns="0" bIns="0"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800" b="1" i="0" u="none" strike="noStrike" kern="1200" cap="none" spc="0" normalizeH="0" baseline="0" noProof="0">
                <a:ln>
                  <a:noFill/>
                </a:ln>
                <a:solidFill>
                  <a:srgbClr val="767171"/>
                </a:solidFill>
                <a:effectLst/>
                <a:uLnTx/>
                <a:uFillTx/>
                <a:ea typeface="ＭＳ Ｐゴシック" charset="-128"/>
                <a:cs typeface="Arial"/>
                <a:sym typeface="Arial"/>
              </a:rPr>
              <a:t>ERBB2</a:t>
            </a:r>
            <a:r>
              <a:rPr kumimoji="0" lang="en-GB" sz="800" b="1" i="0" u="none" strike="noStrike" kern="1200" cap="none" spc="0" normalizeH="0" baseline="30000" noProof="0">
                <a:ln>
                  <a:noFill/>
                </a:ln>
                <a:solidFill>
                  <a:srgbClr val="767171"/>
                </a:solidFill>
                <a:effectLst/>
                <a:uLnTx/>
                <a:uFillTx/>
                <a:ea typeface="ＭＳ Ｐゴシック" charset="-128"/>
                <a:cs typeface="Arial"/>
                <a:sym typeface="Arial"/>
              </a:rPr>
              <a:t>Mut</a:t>
            </a:r>
            <a:endParaRPr kumimoji="0" lang="en-GB" sz="800" b="1" i="0" u="none" strike="noStrike" kern="1200" cap="none" spc="0" normalizeH="0" baseline="0" noProof="0">
              <a:ln>
                <a:noFill/>
              </a:ln>
              <a:solidFill>
                <a:srgbClr val="767171"/>
              </a:solidFill>
              <a:effectLst/>
              <a:uLnTx/>
              <a:uFillTx/>
              <a:ea typeface="ＭＳ Ｐゴシック" charset="-128"/>
              <a:cs typeface="Arial"/>
              <a:sym typeface="Arial"/>
            </a:endParaRPr>
          </a:p>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800" b="1" i="0" u="none" strike="noStrike" kern="1200" cap="none" spc="0" normalizeH="0" baseline="0" noProof="0">
                <a:ln>
                  <a:noFill/>
                </a:ln>
                <a:solidFill>
                  <a:srgbClr val="767171"/>
                </a:solidFill>
                <a:effectLst/>
                <a:uLnTx/>
                <a:uFillTx/>
                <a:ea typeface="ＭＳ Ｐゴシック" charset="-128"/>
                <a:cs typeface="Arial"/>
                <a:sym typeface="Arial"/>
              </a:rPr>
              <a:t>1.6%</a:t>
            </a:r>
          </a:p>
        </p:txBody>
      </p:sp>
      <p:sp>
        <p:nvSpPr>
          <p:cNvPr id="19" name="Oval 18">
            <a:extLst>
              <a:ext uri="{FF2B5EF4-FFF2-40B4-BE49-F238E27FC236}">
                <a16:creationId xmlns:a16="http://schemas.microsoft.com/office/drawing/2014/main" id="{A5082C72-4BB9-DD07-1A7F-FC17AA31E7FC}"/>
              </a:ext>
            </a:extLst>
          </p:cNvPr>
          <p:cNvSpPr/>
          <p:nvPr/>
        </p:nvSpPr>
        <p:spPr>
          <a:xfrm>
            <a:off x="1406200" y="3607121"/>
            <a:ext cx="839264" cy="811354"/>
          </a:xfrm>
          <a:prstGeom prst="ellipse">
            <a:avLst/>
          </a:prstGeom>
          <a:solidFill>
            <a:srgbClr val="ED7D31">
              <a:lumMod val="20000"/>
              <a:lumOff val="80000"/>
            </a:srgbClr>
          </a:solidFill>
          <a:ln w="12700" cap="flat" cmpd="sng" algn="ctr">
            <a:noFill/>
            <a:prstDash val="solid"/>
            <a:miter lim="800000"/>
          </a:ln>
          <a:effectLst>
            <a:outerShdw blurRad="50800" dist="38100" dir="8100000" algn="tr" rotWithShape="0">
              <a:prstClr val="black">
                <a:alpha val="40000"/>
              </a:prstClr>
            </a:outerShdw>
          </a:effectLst>
        </p:spPr>
        <p:txBody>
          <a:bodyPr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767171"/>
                </a:solidFill>
                <a:effectLst/>
                <a:uLnTx/>
                <a:uFillTx/>
                <a:ea typeface="ＭＳ Ｐゴシック" charset="-128"/>
                <a:cs typeface="Arial"/>
                <a:sym typeface="Arial"/>
              </a:rPr>
              <a:t>MDM</a:t>
            </a:r>
            <a:r>
              <a:rPr kumimoji="0" lang="en-GB" sz="1000" b="1" i="0" u="none" strike="noStrike" kern="0" cap="none" spc="0" normalizeH="0" baseline="30000" noProof="0">
                <a:ln>
                  <a:noFill/>
                </a:ln>
                <a:solidFill>
                  <a:srgbClr val="767171"/>
                </a:solidFill>
                <a:effectLst/>
                <a:uLnTx/>
                <a:uFillTx/>
                <a:ea typeface="ＭＳ Ｐゴシック" charset="-128"/>
                <a:cs typeface="Arial"/>
                <a:sym typeface="Arial"/>
              </a:rPr>
              <a:t>Amp</a:t>
            </a:r>
            <a:endParaRPr kumimoji="0" lang="en-GB" sz="1000" b="1" i="0" u="none" strike="noStrike" kern="0" cap="none" spc="0" normalizeH="0" baseline="0" noProof="0">
              <a:ln>
                <a:noFill/>
              </a:ln>
              <a:solidFill>
                <a:srgbClr val="767171"/>
              </a:solidFill>
              <a:effectLst/>
              <a:uLnTx/>
              <a:uFillTx/>
              <a:ea typeface="ＭＳ Ｐゴシック" charset="-128"/>
              <a:cs typeface="Arial"/>
              <a:sym typeface="Arial"/>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767171"/>
                </a:solidFill>
                <a:effectLst/>
                <a:uLnTx/>
                <a:uFillTx/>
                <a:ea typeface="ＭＳ Ｐゴシック" charset="-128"/>
                <a:cs typeface="Arial"/>
                <a:sym typeface="Arial"/>
              </a:rPr>
              <a:t>4.3%</a:t>
            </a:r>
          </a:p>
        </p:txBody>
      </p:sp>
      <p:sp>
        <p:nvSpPr>
          <p:cNvPr id="20" name="Oval 19">
            <a:extLst>
              <a:ext uri="{FF2B5EF4-FFF2-40B4-BE49-F238E27FC236}">
                <a16:creationId xmlns:a16="http://schemas.microsoft.com/office/drawing/2014/main" id="{1AF46D18-81F9-F214-FFEF-495CFD960D6E}"/>
              </a:ext>
            </a:extLst>
          </p:cNvPr>
          <p:cNvSpPr/>
          <p:nvPr/>
        </p:nvSpPr>
        <p:spPr>
          <a:xfrm>
            <a:off x="1223537" y="2065755"/>
            <a:ext cx="467943" cy="452381"/>
          </a:xfrm>
          <a:prstGeom prst="ellipse">
            <a:avLst/>
          </a:prstGeom>
          <a:solidFill>
            <a:srgbClr val="222067"/>
          </a:solidFill>
          <a:ln w="12700" cap="flat" cmpd="sng" algn="ctr">
            <a:noFill/>
            <a:prstDash val="solid"/>
            <a:miter lim="800000"/>
          </a:ln>
          <a:effectLst>
            <a:outerShdw blurRad="50800" dist="38100" dir="8100000" algn="tr" rotWithShape="0">
              <a:prstClr val="black">
                <a:alpha val="40000"/>
              </a:prstClr>
            </a:outerShdw>
          </a:effectLst>
        </p:spPr>
        <p:txBody>
          <a:bodyPr lIns="0" tIns="0" rIns="0" bIns="0"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800" b="1" i="0" u="none" strike="noStrike" kern="1200" cap="none" spc="0" normalizeH="0" baseline="0" noProof="0">
                <a:ln>
                  <a:noFill/>
                </a:ln>
                <a:solidFill>
                  <a:prstClr val="white"/>
                </a:solidFill>
                <a:effectLst/>
                <a:uLnTx/>
                <a:uFillTx/>
                <a:ea typeface="ＭＳ Ｐゴシック" charset="-128"/>
                <a:cs typeface="Arial"/>
                <a:sym typeface="Arial"/>
              </a:rPr>
              <a:t>MSI</a:t>
            </a:r>
            <a:r>
              <a:rPr kumimoji="0" lang="en-GB" sz="800" b="1" i="0" u="none" strike="noStrike" kern="1200" cap="none" spc="0" normalizeH="0" baseline="30000" noProof="0">
                <a:ln>
                  <a:noFill/>
                </a:ln>
                <a:solidFill>
                  <a:prstClr val="white"/>
                </a:solidFill>
                <a:effectLst/>
                <a:uLnTx/>
                <a:uFillTx/>
                <a:ea typeface="ＭＳ Ｐゴシック" charset="-128"/>
                <a:cs typeface="Arial"/>
                <a:sym typeface="Arial"/>
              </a:rPr>
              <a:t>High</a:t>
            </a:r>
            <a:endParaRPr kumimoji="0" lang="en-GB" sz="800" b="1" i="0" u="none" strike="noStrike" kern="1200" cap="none" spc="0" normalizeH="0" baseline="0" noProof="0">
              <a:ln>
                <a:noFill/>
              </a:ln>
              <a:solidFill>
                <a:prstClr val="white"/>
              </a:solidFill>
              <a:effectLst/>
              <a:uLnTx/>
              <a:uFillTx/>
              <a:ea typeface="ＭＳ Ｐゴシック" charset="-128"/>
              <a:cs typeface="Arial"/>
              <a:sym typeface="Arial"/>
            </a:endParaRPr>
          </a:p>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800" b="1" i="0" u="none" strike="noStrike" kern="1200" cap="none" spc="0" normalizeH="0" baseline="0" noProof="0">
                <a:ln>
                  <a:noFill/>
                </a:ln>
                <a:solidFill>
                  <a:prstClr val="white"/>
                </a:solidFill>
                <a:effectLst/>
                <a:uLnTx/>
                <a:uFillTx/>
                <a:ea typeface="ＭＳ Ｐゴシック" charset="-128"/>
                <a:cs typeface="Arial"/>
                <a:sym typeface="Arial"/>
              </a:rPr>
              <a:t>1.2%</a:t>
            </a:r>
          </a:p>
        </p:txBody>
      </p:sp>
      <p:sp>
        <p:nvSpPr>
          <p:cNvPr id="21" name="Oval 20">
            <a:extLst>
              <a:ext uri="{FF2B5EF4-FFF2-40B4-BE49-F238E27FC236}">
                <a16:creationId xmlns:a16="http://schemas.microsoft.com/office/drawing/2014/main" id="{E4DBEC6F-0F91-C9B8-56B6-C51C1793525F}"/>
              </a:ext>
            </a:extLst>
          </p:cNvPr>
          <p:cNvSpPr/>
          <p:nvPr/>
        </p:nvSpPr>
        <p:spPr>
          <a:xfrm>
            <a:off x="1750017" y="2359285"/>
            <a:ext cx="504123" cy="487358"/>
          </a:xfrm>
          <a:prstGeom prst="ellipse">
            <a:avLst/>
          </a:prstGeom>
          <a:solidFill>
            <a:srgbClr val="E7E6E6">
              <a:lumMod val="50000"/>
            </a:srgbClr>
          </a:solidFill>
          <a:ln w="12700" cap="flat" cmpd="sng" algn="ctr">
            <a:noFill/>
            <a:prstDash val="solid"/>
            <a:miter lim="800000"/>
          </a:ln>
          <a:effectLst>
            <a:outerShdw blurRad="50800" dist="38100" dir="8100000" algn="tr" rotWithShape="0">
              <a:prstClr val="black">
                <a:alpha val="40000"/>
              </a:prstClr>
            </a:outerShdw>
          </a:effectLst>
        </p:spPr>
        <p:txBody>
          <a:bodyPr lIns="0" tIns="0" rIns="0" bIns="0"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1100" b="1" i="0" u="none" strike="noStrike" kern="1200" cap="none" spc="0" normalizeH="0" baseline="0" noProof="0">
                <a:ln>
                  <a:noFill/>
                </a:ln>
                <a:solidFill>
                  <a:srgbClr val="FFFFFF"/>
                </a:solidFill>
                <a:effectLst/>
                <a:uLnTx/>
                <a:uFillTx/>
                <a:ea typeface="ＭＳ Ｐゴシック" charset="-128"/>
                <a:cs typeface="Arial"/>
                <a:sym typeface="Arial"/>
              </a:rPr>
              <a:t>MET</a:t>
            </a:r>
          </a:p>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1100" b="1" i="0" u="none" strike="noStrike" kern="1200" cap="none" spc="0" normalizeH="0" baseline="0" noProof="0">
                <a:ln>
                  <a:noFill/>
                </a:ln>
                <a:solidFill>
                  <a:srgbClr val="FFFFFF"/>
                </a:solidFill>
                <a:effectLst/>
                <a:uLnTx/>
                <a:uFillTx/>
                <a:ea typeface="ＭＳ Ｐゴシック" charset="-128"/>
                <a:cs typeface="Arial"/>
                <a:sym typeface="Arial"/>
              </a:rPr>
              <a:t>2.2%</a:t>
            </a:r>
          </a:p>
        </p:txBody>
      </p:sp>
      <p:sp>
        <p:nvSpPr>
          <p:cNvPr id="22" name="Oval 21">
            <a:extLst>
              <a:ext uri="{FF2B5EF4-FFF2-40B4-BE49-F238E27FC236}">
                <a16:creationId xmlns:a16="http://schemas.microsoft.com/office/drawing/2014/main" id="{CA6237BD-E360-D180-FBB2-B70D4525A507}"/>
              </a:ext>
            </a:extLst>
          </p:cNvPr>
          <p:cNvSpPr/>
          <p:nvPr/>
        </p:nvSpPr>
        <p:spPr>
          <a:xfrm>
            <a:off x="2288117" y="2587173"/>
            <a:ext cx="542897" cy="524842"/>
          </a:xfrm>
          <a:prstGeom prst="ellipse">
            <a:avLst/>
          </a:prstGeom>
          <a:solidFill>
            <a:srgbClr val="47BFD9">
              <a:lumMod val="40000"/>
              <a:lumOff val="60000"/>
            </a:srgbClr>
          </a:solidFill>
          <a:ln w="12700" cap="flat" cmpd="sng" algn="ctr">
            <a:noFill/>
            <a:prstDash val="solid"/>
            <a:miter lim="800000"/>
          </a:ln>
          <a:effectLst>
            <a:outerShdw blurRad="50800" dist="38100" dir="8100000" algn="tr" rotWithShape="0">
              <a:prstClr val="black">
                <a:alpha val="40000"/>
              </a:prstClr>
            </a:outerShdw>
          </a:effectLst>
        </p:spPr>
        <p:txBody>
          <a:bodyPr lIns="0" tIns="0" rIns="0" bIns="0"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800" b="1" i="0" u="none" strike="noStrike" kern="1200" cap="none" spc="0" normalizeH="0" baseline="0" noProof="0">
                <a:ln>
                  <a:noFill/>
                </a:ln>
                <a:solidFill>
                  <a:srgbClr val="767171"/>
                </a:solidFill>
                <a:effectLst/>
                <a:uLnTx/>
                <a:uFillTx/>
                <a:ea typeface="ＭＳ Ｐゴシック" charset="-128"/>
                <a:cs typeface="Arial"/>
                <a:sym typeface="Arial"/>
              </a:rPr>
              <a:t>FGFR2</a:t>
            </a:r>
            <a:r>
              <a:rPr kumimoji="0" lang="en-GB" sz="800" b="1" i="0" u="none" strike="noStrike" kern="1200" cap="none" spc="0" normalizeH="0" baseline="30000" noProof="0">
                <a:ln>
                  <a:noFill/>
                </a:ln>
                <a:solidFill>
                  <a:srgbClr val="767171"/>
                </a:solidFill>
                <a:effectLst/>
                <a:uLnTx/>
                <a:uFillTx/>
                <a:ea typeface="ＭＳ Ｐゴシック" charset="-128"/>
                <a:cs typeface="Arial"/>
                <a:sym typeface="Arial"/>
              </a:rPr>
              <a:t>Mut</a:t>
            </a:r>
            <a:endParaRPr kumimoji="0" lang="en-GB" sz="800" b="1" i="0" u="none" strike="noStrike" kern="1200" cap="none" spc="0" normalizeH="0" baseline="0" noProof="0">
              <a:ln>
                <a:noFill/>
              </a:ln>
              <a:solidFill>
                <a:srgbClr val="767171"/>
              </a:solidFill>
              <a:effectLst/>
              <a:uLnTx/>
              <a:uFillTx/>
              <a:ea typeface="ＭＳ Ｐゴシック" charset="-128"/>
              <a:cs typeface="Arial"/>
              <a:sym typeface="Arial"/>
            </a:endParaRPr>
          </a:p>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800" b="1" i="0" u="none" strike="noStrike" kern="1200" cap="none" spc="0" normalizeH="0" baseline="0" noProof="0">
                <a:ln>
                  <a:noFill/>
                </a:ln>
                <a:solidFill>
                  <a:srgbClr val="767171"/>
                </a:solidFill>
                <a:effectLst/>
                <a:uLnTx/>
                <a:uFillTx/>
                <a:ea typeface="ＭＳ Ｐゴシック" charset="-128"/>
                <a:cs typeface="Arial"/>
                <a:sym typeface="Arial"/>
              </a:rPr>
              <a:t>2.2%</a:t>
            </a:r>
          </a:p>
        </p:txBody>
      </p:sp>
      <p:sp>
        <p:nvSpPr>
          <p:cNvPr id="23" name="Oval 22">
            <a:extLst>
              <a:ext uri="{FF2B5EF4-FFF2-40B4-BE49-F238E27FC236}">
                <a16:creationId xmlns:a16="http://schemas.microsoft.com/office/drawing/2014/main" id="{954202D2-88DF-D274-95B9-8792CA106B9F}"/>
              </a:ext>
            </a:extLst>
          </p:cNvPr>
          <p:cNvSpPr/>
          <p:nvPr/>
        </p:nvSpPr>
        <p:spPr>
          <a:xfrm>
            <a:off x="2862247" y="2439036"/>
            <a:ext cx="542898" cy="524843"/>
          </a:xfrm>
          <a:prstGeom prst="ellipse">
            <a:avLst/>
          </a:prstGeom>
          <a:solidFill>
            <a:srgbClr val="D1CECE"/>
          </a:solidFill>
          <a:ln w="12700" cap="flat" cmpd="sng" algn="ctr">
            <a:noFill/>
            <a:prstDash val="solid"/>
            <a:miter lim="800000"/>
          </a:ln>
          <a:effectLst>
            <a:outerShdw blurRad="50800" dist="38100" dir="8100000" algn="tr" rotWithShape="0">
              <a:prstClr val="black">
                <a:alpha val="40000"/>
              </a:prstClr>
            </a:outerShdw>
          </a:effectLst>
        </p:spPr>
        <p:txBody>
          <a:bodyPr lIns="0" tIns="0" rIns="0" bIns="0"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600" b="1" i="0" u="none" strike="noStrike" kern="1200" cap="none" spc="0" normalizeH="0" baseline="0" noProof="0">
                <a:ln>
                  <a:noFill/>
                </a:ln>
                <a:solidFill>
                  <a:schemeClr val="bg2">
                    <a:lumMod val="25000"/>
                  </a:schemeClr>
                </a:solidFill>
                <a:effectLst/>
                <a:uLnTx/>
                <a:uFillTx/>
                <a:ea typeface="ＭＳ Ｐゴシック" charset="-128"/>
                <a:cs typeface="Arial"/>
                <a:sym typeface="Arial"/>
              </a:rPr>
              <a:t>BRAF</a:t>
            </a:r>
            <a:r>
              <a:rPr kumimoji="0" lang="en-GB" sz="600" b="1" i="0" u="none" strike="noStrike" kern="1200" cap="none" spc="0" normalizeH="0" baseline="30000" noProof="0">
                <a:ln>
                  <a:noFill/>
                </a:ln>
                <a:solidFill>
                  <a:schemeClr val="bg2">
                    <a:lumMod val="25000"/>
                  </a:schemeClr>
                </a:solidFill>
                <a:effectLst/>
                <a:uLnTx/>
                <a:uFillTx/>
                <a:ea typeface="ＭＳ Ｐゴシック" charset="-128"/>
                <a:cs typeface="Arial"/>
                <a:sym typeface="Arial"/>
              </a:rPr>
              <a:t>V600E</a:t>
            </a:r>
            <a:endParaRPr kumimoji="0" lang="en-GB" sz="600" b="1" i="0" u="none" strike="noStrike" kern="1200" cap="none" spc="0" normalizeH="0" baseline="0" noProof="0">
              <a:ln>
                <a:noFill/>
              </a:ln>
              <a:solidFill>
                <a:schemeClr val="bg2">
                  <a:lumMod val="25000"/>
                </a:schemeClr>
              </a:solidFill>
              <a:effectLst/>
              <a:uLnTx/>
              <a:uFillTx/>
              <a:ea typeface="ＭＳ Ｐゴシック" charset="-128"/>
              <a:cs typeface="Arial"/>
              <a:sym typeface="Arial"/>
            </a:endParaRPr>
          </a:p>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600" b="1" i="0" u="none" strike="noStrike" kern="1200" cap="none" spc="0" normalizeH="0" baseline="0" noProof="0">
                <a:ln>
                  <a:noFill/>
                </a:ln>
                <a:solidFill>
                  <a:schemeClr val="bg2">
                    <a:lumMod val="25000"/>
                  </a:schemeClr>
                </a:solidFill>
                <a:effectLst/>
                <a:uLnTx/>
                <a:uFillTx/>
                <a:ea typeface="ＭＳ Ｐゴシック" charset="-128"/>
                <a:cs typeface="Arial"/>
                <a:sym typeface="Arial"/>
              </a:rPr>
              <a:t>2.3%</a:t>
            </a:r>
          </a:p>
        </p:txBody>
      </p:sp>
      <p:sp>
        <p:nvSpPr>
          <p:cNvPr id="24" name="Oval 23">
            <a:extLst>
              <a:ext uri="{FF2B5EF4-FFF2-40B4-BE49-F238E27FC236}">
                <a16:creationId xmlns:a16="http://schemas.microsoft.com/office/drawing/2014/main" id="{E5F0BD48-2801-9483-EDE9-6C0DE98DE0C1}"/>
              </a:ext>
            </a:extLst>
          </p:cNvPr>
          <p:cNvSpPr/>
          <p:nvPr/>
        </p:nvSpPr>
        <p:spPr>
          <a:xfrm>
            <a:off x="2471882" y="1880690"/>
            <a:ext cx="542898" cy="524843"/>
          </a:xfrm>
          <a:prstGeom prst="ellipse">
            <a:avLst/>
          </a:prstGeom>
          <a:solidFill>
            <a:srgbClr val="9B7DCD">
              <a:lumMod val="75000"/>
            </a:srgbClr>
          </a:solidFill>
          <a:ln w="12700" cap="flat" cmpd="sng" algn="ctr">
            <a:noFill/>
            <a:prstDash val="solid"/>
            <a:miter lim="800000"/>
          </a:ln>
          <a:effectLst>
            <a:outerShdw blurRad="50800" dist="38100" dir="8100000" algn="tr" rotWithShape="0">
              <a:prstClr val="black">
                <a:alpha val="40000"/>
              </a:prstClr>
            </a:outerShdw>
          </a:effectLst>
        </p:spPr>
        <p:txBody>
          <a:bodyPr lIns="0" tIns="0" rIns="0" bIns="0"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800" b="1" i="0" u="none" strike="noStrike" kern="1200" cap="none" spc="0" normalizeH="0" baseline="0" noProof="0">
                <a:ln>
                  <a:noFill/>
                </a:ln>
                <a:solidFill>
                  <a:srgbClr val="FFFFFF"/>
                </a:solidFill>
                <a:effectLst/>
                <a:uLnTx/>
                <a:uFillTx/>
                <a:ea typeface="ＭＳ Ｐゴシック" charset="-128"/>
                <a:cs typeface="Arial"/>
                <a:sym typeface="Arial"/>
              </a:rPr>
              <a:t>BRAF</a:t>
            </a:r>
            <a:r>
              <a:rPr kumimoji="0" lang="en-GB" sz="800" b="1" i="0" u="none" strike="noStrike" kern="1200" cap="none" spc="0" normalizeH="0" baseline="30000" noProof="0">
                <a:ln>
                  <a:noFill/>
                </a:ln>
                <a:solidFill>
                  <a:srgbClr val="FFFFFF"/>
                </a:solidFill>
                <a:effectLst/>
                <a:uLnTx/>
                <a:uFillTx/>
                <a:ea typeface="ＭＳ Ｐゴシック" charset="-128"/>
                <a:cs typeface="Arial"/>
                <a:sym typeface="Arial"/>
              </a:rPr>
              <a:t>non-V600E</a:t>
            </a:r>
            <a:endParaRPr kumimoji="0" lang="en-GB" sz="800" b="1" i="0" u="none" strike="noStrike" kern="1200" cap="none" spc="0" normalizeH="0" baseline="0" noProof="0">
              <a:ln>
                <a:noFill/>
              </a:ln>
              <a:solidFill>
                <a:srgbClr val="FFFFFF"/>
              </a:solidFill>
              <a:effectLst/>
              <a:uLnTx/>
              <a:uFillTx/>
              <a:ea typeface="ＭＳ Ｐゴシック" charset="-128"/>
              <a:cs typeface="Arial"/>
              <a:sym typeface="Arial"/>
            </a:endParaRPr>
          </a:p>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800" b="1" i="0" u="none" strike="noStrike" kern="1200" cap="none" spc="0" normalizeH="0" baseline="0" noProof="0">
                <a:ln>
                  <a:noFill/>
                </a:ln>
                <a:solidFill>
                  <a:srgbClr val="FFFFFF"/>
                </a:solidFill>
                <a:effectLst/>
                <a:uLnTx/>
                <a:uFillTx/>
                <a:ea typeface="ＭＳ Ｐゴシック" charset="-128"/>
                <a:cs typeface="Arial"/>
                <a:sym typeface="Arial"/>
              </a:rPr>
              <a:t>2.3%</a:t>
            </a:r>
          </a:p>
        </p:txBody>
      </p:sp>
      <p:sp>
        <p:nvSpPr>
          <p:cNvPr id="25" name="Oval 24">
            <a:extLst>
              <a:ext uri="{FF2B5EF4-FFF2-40B4-BE49-F238E27FC236}">
                <a16:creationId xmlns:a16="http://schemas.microsoft.com/office/drawing/2014/main" id="{358302A5-43F4-B04F-ED23-4E8A5EAC530B}"/>
              </a:ext>
            </a:extLst>
          </p:cNvPr>
          <p:cNvSpPr/>
          <p:nvPr/>
        </p:nvSpPr>
        <p:spPr>
          <a:xfrm>
            <a:off x="1374538" y="2871979"/>
            <a:ext cx="622632" cy="601925"/>
          </a:xfrm>
          <a:prstGeom prst="ellipse">
            <a:avLst/>
          </a:prstGeom>
          <a:solidFill>
            <a:srgbClr val="E5ECF8"/>
          </a:solidFill>
          <a:ln w="12700" cap="flat" cmpd="sng" algn="ctr">
            <a:noFill/>
            <a:prstDash val="solid"/>
            <a:miter lim="800000"/>
          </a:ln>
          <a:effectLst>
            <a:outerShdw blurRad="50800" dist="38100" dir="8100000" algn="tr" rotWithShape="0">
              <a:prstClr val="black">
                <a:alpha val="40000"/>
              </a:prstClr>
            </a:outerShdw>
          </a:effectLst>
        </p:spPr>
        <p:txBody>
          <a:bodyPr lIns="0" tIns="0" rIns="0" bIns="0"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900" b="1" i="0" u="none" strike="noStrike" kern="1200" cap="none" spc="0" normalizeH="0" baseline="0" noProof="0" err="1">
                <a:ln>
                  <a:noFill/>
                </a:ln>
                <a:solidFill>
                  <a:srgbClr val="767171"/>
                </a:solidFill>
                <a:effectLst/>
                <a:uLnTx/>
                <a:uFillTx/>
                <a:ea typeface="ＭＳ Ｐゴシック" charset="-128"/>
                <a:cs typeface="Arial"/>
                <a:sym typeface="Arial"/>
              </a:rPr>
              <a:t>TMB</a:t>
            </a:r>
            <a:r>
              <a:rPr kumimoji="0" lang="en-GB" sz="900" b="1" i="0" u="none" strike="noStrike" kern="1200" cap="none" spc="0" normalizeH="0" baseline="30000" noProof="0" err="1">
                <a:ln>
                  <a:noFill/>
                </a:ln>
                <a:solidFill>
                  <a:srgbClr val="767171"/>
                </a:solidFill>
                <a:effectLst/>
                <a:uLnTx/>
                <a:uFillTx/>
                <a:ea typeface="ＭＳ Ｐゴシック" charset="-128"/>
                <a:cs typeface="Arial"/>
                <a:sym typeface="Arial"/>
              </a:rPr>
              <a:t>High</a:t>
            </a:r>
            <a:endParaRPr kumimoji="0" lang="en-GB" sz="900" b="1" i="0" u="none" strike="noStrike" kern="1200" cap="none" spc="0" normalizeH="0" baseline="0" noProof="0">
              <a:ln>
                <a:noFill/>
              </a:ln>
              <a:solidFill>
                <a:srgbClr val="767171"/>
              </a:solidFill>
              <a:effectLst/>
              <a:uLnTx/>
              <a:uFillTx/>
              <a:ea typeface="ＭＳ Ｐゴシック" charset="-128"/>
              <a:cs typeface="Arial"/>
              <a:sym typeface="Arial"/>
            </a:endParaRPr>
          </a:p>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67171"/>
                </a:solidFill>
                <a:effectLst/>
                <a:uLnTx/>
                <a:uFillTx/>
                <a:ea typeface="ＭＳ Ｐゴシック" charset="-128"/>
                <a:cs typeface="Arial"/>
                <a:sym typeface="Arial"/>
              </a:rPr>
              <a:t>3.7%</a:t>
            </a:r>
          </a:p>
        </p:txBody>
      </p:sp>
      <p:sp>
        <p:nvSpPr>
          <p:cNvPr id="26" name="Oval 25">
            <a:extLst>
              <a:ext uri="{FF2B5EF4-FFF2-40B4-BE49-F238E27FC236}">
                <a16:creationId xmlns:a16="http://schemas.microsoft.com/office/drawing/2014/main" id="{9B017B96-E372-CE06-909C-6D82FAD3AE15}"/>
              </a:ext>
            </a:extLst>
          </p:cNvPr>
          <p:cNvSpPr/>
          <p:nvPr/>
        </p:nvSpPr>
        <p:spPr>
          <a:xfrm>
            <a:off x="3094289" y="1777655"/>
            <a:ext cx="542898" cy="524843"/>
          </a:xfrm>
          <a:prstGeom prst="ellipse">
            <a:avLst/>
          </a:prstGeom>
          <a:solidFill>
            <a:srgbClr val="7DA4C8"/>
          </a:solidFill>
          <a:ln w="12700" cap="flat" cmpd="sng" algn="ctr">
            <a:noFill/>
            <a:prstDash val="solid"/>
            <a:miter lim="800000"/>
          </a:ln>
          <a:effectLst>
            <a:outerShdw blurRad="50800" dist="38100" dir="8100000" algn="tr" rotWithShape="0">
              <a:prstClr val="black">
                <a:alpha val="40000"/>
              </a:prstClr>
            </a:outerShdw>
          </a:effectLst>
        </p:spPr>
        <p:txBody>
          <a:bodyPr lIns="0" tIns="0" rIns="0" bIns="0"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800" b="1" i="0" u="none" strike="noStrike" kern="1200" cap="none" spc="0" normalizeH="0" baseline="0" noProof="0" dirty="0">
                <a:ln>
                  <a:noFill/>
                </a:ln>
                <a:solidFill>
                  <a:srgbClr val="FFFFFF"/>
                </a:solidFill>
                <a:effectLst/>
                <a:uLnTx/>
                <a:uFillTx/>
                <a:ea typeface="ＭＳ Ｐゴシック" charset="-128"/>
                <a:cs typeface="Arial"/>
                <a:sym typeface="Arial"/>
              </a:rPr>
              <a:t>BRCA1/2</a:t>
            </a:r>
          </a:p>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800" b="1" i="0" u="none" strike="noStrike" kern="1200" cap="none" spc="0" normalizeH="0" baseline="0" noProof="0" dirty="0">
                <a:ln>
                  <a:noFill/>
                </a:ln>
                <a:solidFill>
                  <a:srgbClr val="FFFFFF"/>
                </a:solidFill>
                <a:effectLst/>
                <a:uLnTx/>
                <a:uFillTx/>
                <a:ea typeface="ＭＳ Ｐゴシック" charset="-128"/>
                <a:cs typeface="Arial"/>
                <a:sym typeface="Arial"/>
              </a:rPr>
              <a:t>3.4%</a:t>
            </a:r>
          </a:p>
        </p:txBody>
      </p:sp>
      <p:sp>
        <p:nvSpPr>
          <p:cNvPr id="27" name="Oval 26">
            <a:extLst>
              <a:ext uri="{FF2B5EF4-FFF2-40B4-BE49-F238E27FC236}">
                <a16:creationId xmlns:a16="http://schemas.microsoft.com/office/drawing/2014/main" id="{68601550-FC6E-969A-8921-B13AE483A1B0}"/>
              </a:ext>
            </a:extLst>
          </p:cNvPr>
          <p:cNvSpPr/>
          <p:nvPr/>
        </p:nvSpPr>
        <p:spPr>
          <a:xfrm>
            <a:off x="3588315" y="2275051"/>
            <a:ext cx="444566" cy="429782"/>
          </a:xfrm>
          <a:prstGeom prst="ellipse">
            <a:avLst/>
          </a:prstGeom>
          <a:solidFill>
            <a:srgbClr val="FDC300">
              <a:lumMod val="75000"/>
            </a:srgbClr>
          </a:solidFill>
          <a:ln w="12700" cap="flat" cmpd="sng" algn="ctr">
            <a:noFill/>
            <a:prstDash val="solid"/>
            <a:miter lim="800000"/>
          </a:ln>
          <a:effectLst>
            <a:outerShdw blurRad="50800" dist="38100" dir="8100000" algn="tr" rotWithShape="0">
              <a:prstClr val="black">
                <a:alpha val="40000"/>
              </a:prstClr>
            </a:outerShdw>
          </a:effectLst>
        </p:spPr>
        <p:txBody>
          <a:bodyPr lIns="0" tIns="0" rIns="0" bIns="0" rtlCol="0" anchor="ctr"/>
          <a:lstStyle/>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600" b="1" i="0" u="none" strike="noStrike" kern="1200" cap="none" spc="0" normalizeH="0" baseline="0" noProof="0">
                <a:ln>
                  <a:noFill/>
                </a:ln>
                <a:solidFill>
                  <a:srgbClr val="FFFFFF"/>
                </a:solidFill>
                <a:effectLst/>
                <a:uLnTx/>
                <a:uFillTx/>
                <a:ea typeface="ＭＳ Ｐゴシック" charset="-128"/>
                <a:cs typeface="Arial"/>
                <a:sym typeface="Arial"/>
              </a:rPr>
              <a:t>KRAS</a:t>
            </a:r>
            <a:r>
              <a:rPr kumimoji="0" lang="en-GB" sz="600" b="1" i="0" u="none" strike="noStrike" kern="1200" cap="none" spc="0" normalizeH="0" baseline="30000" noProof="0">
                <a:ln>
                  <a:noFill/>
                </a:ln>
                <a:solidFill>
                  <a:srgbClr val="FFFFFF"/>
                </a:solidFill>
                <a:effectLst/>
                <a:uLnTx/>
                <a:uFillTx/>
                <a:ea typeface="ＭＳ Ｐゴシック" charset="-128"/>
                <a:cs typeface="Arial"/>
                <a:sym typeface="Arial"/>
              </a:rPr>
              <a:t>G12C</a:t>
            </a:r>
            <a:endParaRPr kumimoji="0" lang="en-GB" sz="600" b="1" i="0" u="none" strike="noStrike" kern="1200" cap="none" spc="0" normalizeH="0" baseline="0" noProof="0">
              <a:ln>
                <a:noFill/>
              </a:ln>
              <a:solidFill>
                <a:srgbClr val="FFFFFF"/>
              </a:solidFill>
              <a:effectLst/>
              <a:uLnTx/>
              <a:uFillTx/>
              <a:ea typeface="ＭＳ Ｐゴシック" charset="-128"/>
              <a:cs typeface="Arial"/>
              <a:sym typeface="Arial"/>
            </a:endParaRPr>
          </a:p>
          <a:p>
            <a:pPr marL="0" marR="0" lvl="0" indent="0" algn="ctr" defTabSz="1219170" rtl="0" eaLnBrk="0" fontAlgn="base" latinLnBrk="0" hangingPunct="0">
              <a:lnSpc>
                <a:spcPct val="100000"/>
              </a:lnSpc>
              <a:spcBef>
                <a:spcPct val="0"/>
              </a:spcBef>
              <a:spcAft>
                <a:spcPct val="0"/>
              </a:spcAft>
              <a:buClrTx/>
              <a:buSzTx/>
              <a:buFontTx/>
              <a:buNone/>
              <a:tabLst/>
              <a:defRPr/>
            </a:pPr>
            <a:r>
              <a:rPr kumimoji="0" lang="en-GB" sz="600" b="1" i="0" u="none" strike="noStrike" kern="1200" cap="none" spc="0" normalizeH="0" baseline="0" noProof="0">
                <a:ln>
                  <a:noFill/>
                </a:ln>
                <a:solidFill>
                  <a:srgbClr val="FFFFFF"/>
                </a:solidFill>
                <a:effectLst/>
                <a:uLnTx/>
                <a:uFillTx/>
                <a:ea typeface="ＭＳ Ｐゴシック" charset="-128"/>
                <a:cs typeface="Arial"/>
                <a:sym typeface="Arial"/>
              </a:rPr>
              <a:t>1.1%</a:t>
            </a:r>
          </a:p>
        </p:txBody>
      </p:sp>
      <p:sp>
        <p:nvSpPr>
          <p:cNvPr id="28" name="Título 27">
            <a:extLst>
              <a:ext uri="{FF2B5EF4-FFF2-40B4-BE49-F238E27FC236}">
                <a16:creationId xmlns:a16="http://schemas.microsoft.com/office/drawing/2014/main" id="{94C71025-DB99-C316-A1B0-54768A1C1EB4}"/>
              </a:ext>
            </a:extLst>
          </p:cNvPr>
          <p:cNvSpPr>
            <a:spLocks noGrp="1"/>
          </p:cNvSpPr>
          <p:nvPr>
            <p:ph type="title"/>
          </p:nvPr>
        </p:nvSpPr>
        <p:spPr/>
        <p:txBody>
          <a:bodyPr/>
          <a:lstStyle/>
          <a:p>
            <a:r>
              <a:rPr lang="en-GB" dirty="0"/>
              <a:t>Classification of CCA: Targets</a:t>
            </a:r>
            <a:r>
              <a:rPr lang="en-GB" baseline="30000" dirty="0"/>
              <a:t>1-2</a:t>
            </a:r>
            <a:endParaRPr lang="es-ES_tradnl" baseline="30000" dirty="0"/>
          </a:p>
        </p:txBody>
      </p:sp>
      <p:sp>
        <p:nvSpPr>
          <p:cNvPr id="31" name="TextBox 3">
            <a:extLst>
              <a:ext uri="{FF2B5EF4-FFF2-40B4-BE49-F238E27FC236}">
                <a16:creationId xmlns:a16="http://schemas.microsoft.com/office/drawing/2014/main" id="{47091487-B56B-FC06-C49A-81A7E73ACE6C}"/>
              </a:ext>
            </a:extLst>
          </p:cNvPr>
          <p:cNvSpPr txBox="1"/>
          <p:nvPr/>
        </p:nvSpPr>
        <p:spPr>
          <a:xfrm>
            <a:off x="2475637" y="6055627"/>
            <a:ext cx="7850896" cy="738664"/>
          </a:xfrm>
          <a:prstGeom prst="rect">
            <a:avLst/>
          </a:prstGeom>
          <a:noFill/>
        </p:spPr>
        <p:txBody>
          <a:bodyPr wrap="square" lIns="91440" tIns="45720" rIns="91440" bIns="45720" anchor="t">
            <a:spAutoFit/>
          </a:bodyPr>
          <a:lstStyle/>
          <a:p>
            <a:pPr>
              <a:defRPr sz="1800" b="0" i="0" u="none" strike="noStrike" kern="0" cap="none" spc="0" baseline="0">
                <a:solidFill>
                  <a:srgbClr val="000000"/>
                </a:solidFill>
                <a:uFillTx/>
              </a:defRPr>
            </a:pPr>
            <a:r>
              <a:rPr lang="en-GB" sz="700" b="1" kern="0" dirty="0">
                <a:solidFill>
                  <a:schemeClr val="tx1">
                    <a:lumMod val="65000"/>
                    <a:lumOff val="35000"/>
                  </a:schemeClr>
                </a:solidFill>
                <a:cs typeface="Arial"/>
              </a:rPr>
              <a:t>ESCAT</a:t>
            </a:r>
            <a:r>
              <a:rPr lang="en-GB" sz="700" kern="0" dirty="0">
                <a:solidFill>
                  <a:schemeClr val="tx1">
                    <a:lumMod val="65000"/>
                    <a:lumOff val="35000"/>
                  </a:schemeClr>
                </a:solidFill>
                <a:cs typeface="Arial"/>
              </a:rPr>
              <a:t>, ESMO Scale for Clinical Actionability of molecular </a:t>
            </a:r>
            <a:r>
              <a:rPr lang="en-GB" sz="700" dirty="0">
                <a:solidFill>
                  <a:schemeClr val="tx1">
                    <a:lumMod val="65000"/>
                    <a:lumOff val="35000"/>
                  </a:schemeClr>
                </a:solidFill>
                <a:cs typeface="Arial"/>
              </a:rPr>
              <a:t>Targets (ESCAT); </a:t>
            </a:r>
            <a:r>
              <a:rPr lang="en-GB" sz="700" b="1" dirty="0" err="1">
                <a:solidFill>
                  <a:schemeClr val="tx1">
                    <a:lumMod val="65000"/>
                    <a:lumOff val="35000"/>
                  </a:schemeClr>
                </a:solidFill>
                <a:cs typeface="Arial"/>
              </a:rPr>
              <a:t>dCCA</a:t>
            </a:r>
            <a:r>
              <a:rPr lang="en-GB" sz="700" b="1" dirty="0">
                <a:solidFill>
                  <a:schemeClr val="tx1">
                    <a:lumMod val="65000"/>
                    <a:lumOff val="35000"/>
                  </a:schemeClr>
                </a:solidFill>
                <a:cs typeface="Arial"/>
              </a:rPr>
              <a:t>, </a:t>
            </a:r>
            <a:r>
              <a:rPr lang="en-GB" sz="700" dirty="0">
                <a:solidFill>
                  <a:schemeClr val="tx1">
                    <a:lumMod val="65000"/>
                    <a:lumOff val="35000"/>
                  </a:schemeClr>
                </a:solidFill>
                <a:cs typeface="Arial"/>
              </a:rPr>
              <a:t>distal cholangiocarcinoma; </a:t>
            </a:r>
            <a:r>
              <a:rPr lang="en-GB" sz="700" dirty="0" err="1">
                <a:solidFill>
                  <a:schemeClr val="tx1">
                    <a:lumMod val="65000"/>
                    <a:lumOff val="35000"/>
                  </a:schemeClr>
                </a:solidFill>
                <a:cs typeface="Arial"/>
              </a:rPr>
              <a:t>i</a:t>
            </a:r>
            <a:r>
              <a:rPr lang="en-GB" sz="700" b="1" dirty="0" err="1">
                <a:solidFill>
                  <a:schemeClr val="tx1">
                    <a:lumMod val="65000"/>
                    <a:lumOff val="35000"/>
                  </a:schemeClr>
                </a:solidFill>
                <a:cs typeface="Arial"/>
              </a:rPr>
              <a:t>CCA</a:t>
            </a:r>
            <a:r>
              <a:rPr lang="en-GB" sz="700" dirty="0">
                <a:solidFill>
                  <a:schemeClr val="tx1">
                    <a:lumMod val="65000"/>
                    <a:lumOff val="35000"/>
                  </a:schemeClr>
                </a:solidFill>
                <a:cs typeface="Arial"/>
              </a:rPr>
              <a:t>, intrahepatic cholangiocarcinoma; </a:t>
            </a:r>
            <a:r>
              <a:rPr lang="en-GB" sz="700" b="1" dirty="0" err="1">
                <a:solidFill>
                  <a:schemeClr val="tx1">
                    <a:lumMod val="65000"/>
                    <a:lumOff val="35000"/>
                  </a:schemeClr>
                </a:solidFill>
                <a:cs typeface="Arial"/>
              </a:rPr>
              <a:t>pCCA</a:t>
            </a:r>
            <a:r>
              <a:rPr lang="en-GB" sz="700" dirty="0">
                <a:solidFill>
                  <a:schemeClr val="tx1">
                    <a:lumMod val="65000"/>
                    <a:lumOff val="35000"/>
                  </a:schemeClr>
                </a:solidFill>
                <a:cs typeface="Arial"/>
              </a:rPr>
              <a:t>, perihilar cholangiocarcinoma</a:t>
            </a:r>
          </a:p>
          <a:p>
            <a:pPr>
              <a:defRPr sz="1800" b="0" i="0" u="none" strike="noStrike" kern="0" cap="none" spc="0" baseline="0">
                <a:solidFill>
                  <a:srgbClr val="000000"/>
                </a:solidFill>
                <a:uFillTx/>
              </a:defRPr>
            </a:pPr>
            <a:r>
              <a:rPr lang="en-GB" sz="700" b="1" dirty="0">
                <a:solidFill>
                  <a:schemeClr val="tx1">
                    <a:lumMod val="65000"/>
                    <a:lumOff val="35000"/>
                  </a:schemeClr>
                </a:solidFill>
                <a:cs typeface="Arial"/>
              </a:rPr>
              <a:t>1. </a:t>
            </a:r>
            <a:r>
              <a:rPr lang="en-GB" sz="700" dirty="0">
                <a:solidFill>
                  <a:schemeClr val="tx1">
                    <a:lumMod val="65000"/>
                    <a:lumOff val="35000"/>
                  </a:schemeClr>
                </a:solidFill>
                <a:cs typeface="Arial"/>
              </a:rPr>
              <a:t>Mosele MF et al. </a:t>
            </a:r>
            <a:r>
              <a:rPr lang="en-GB" sz="700" i="1" dirty="0">
                <a:solidFill>
                  <a:schemeClr val="tx1">
                    <a:lumMod val="65000"/>
                    <a:lumOff val="35000"/>
                  </a:schemeClr>
                </a:solidFill>
                <a:cs typeface="Arial"/>
              </a:rPr>
              <a:t>Ann Oncol</a:t>
            </a:r>
            <a:r>
              <a:rPr lang="en-GB" sz="700" dirty="0">
                <a:solidFill>
                  <a:schemeClr val="tx1">
                    <a:lumMod val="65000"/>
                    <a:lumOff val="35000"/>
                  </a:schemeClr>
                </a:solidFill>
                <a:cs typeface="Arial"/>
              </a:rPr>
              <a:t>. 2024 Jul;35(7):588-606 </a:t>
            </a:r>
            <a:r>
              <a:rPr lang="en-GB" sz="700" b="1" dirty="0">
                <a:solidFill>
                  <a:schemeClr val="tx1">
                    <a:lumMod val="65000"/>
                    <a:lumOff val="35000"/>
                  </a:schemeClr>
                </a:solidFill>
                <a:cs typeface="Arial"/>
              </a:rPr>
              <a:t>2</a:t>
            </a:r>
            <a:r>
              <a:rPr lang="en-GB" sz="700" dirty="0">
                <a:solidFill>
                  <a:schemeClr val="tx1">
                    <a:lumMod val="65000"/>
                    <a:lumOff val="35000"/>
                  </a:schemeClr>
                </a:solidFill>
                <a:cs typeface="Arial"/>
              </a:rPr>
              <a:t>. Lamarca A et al. </a:t>
            </a:r>
            <a:r>
              <a:rPr lang="en-GB" sz="700" i="1" dirty="0">
                <a:solidFill>
                  <a:schemeClr val="tx1">
                    <a:lumMod val="65000"/>
                    <a:lumOff val="35000"/>
                  </a:schemeClr>
                </a:solidFill>
                <a:cs typeface="Arial"/>
              </a:rPr>
              <a:t>J Hepatol</a:t>
            </a:r>
            <a:r>
              <a:rPr lang="en-GB" sz="700" dirty="0">
                <a:solidFill>
                  <a:schemeClr val="tx1">
                    <a:lumMod val="65000"/>
                    <a:lumOff val="35000"/>
                  </a:schemeClr>
                </a:solidFill>
                <a:cs typeface="Arial"/>
              </a:rPr>
              <a:t>. 2020 Jul;73(1):170-185 </a:t>
            </a:r>
            <a:r>
              <a:rPr lang="en-GB" sz="700" b="1" dirty="0">
                <a:solidFill>
                  <a:schemeClr val="tx1">
                    <a:lumMod val="65000"/>
                    <a:lumOff val="35000"/>
                  </a:schemeClr>
                </a:solidFill>
                <a:cs typeface="Arial"/>
              </a:rPr>
              <a:t>3.</a:t>
            </a:r>
            <a:r>
              <a:rPr lang="en-GB" sz="700" dirty="0">
                <a:solidFill>
                  <a:schemeClr val="tx1">
                    <a:lumMod val="65000"/>
                    <a:lumOff val="35000"/>
                  </a:schemeClr>
                </a:solidFill>
                <a:cs typeface="Arial"/>
              </a:rPr>
              <a:t> </a:t>
            </a:r>
            <a:r>
              <a:rPr lang="en-ZA" sz="700" dirty="0">
                <a:solidFill>
                  <a:schemeClr val="tx1">
                    <a:lumMod val="65000"/>
                    <a:lumOff val="35000"/>
                  </a:schemeClr>
                </a:solidFill>
                <a:ea typeface="ＭＳ Ｐゴシック" charset="-128"/>
              </a:rPr>
              <a:t> Kendre G, et al. </a:t>
            </a:r>
            <a:r>
              <a:rPr lang="en-ZA" sz="700" i="1" dirty="0">
                <a:solidFill>
                  <a:schemeClr val="tx1">
                    <a:lumMod val="65000"/>
                    <a:lumOff val="35000"/>
                  </a:schemeClr>
                </a:solidFill>
                <a:ea typeface="ＭＳ Ｐゴシック" charset="-128"/>
              </a:rPr>
              <a:t>J Hepatol</a:t>
            </a:r>
            <a:r>
              <a:rPr lang="en-ZA" sz="700" dirty="0">
                <a:solidFill>
                  <a:schemeClr val="tx1">
                    <a:lumMod val="65000"/>
                    <a:lumOff val="35000"/>
                  </a:schemeClr>
                </a:solidFill>
                <a:ea typeface="ＭＳ Ｐゴシック" charset="-128"/>
              </a:rPr>
              <a:t>. 2022;3:614-626. </a:t>
            </a:r>
            <a:r>
              <a:rPr lang="en-ZA" sz="700" b="1" dirty="0">
                <a:solidFill>
                  <a:schemeClr val="tx1">
                    <a:lumMod val="65000"/>
                    <a:lumOff val="35000"/>
                  </a:schemeClr>
                </a:solidFill>
                <a:ea typeface="ＭＳ Ｐゴシック" charset="-128"/>
              </a:rPr>
              <a:t>4. </a:t>
            </a:r>
            <a:r>
              <a:rPr lang="en-GB" sz="700" dirty="0">
                <a:solidFill>
                  <a:schemeClr val="tx1">
                    <a:lumMod val="65000"/>
                    <a:lumOff val="35000"/>
                  </a:schemeClr>
                </a:solidFill>
                <a:cs typeface="Arial"/>
              </a:rPr>
              <a:t>Abou-Alfa GK et al. </a:t>
            </a:r>
            <a:r>
              <a:rPr lang="en-GB" sz="700" i="1" dirty="0">
                <a:solidFill>
                  <a:schemeClr val="tx1">
                    <a:lumMod val="65000"/>
                    <a:lumOff val="35000"/>
                  </a:schemeClr>
                </a:solidFill>
                <a:cs typeface="Arial"/>
              </a:rPr>
              <a:t>Lancet Oncol</a:t>
            </a:r>
            <a:r>
              <a:rPr lang="en-GB" sz="700" dirty="0">
                <a:solidFill>
                  <a:schemeClr val="tx1">
                    <a:lumMod val="65000"/>
                    <a:lumOff val="35000"/>
                  </a:schemeClr>
                </a:solidFill>
                <a:cs typeface="Arial"/>
              </a:rPr>
              <a:t>. 2020 May;21(5):671-684 </a:t>
            </a:r>
            <a:r>
              <a:rPr lang="en-GB" sz="700" b="1" dirty="0">
                <a:solidFill>
                  <a:schemeClr val="tx1">
                    <a:lumMod val="65000"/>
                    <a:lumOff val="35000"/>
                  </a:schemeClr>
                </a:solidFill>
                <a:cs typeface="Arial"/>
              </a:rPr>
              <a:t>5</a:t>
            </a:r>
            <a:r>
              <a:rPr lang="en-GB" sz="700" dirty="0">
                <a:solidFill>
                  <a:schemeClr val="tx1">
                    <a:lumMod val="65000"/>
                    <a:lumOff val="35000"/>
                  </a:schemeClr>
                </a:solidFill>
                <a:cs typeface="Arial"/>
              </a:rPr>
              <a:t>. Javle M et al. </a:t>
            </a:r>
            <a:r>
              <a:rPr lang="en-GB" sz="700" i="1" dirty="0">
                <a:solidFill>
                  <a:schemeClr val="tx1">
                    <a:lumMod val="65000"/>
                    <a:lumOff val="35000"/>
                  </a:schemeClr>
                </a:solidFill>
                <a:cs typeface="Arial"/>
              </a:rPr>
              <a:t>J Clin Oncol.</a:t>
            </a:r>
            <a:r>
              <a:rPr lang="en-GB" sz="700" dirty="0">
                <a:solidFill>
                  <a:schemeClr val="tx1">
                    <a:lumMod val="65000"/>
                    <a:lumOff val="35000"/>
                  </a:schemeClr>
                </a:solidFill>
                <a:cs typeface="Arial"/>
              </a:rPr>
              <a:t> 2018 Jan 20;36(3):276-282 </a:t>
            </a:r>
            <a:r>
              <a:rPr lang="en-GB" sz="700" b="1" dirty="0">
                <a:solidFill>
                  <a:schemeClr val="tx1">
                    <a:lumMod val="65000"/>
                    <a:lumOff val="35000"/>
                  </a:schemeClr>
                </a:solidFill>
                <a:cs typeface="Arial"/>
              </a:rPr>
              <a:t>6</a:t>
            </a:r>
            <a:r>
              <a:rPr lang="en-GB" sz="700" dirty="0">
                <a:solidFill>
                  <a:schemeClr val="tx1">
                    <a:lumMod val="65000"/>
                    <a:lumOff val="35000"/>
                  </a:schemeClr>
                </a:solidFill>
                <a:cs typeface="Arial"/>
              </a:rPr>
              <a:t>. Pant S et al.  </a:t>
            </a:r>
            <a:r>
              <a:rPr lang="en-GB" sz="700" i="1" dirty="0">
                <a:solidFill>
                  <a:schemeClr val="tx1">
                    <a:lumMod val="65000"/>
                    <a:lumOff val="35000"/>
                  </a:schemeClr>
                </a:solidFill>
                <a:cs typeface="Arial"/>
              </a:rPr>
              <a:t>JCO</a:t>
            </a:r>
            <a:r>
              <a:rPr lang="en-GB" sz="700" dirty="0">
                <a:solidFill>
                  <a:schemeClr val="tx1">
                    <a:lumMod val="65000"/>
                    <a:lumOff val="35000"/>
                  </a:schemeClr>
                </a:solidFill>
                <a:cs typeface="Arial"/>
              </a:rPr>
              <a:t>. 2023;41:4008 </a:t>
            </a:r>
            <a:r>
              <a:rPr lang="en-GB" sz="700" b="1" dirty="0">
                <a:solidFill>
                  <a:schemeClr val="tx1">
                    <a:lumMod val="65000"/>
                    <a:lumOff val="35000"/>
                  </a:schemeClr>
                </a:solidFill>
                <a:cs typeface="Arial"/>
              </a:rPr>
              <a:t>7</a:t>
            </a:r>
            <a:r>
              <a:rPr lang="en-GB" sz="700" dirty="0">
                <a:solidFill>
                  <a:schemeClr val="tx1">
                    <a:lumMod val="65000"/>
                    <a:lumOff val="35000"/>
                  </a:schemeClr>
                </a:solidFill>
                <a:cs typeface="Arial"/>
              </a:rPr>
              <a:t>. Goyal L et al. </a:t>
            </a:r>
            <a:r>
              <a:rPr lang="en-GB" sz="700" i="1" dirty="0">
                <a:solidFill>
                  <a:schemeClr val="tx1">
                    <a:lumMod val="65000"/>
                    <a:lumOff val="35000"/>
                  </a:schemeClr>
                </a:solidFill>
                <a:cs typeface="Arial"/>
              </a:rPr>
              <a:t>N Engl J Med</a:t>
            </a:r>
            <a:r>
              <a:rPr lang="en-GB" sz="700" dirty="0">
                <a:solidFill>
                  <a:schemeClr val="tx1">
                    <a:lumMod val="65000"/>
                    <a:lumOff val="35000"/>
                  </a:schemeClr>
                </a:solidFill>
                <a:cs typeface="Arial"/>
              </a:rPr>
              <a:t>. 2023 Jan 19;388(3):228-239</a:t>
            </a:r>
            <a:r>
              <a:rPr lang="en-GB" sz="700" b="1" dirty="0">
                <a:solidFill>
                  <a:schemeClr val="tx1">
                    <a:lumMod val="65000"/>
                    <a:lumOff val="35000"/>
                  </a:schemeClr>
                </a:solidFill>
                <a:cs typeface="Arial"/>
              </a:rPr>
              <a:t> 8</a:t>
            </a:r>
            <a:r>
              <a:rPr lang="en-GB" sz="700" dirty="0">
                <a:solidFill>
                  <a:schemeClr val="tx1">
                    <a:lumMod val="65000"/>
                    <a:lumOff val="35000"/>
                  </a:schemeClr>
                </a:solidFill>
                <a:cs typeface="Arial"/>
              </a:rPr>
              <a:t>. Meric-Bernstam F et al. </a:t>
            </a:r>
            <a:r>
              <a:rPr lang="en-GB" sz="700" i="1" dirty="0">
                <a:solidFill>
                  <a:schemeClr val="tx1">
                    <a:lumMod val="65000"/>
                    <a:lumOff val="35000"/>
                  </a:schemeClr>
                </a:solidFill>
                <a:cs typeface="Arial"/>
              </a:rPr>
              <a:t>J Clin Oncol</a:t>
            </a:r>
            <a:r>
              <a:rPr lang="en-GB" sz="700" dirty="0">
                <a:solidFill>
                  <a:schemeClr val="tx1">
                    <a:lumMod val="65000"/>
                    <a:lumOff val="35000"/>
                  </a:schemeClr>
                </a:solidFill>
                <a:cs typeface="Arial"/>
              </a:rPr>
              <a:t>. 2024 Jan 1;42(1):47-58 </a:t>
            </a:r>
            <a:r>
              <a:rPr lang="en-GB" sz="700" b="1" dirty="0">
                <a:solidFill>
                  <a:schemeClr val="tx1">
                    <a:lumMod val="65000"/>
                    <a:lumOff val="35000"/>
                  </a:schemeClr>
                </a:solidFill>
                <a:cs typeface="Arial"/>
              </a:rPr>
              <a:t>9</a:t>
            </a:r>
            <a:r>
              <a:rPr lang="en-GB" sz="700" dirty="0">
                <a:solidFill>
                  <a:schemeClr val="tx1">
                    <a:lumMod val="65000"/>
                    <a:lumOff val="35000"/>
                  </a:schemeClr>
                </a:solidFill>
                <a:cs typeface="Arial"/>
              </a:rPr>
              <a:t>. Harding JJ et al. </a:t>
            </a:r>
            <a:r>
              <a:rPr lang="en-GB" sz="700" i="1" dirty="0">
                <a:solidFill>
                  <a:schemeClr val="tx1">
                    <a:lumMod val="65000"/>
                    <a:lumOff val="35000"/>
                  </a:schemeClr>
                </a:solidFill>
                <a:cs typeface="Arial"/>
              </a:rPr>
              <a:t>Lancet Oncol</a:t>
            </a:r>
            <a:r>
              <a:rPr lang="en-GB" sz="700" dirty="0">
                <a:solidFill>
                  <a:schemeClr val="tx1">
                    <a:lumMod val="65000"/>
                    <a:lumOff val="35000"/>
                  </a:schemeClr>
                </a:solidFill>
                <a:cs typeface="Arial"/>
              </a:rPr>
              <a:t>. 2023 Jul;24(7):772-782 </a:t>
            </a:r>
            <a:r>
              <a:rPr lang="en-GB" sz="700" b="1" dirty="0">
                <a:solidFill>
                  <a:schemeClr val="tx1">
                    <a:lumMod val="65000"/>
                    <a:lumOff val="35000"/>
                  </a:schemeClr>
                </a:solidFill>
                <a:cs typeface="Arial"/>
              </a:rPr>
              <a:t>10</a:t>
            </a:r>
            <a:r>
              <a:rPr lang="en-GB" sz="700" dirty="0">
                <a:solidFill>
                  <a:schemeClr val="tx1">
                    <a:lumMod val="65000"/>
                    <a:lumOff val="35000"/>
                  </a:schemeClr>
                </a:solidFill>
                <a:cs typeface="Arial"/>
              </a:rPr>
              <a:t>. Nakamura R et al. </a:t>
            </a:r>
            <a:r>
              <a:rPr lang="en-GB" sz="700" i="1" dirty="0">
                <a:solidFill>
                  <a:schemeClr val="tx1">
                    <a:lumMod val="65000"/>
                    <a:lumOff val="35000"/>
                  </a:schemeClr>
                </a:solidFill>
                <a:cs typeface="Arial"/>
              </a:rPr>
              <a:t>J Clin Oncol</a:t>
            </a:r>
            <a:r>
              <a:rPr lang="en-GB" sz="700" dirty="0">
                <a:solidFill>
                  <a:schemeClr val="tx1">
                    <a:lumMod val="65000"/>
                    <a:lumOff val="35000"/>
                  </a:schemeClr>
                </a:solidFill>
                <a:cs typeface="Arial"/>
              </a:rPr>
              <a:t>. 2021 Oct 20;39(30):3328-3339 </a:t>
            </a:r>
            <a:r>
              <a:rPr lang="en-GB" sz="700" b="1" dirty="0">
                <a:solidFill>
                  <a:schemeClr val="tx1">
                    <a:lumMod val="65000"/>
                    <a:lumOff val="35000"/>
                  </a:schemeClr>
                </a:solidFill>
                <a:cs typeface="Arial"/>
              </a:rPr>
              <a:t>11</a:t>
            </a:r>
            <a:r>
              <a:rPr lang="en-GB" sz="700" dirty="0">
                <a:solidFill>
                  <a:schemeClr val="tx1">
                    <a:lumMod val="65000"/>
                    <a:lumOff val="35000"/>
                  </a:schemeClr>
                </a:solidFill>
                <a:cs typeface="Arial"/>
              </a:rPr>
              <a:t>. Hyman DM et al. </a:t>
            </a:r>
            <a:r>
              <a:rPr lang="en-GB" sz="700" i="1" dirty="0">
                <a:solidFill>
                  <a:schemeClr val="tx1">
                    <a:lumMod val="65000"/>
                    <a:lumOff val="35000"/>
                  </a:schemeClr>
                </a:solidFill>
                <a:cs typeface="Arial"/>
              </a:rPr>
              <a:t>Nature</a:t>
            </a:r>
            <a:r>
              <a:rPr lang="en-GB" sz="700" dirty="0">
                <a:solidFill>
                  <a:schemeClr val="tx1">
                    <a:lumMod val="65000"/>
                    <a:lumOff val="35000"/>
                  </a:schemeClr>
                </a:solidFill>
                <a:cs typeface="Arial"/>
              </a:rPr>
              <a:t>. 2019 Feb;566(7745):E11-E12 </a:t>
            </a:r>
            <a:r>
              <a:rPr lang="en-GB" sz="700" b="1" dirty="0">
                <a:solidFill>
                  <a:schemeClr val="tx1">
                    <a:lumMod val="65000"/>
                    <a:lumOff val="35000"/>
                  </a:schemeClr>
                </a:solidFill>
                <a:cs typeface="Arial"/>
              </a:rPr>
              <a:t>12</a:t>
            </a:r>
            <a:r>
              <a:rPr lang="en-GB" sz="700" dirty="0">
                <a:solidFill>
                  <a:schemeClr val="tx1">
                    <a:lumMod val="65000"/>
                    <a:lumOff val="35000"/>
                  </a:schemeClr>
                </a:solidFill>
                <a:cs typeface="Arial"/>
              </a:rPr>
              <a:t>. Subbiah V et al. </a:t>
            </a:r>
            <a:r>
              <a:rPr lang="en-GB" sz="700" i="1" dirty="0">
                <a:solidFill>
                  <a:schemeClr val="tx1">
                    <a:lumMod val="65000"/>
                    <a:lumOff val="35000"/>
                  </a:schemeClr>
                </a:solidFill>
                <a:cs typeface="Arial"/>
              </a:rPr>
              <a:t>Lancet Oncol.</a:t>
            </a:r>
            <a:r>
              <a:rPr lang="en-GB" sz="700" dirty="0">
                <a:solidFill>
                  <a:schemeClr val="tx1">
                    <a:lumMod val="65000"/>
                    <a:lumOff val="35000"/>
                  </a:schemeClr>
                </a:solidFill>
                <a:cs typeface="Arial"/>
              </a:rPr>
              <a:t> 2020 Sep;21(9):1234-1243 </a:t>
            </a:r>
            <a:r>
              <a:rPr lang="en-GB" sz="700" b="1" dirty="0">
                <a:solidFill>
                  <a:schemeClr val="tx1">
                    <a:lumMod val="65000"/>
                    <a:lumOff val="35000"/>
                  </a:schemeClr>
                </a:solidFill>
                <a:cs typeface="Arial"/>
              </a:rPr>
              <a:t>13</a:t>
            </a:r>
            <a:r>
              <a:rPr lang="en-GB" sz="700" dirty="0">
                <a:solidFill>
                  <a:schemeClr val="tx1">
                    <a:lumMod val="65000"/>
                    <a:lumOff val="35000"/>
                  </a:schemeClr>
                </a:solidFill>
                <a:cs typeface="Arial"/>
              </a:rPr>
              <a:t>. Salama AKS et al. </a:t>
            </a:r>
            <a:r>
              <a:rPr lang="en-GB" sz="700" i="1" dirty="0">
                <a:solidFill>
                  <a:schemeClr val="tx1">
                    <a:lumMod val="65000"/>
                    <a:lumOff val="35000"/>
                  </a:schemeClr>
                </a:solidFill>
                <a:cs typeface="Arial"/>
              </a:rPr>
              <a:t>J Clin Oncol</a:t>
            </a:r>
            <a:r>
              <a:rPr lang="en-GB" sz="700" dirty="0">
                <a:solidFill>
                  <a:schemeClr val="tx1">
                    <a:lumMod val="65000"/>
                    <a:lumOff val="35000"/>
                  </a:schemeClr>
                </a:solidFill>
                <a:cs typeface="Arial"/>
              </a:rPr>
              <a:t>. 2020 Nov 20;38(33):3895-3904 </a:t>
            </a:r>
            <a:r>
              <a:rPr lang="en-GB" sz="700" b="1" dirty="0">
                <a:solidFill>
                  <a:schemeClr val="tx1">
                    <a:lumMod val="65000"/>
                    <a:lumOff val="35000"/>
                  </a:schemeClr>
                </a:solidFill>
                <a:cs typeface="Arial"/>
              </a:rPr>
              <a:t>14</a:t>
            </a:r>
            <a:r>
              <a:rPr lang="en-GB" sz="700" dirty="0">
                <a:solidFill>
                  <a:schemeClr val="tx1">
                    <a:lumMod val="65000"/>
                    <a:lumOff val="35000"/>
                  </a:schemeClr>
                </a:solidFill>
                <a:cs typeface="Arial"/>
              </a:rPr>
              <a:t>. Subbiah V et al. </a:t>
            </a:r>
            <a:r>
              <a:rPr lang="en-GB" sz="700" i="1" dirty="0">
                <a:solidFill>
                  <a:schemeClr val="tx1">
                    <a:lumMod val="65000"/>
                    <a:lumOff val="35000"/>
                  </a:schemeClr>
                </a:solidFill>
                <a:cs typeface="Arial"/>
              </a:rPr>
              <a:t>Nat Med</a:t>
            </a:r>
            <a:r>
              <a:rPr lang="en-GB" sz="700" dirty="0">
                <a:solidFill>
                  <a:schemeClr val="tx1">
                    <a:lumMod val="65000"/>
                    <a:lumOff val="35000"/>
                  </a:schemeClr>
                </a:solidFill>
                <a:cs typeface="Arial"/>
              </a:rPr>
              <a:t>. 2023 May;29(5):1103-1112 </a:t>
            </a:r>
            <a:r>
              <a:rPr lang="en-GB" sz="700" b="1" dirty="0">
                <a:solidFill>
                  <a:schemeClr val="tx1">
                    <a:lumMod val="65000"/>
                    <a:lumOff val="35000"/>
                  </a:schemeClr>
                </a:solidFill>
                <a:cs typeface="Arial"/>
              </a:rPr>
              <a:t>15</a:t>
            </a:r>
            <a:r>
              <a:rPr lang="en-GB" sz="700" dirty="0">
                <a:solidFill>
                  <a:schemeClr val="tx1">
                    <a:lumMod val="65000"/>
                    <a:lumOff val="35000"/>
                  </a:schemeClr>
                </a:solidFill>
                <a:cs typeface="Arial"/>
              </a:rPr>
              <a:t>. </a:t>
            </a:r>
            <a:r>
              <a:rPr lang="en-GB" sz="700" dirty="0" err="1">
                <a:solidFill>
                  <a:schemeClr val="tx1">
                    <a:lumMod val="65000"/>
                    <a:lumOff val="35000"/>
                  </a:schemeClr>
                </a:solidFill>
                <a:cs typeface="Arial"/>
              </a:rPr>
              <a:t>Bekaii</a:t>
            </a:r>
            <a:r>
              <a:rPr lang="en-GB" sz="700" dirty="0">
                <a:solidFill>
                  <a:schemeClr val="tx1">
                    <a:lumMod val="65000"/>
                    <a:lumOff val="35000"/>
                  </a:schemeClr>
                </a:solidFill>
                <a:cs typeface="Arial"/>
              </a:rPr>
              <a:t>-Saab T et al. </a:t>
            </a:r>
            <a:r>
              <a:rPr lang="en-GB" sz="700" i="1" dirty="0">
                <a:solidFill>
                  <a:schemeClr val="tx1">
                    <a:lumMod val="65000"/>
                    <a:lumOff val="35000"/>
                  </a:schemeClr>
                </a:solidFill>
                <a:cs typeface="Arial"/>
              </a:rPr>
              <a:t>J Clin Oncol</a:t>
            </a:r>
            <a:r>
              <a:rPr lang="en-GB" sz="700" dirty="0">
                <a:solidFill>
                  <a:schemeClr val="tx1">
                    <a:lumMod val="65000"/>
                    <a:lumOff val="35000"/>
                  </a:schemeClr>
                </a:solidFill>
                <a:cs typeface="Arial"/>
              </a:rPr>
              <a:t>. 2023 Sep 1;41(25):4097-4106</a:t>
            </a:r>
            <a:endParaRPr lang="en-GB" sz="700" dirty="0">
              <a:solidFill>
                <a:schemeClr val="tx1">
                  <a:lumMod val="65000"/>
                  <a:lumOff val="35000"/>
                </a:schemeClr>
              </a:solidFill>
            </a:endParaRPr>
          </a:p>
        </p:txBody>
      </p:sp>
    </p:spTree>
    <p:extLst>
      <p:ext uri="{BB962C8B-B14F-4D97-AF65-F5344CB8AC3E}">
        <p14:creationId xmlns:p14="http://schemas.microsoft.com/office/powerpoint/2010/main" val="1917455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BD770-5837-B085-6B1B-5883D53D4DFE}"/>
            </a:ext>
          </a:extLst>
        </p:cNvPr>
        <p:cNvGrpSpPr/>
        <p:nvPr/>
      </p:nvGrpSpPr>
      <p:grpSpPr>
        <a:xfrm>
          <a:off x="0" y="0"/>
          <a:ext cx="0" cy="0"/>
          <a:chOff x="0" y="0"/>
          <a:chExt cx="0" cy="0"/>
        </a:xfrm>
      </p:grpSpPr>
      <p:cxnSp>
        <p:nvCxnSpPr>
          <p:cNvPr id="64" name="Straight Connector 63">
            <a:extLst>
              <a:ext uri="{FF2B5EF4-FFF2-40B4-BE49-F238E27FC236}">
                <a16:creationId xmlns:a16="http://schemas.microsoft.com/office/drawing/2014/main" id="{26F8BDD1-4F6E-768F-8320-2E0B7DA70AD5}"/>
              </a:ext>
            </a:extLst>
          </p:cNvPr>
          <p:cNvCxnSpPr>
            <a:cxnSpLocks/>
          </p:cNvCxnSpPr>
          <p:nvPr/>
        </p:nvCxnSpPr>
        <p:spPr>
          <a:xfrm>
            <a:off x="5157155" y="2004383"/>
            <a:ext cx="0" cy="702521"/>
          </a:xfrm>
          <a:prstGeom prst="line">
            <a:avLst/>
          </a:prstGeom>
          <a:ln w="9525">
            <a:solidFill>
              <a:schemeClr val="tx1">
                <a:lumMod val="75000"/>
                <a:lumOff val="25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1077F9CB-DBEC-DD6E-0553-B06F3B4B458D}"/>
              </a:ext>
            </a:extLst>
          </p:cNvPr>
          <p:cNvCxnSpPr/>
          <p:nvPr/>
        </p:nvCxnSpPr>
        <p:spPr>
          <a:xfrm>
            <a:off x="10449946" y="2184710"/>
            <a:ext cx="0" cy="1338321"/>
          </a:xfrm>
          <a:prstGeom prst="line">
            <a:avLst/>
          </a:prstGeom>
          <a:ln w="9525">
            <a:solidFill>
              <a:schemeClr val="tx1">
                <a:lumMod val="75000"/>
                <a:lumOff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2482D0D8-556F-DE18-84F1-76C3ED9A35A4}"/>
              </a:ext>
            </a:extLst>
          </p:cNvPr>
          <p:cNvCxnSpPr>
            <a:cxnSpLocks/>
          </p:cNvCxnSpPr>
          <p:nvPr/>
        </p:nvCxnSpPr>
        <p:spPr>
          <a:xfrm>
            <a:off x="6302361" y="2276624"/>
            <a:ext cx="0" cy="137605"/>
          </a:xfrm>
          <a:prstGeom prst="line">
            <a:avLst/>
          </a:prstGeom>
          <a:ln w="9525">
            <a:solidFill>
              <a:srgbClr val="2C3176"/>
            </a:solidFill>
            <a:prstDash val="sysDash"/>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8210FF6D-1037-E74E-2F32-16FAE8870A68}"/>
              </a:ext>
            </a:extLst>
          </p:cNvPr>
          <p:cNvCxnSpPr>
            <a:cxnSpLocks/>
          </p:cNvCxnSpPr>
          <p:nvPr/>
        </p:nvCxnSpPr>
        <p:spPr>
          <a:xfrm flipH="1">
            <a:off x="4624251" y="1989230"/>
            <a:ext cx="827771" cy="0"/>
          </a:xfrm>
          <a:prstGeom prst="line">
            <a:avLst/>
          </a:prstGeom>
          <a:ln w="9525">
            <a:solidFill>
              <a:schemeClr val="tx1">
                <a:lumMod val="75000"/>
                <a:lumOff val="25000"/>
              </a:schemeClr>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81" name="object 59">
            <a:extLst>
              <a:ext uri="{FF2B5EF4-FFF2-40B4-BE49-F238E27FC236}">
                <a16:creationId xmlns:a16="http://schemas.microsoft.com/office/drawing/2014/main" id="{D6EEC8EA-1ED6-988F-F1AB-253308B5E9EA}"/>
              </a:ext>
            </a:extLst>
          </p:cNvPr>
          <p:cNvSpPr/>
          <p:nvPr/>
        </p:nvSpPr>
        <p:spPr>
          <a:xfrm>
            <a:off x="5461030" y="1919544"/>
            <a:ext cx="2969229" cy="414059"/>
          </a:xfrm>
          <a:custGeom>
            <a:avLst/>
            <a:gdLst/>
            <a:ahLst/>
            <a:cxnLst/>
            <a:rect l="l" t="t" r="r" b="b"/>
            <a:pathLst>
              <a:path w="2372994" h="469900">
                <a:moveTo>
                  <a:pt x="2343907" y="0"/>
                </a:moveTo>
                <a:lnTo>
                  <a:pt x="28784" y="0"/>
                </a:lnTo>
                <a:lnTo>
                  <a:pt x="17607" y="2271"/>
                </a:lnTo>
                <a:lnTo>
                  <a:pt x="8455" y="8455"/>
                </a:lnTo>
                <a:lnTo>
                  <a:pt x="2271" y="17607"/>
                </a:lnTo>
                <a:lnTo>
                  <a:pt x="0" y="28784"/>
                </a:lnTo>
                <a:lnTo>
                  <a:pt x="0" y="441012"/>
                </a:lnTo>
                <a:lnTo>
                  <a:pt x="2271" y="452189"/>
                </a:lnTo>
                <a:lnTo>
                  <a:pt x="8455" y="461341"/>
                </a:lnTo>
                <a:lnTo>
                  <a:pt x="17607" y="467526"/>
                </a:lnTo>
                <a:lnTo>
                  <a:pt x="28784" y="469797"/>
                </a:lnTo>
                <a:lnTo>
                  <a:pt x="2343907" y="469797"/>
                </a:lnTo>
                <a:lnTo>
                  <a:pt x="2355084" y="467526"/>
                </a:lnTo>
                <a:lnTo>
                  <a:pt x="2364236" y="461341"/>
                </a:lnTo>
                <a:lnTo>
                  <a:pt x="2370420" y="452189"/>
                </a:lnTo>
                <a:lnTo>
                  <a:pt x="2372692" y="441012"/>
                </a:lnTo>
                <a:lnTo>
                  <a:pt x="2372692" y="28784"/>
                </a:lnTo>
                <a:lnTo>
                  <a:pt x="2370420" y="17607"/>
                </a:lnTo>
                <a:lnTo>
                  <a:pt x="2364236" y="8455"/>
                </a:lnTo>
                <a:lnTo>
                  <a:pt x="2355084" y="2271"/>
                </a:lnTo>
                <a:lnTo>
                  <a:pt x="2343907" y="0"/>
                </a:lnTo>
                <a:close/>
              </a:path>
            </a:pathLst>
          </a:custGeom>
          <a:solidFill>
            <a:schemeClr val="bg1"/>
          </a:solidFill>
          <a:ln>
            <a:solidFill>
              <a:srgbClr val="AD2B61"/>
            </a:solidFill>
          </a:ln>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82" name="object 37">
            <a:extLst>
              <a:ext uri="{FF2B5EF4-FFF2-40B4-BE49-F238E27FC236}">
                <a16:creationId xmlns:a16="http://schemas.microsoft.com/office/drawing/2014/main" id="{318AAFFC-4BE4-787D-5035-C21F799ED5D4}"/>
              </a:ext>
            </a:extLst>
          </p:cNvPr>
          <p:cNvSpPr/>
          <p:nvPr/>
        </p:nvSpPr>
        <p:spPr>
          <a:xfrm>
            <a:off x="6703369" y="2932368"/>
            <a:ext cx="2414628" cy="533187"/>
          </a:xfrm>
          <a:custGeom>
            <a:avLst/>
            <a:gdLst/>
            <a:ahLst/>
            <a:cxnLst/>
            <a:rect l="l" t="t" r="r" b="b"/>
            <a:pathLst>
              <a:path w="1295400" h="854710">
                <a:moveTo>
                  <a:pt x="1266306" y="0"/>
                </a:moveTo>
                <a:lnTo>
                  <a:pt x="28690" y="0"/>
                </a:lnTo>
                <a:lnTo>
                  <a:pt x="17550" y="2262"/>
                </a:lnTo>
                <a:lnTo>
                  <a:pt x="8427" y="8422"/>
                </a:lnTo>
                <a:lnTo>
                  <a:pt x="2263" y="17541"/>
                </a:lnTo>
                <a:lnTo>
                  <a:pt x="0" y="28679"/>
                </a:lnTo>
                <a:lnTo>
                  <a:pt x="0" y="825995"/>
                </a:lnTo>
                <a:lnTo>
                  <a:pt x="2263" y="837129"/>
                </a:lnTo>
                <a:lnTo>
                  <a:pt x="8427" y="846249"/>
                </a:lnTo>
                <a:lnTo>
                  <a:pt x="17550" y="852411"/>
                </a:lnTo>
                <a:lnTo>
                  <a:pt x="28690" y="854675"/>
                </a:lnTo>
                <a:lnTo>
                  <a:pt x="1266306" y="854675"/>
                </a:lnTo>
                <a:lnTo>
                  <a:pt x="1277445" y="852411"/>
                </a:lnTo>
                <a:lnTo>
                  <a:pt x="1286564" y="846249"/>
                </a:lnTo>
                <a:lnTo>
                  <a:pt x="1292724" y="837129"/>
                </a:lnTo>
                <a:lnTo>
                  <a:pt x="1294986" y="825995"/>
                </a:lnTo>
                <a:lnTo>
                  <a:pt x="1294986" y="28679"/>
                </a:lnTo>
                <a:lnTo>
                  <a:pt x="1292724" y="17541"/>
                </a:lnTo>
                <a:lnTo>
                  <a:pt x="1286564" y="8422"/>
                </a:lnTo>
                <a:lnTo>
                  <a:pt x="1277445" y="2262"/>
                </a:lnTo>
                <a:lnTo>
                  <a:pt x="1266306" y="0"/>
                </a:lnTo>
                <a:close/>
              </a:path>
            </a:pathLst>
          </a:custGeom>
          <a:solidFill>
            <a:schemeClr val="bg1"/>
          </a:solidFill>
          <a:ln>
            <a:solidFill>
              <a:srgbClr val="AD2B61"/>
            </a:solidFill>
          </a:ln>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83" name="object 38">
            <a:extLst>
              <a:ext uri="{FF2B5EF4-FFF2-40B4-BE49-F238E27FC236}">
                <a16:creationId xmlns:a16="http://schemas.microsoft.com/office/drawing/2014/main" id="{AFD70E0D-3E87-B7FB-C813-E1F193975E7E}"/>
              </a:ext>
            </a:extLst>
          </p:cNvPr>
          <p:cNvSpPr txBox="1"/>
          <p:nvPr/>
        </p:nvSpPr>
        <p:spPr>
          <a:xfrm>
            <a:off x="6703368" y="2914783"/>
            <a:ext cx="2407245" cy="531236"/>
          </a:xfrm>
          <a:prstGeom prst="rect">
            <a:avLst/>
          </a:prstGeom>
        </p:spPr>
        <p:txBody>
          <a:bodyPr vert="horz" wrap="square" lIns="0" tIns="52705" rIns="0" bIns="0" rtlCol="0">
            <a:spAutoFit/>
          </a:bodyPr>
          <a:lstStyle/>
          <a:p>
            <a:pPr marL="0" marR="0" lvl="0" indent="0" algn="ctr" defTabSz="914400" rtl="0" eaLnBrk="1" fontAlgn="auto" latinLnBrk="0" hangingPunct="1">
              <a:lnSpc>
                <a:spcPct val="90000"/>
              </a:lnSpc>
              <a:spcBef>
                <a:spcPts val="415"/>
              </a:spcBef>
              <a:spcAft>
                <a:spcPts val="0"/>
              </a:spcAft>
              <a:buClrTx/>
              <a:buSzTx/>
              <a:buFontTx/>
              <a:buNone/>
              <a:tabLst/>
              <a:defRPr/>
            </a:pPr>
            <a:r>
              <a:rPr kumimoji="0" sz="1050" b="0" i="0" u="none" strike="noStrike" kern="1200" cap="none" spc="-10" normalizeH="0" baseline="0" noProof="0" dirty="0" err="1">
                <a:ln>
                  <a:noFill/>
                </a:ln>
                <a:solidFill>
                  <a:schemeClr val="tx1">
                    <a:lumMod val="65000"/>
                    <a:lumOff val="35000"/>
                  </a:schemeClr>
                </a:solidFill>
                <a:effectLst/>
                <a:uLnTx/>
                <a:uFillTx/>
                <a:latin typeface="Aptos" panose="020B0004020202020204" pitchFamily="34" charset="0"/>
                <a:cs typeface="Poppins"/>
              </a:rPr>
              <a:t>FOLFOX</a:t>
            </a:r>
            <a:r>
              <a:rPr kumimoji="0" lang="en-US" sz="1050" b="0" i="0" u="none" strike="noStrike" kern="1200" cap="none" spc="-15" normalizeH="0" baseline="33333" noProof="0" dirty="0" err="1">
                <a:ln>
                  <a:noFill/>
                </a:ln>
                <a:solidFill>
                  <a:schemeClr val="tx1">
                    <a:lumMod val="65000"/>
                    <a:lumOff val="35000"/>
                  </a:schemeClr>
                </a:solidFill>
                <a:effectLst/>
                <a:uLnTx/>
                <a:uFillTx/>
                <a:latin typeface="Aptos" panose="020B0004020202020204" pitchFamily="34" charset="0"/>
                <a:cs typeface="Poppins"/>
              </a:rPr>
              <a:t>g</a:t>
            </a:r>
            <a:endParaRPr kumimoji="0" sz="1050" b="0" i="0" u="none" strike="noStrike" kern="1200" cap="none" spc="0" normalizeH="0" baseline="33333" noProof="0" dirty="0">
              <a:ln>
                <a:noFill/>
              </a:ln>
              <a:solidFill>
                <a:schemeClr val="tx1">
                  <a:lumMod val="65000"/>
                  <a:lumOff val="35000"/>
                </a:schemeClr>
              </a:solidFill>
              <a:effectLst/>
              <a:uLnTx/>
              <a:uFillTx/>
              <a:latin typeface="Aptos" panose="020B0004020202020204" pitchFamily="34" charset="0"/>
              <a:cs typeface="Poppins"/>
            </a:endParaRPr>
          </a:p>
          <a:p>
            <a:pPr marL="0" marR="0" lvl="0" indent="0" algn="ctr" defTabSz="914400" rtl="0" eaLnBrk="1" fontAlgn="auto" latinLnBrk="0" hangingPunct="1">
              <a:lnSpc>
                <a:spcPct val="90000"/>
              </a:lnSpc>
              <a:spcBef>
                <a:spcPts val="320"/>
              </a:spcBef>
              <a:spcAft>
                <a:spcPts val="0"/>
              </a:spcAft>
              <a:buClrTx/>
              <a:buSzTx/>
              <a:buFontTx/>
              <a:buNone/>
              <a:tabLst/>
              <a:defRPr/>
            </a:pPr>
            <a:r>
              <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[I,</a:t>
            </a:r>
            <a:r>
              <a:rPr kumimoji="0" sz="1050" b="0" i="0" u="none" strike="noStrike" kern="1200" cap="none" spc="-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A;</a:t>
            </a:r>
            <a:r>
              <a:rPr kumimoji="0" sz="1050" b="0" i="0" u="none" strike="noStrike" kern="1200" cap="none" spc="-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MCBS </a:t>
            </a:r>
            <a:r>
              <a:rPr kumimoji="0" sz="1050" b="0" i="0" u="none" strike="noStrike" kern="1200" cap="none" spc="-25" normalizeH="0" baseline="0" noProof="0" dirty="0">
                <a:ln>
                  <a:noFill/>
                </a:ln>
                <a:solidFill>
                  <a:schemeClr val="tx1">
                    <a:lumMod val="65000"/>
                    <a:lumOff val="35000"/>
                  </a:schemeClr>
                </a:solidFill>
                <a:effectLst/>
                <a:uLnTx/>
                <a:uFillTx/>
                <a:latin typeface="Aptos" panose="020B0004020202020204" pitchFamily="34" charset="0"/>
                <a:cs typeface="Poppins"/>
              </a:rPr>
              <a:t>1]</a:t>
            </a:r>
            <a:r>
              <a:rPr kumimoji="0" sz="1050" b="0" i="0" u="none" strike="noStrike" kern="1200" cap="none" spc="-37" normalizeH="0" baseline="33333" noProof="0" dirty="0">
                <a:ln>
                  <a:noFill/>
                </a:ln>
                <a:solidFill>
                  <a:schemeClr val="tx1">
                    <a:lumMod val="65000"/>
                    <a:lumOff val="35000"/>
                  </a:schemeClr>
                </a:solidFill>
                <a:effectLst/>
                <a:uLnTx/>
                <a:uFillTx/>
                <a:latin typeface="Aptos" panose="020B0004020202020204" pitchFamily="34" charset="0"/>
                <a:cs typeface="Poppins"/>
              </a:rPr>
              <a:t>h</a:t>
            </a:r>
            <a:endParaRPr kumimoji="0" sz="1050" b="0" i="0" u="none" strike="noStrike" kern="1200" cap="none" spc="0" normalizeH="0" baseline="33333" noProof="0" dirty="0">
              <a:ln>
                <a:noFill/>
              </a:ln>
              <a:solidFill>
                <a:schemeClr val="tx1">
                  <a:lumMod val="65000"/>
                  <a:lumOff val="35000"/>
                </a:schemeClr>
              </a:solidFill>
              <a:effectLst/>
              <a:uLnTx/>
              <a:uFillTx/>
              <a:latin typeface="Aptos" panose="020B0004020202020204" pitchFamily="34" charset="0"/>
              <a:cs typeface="Poppins"/>
            </a:endParaRPr>
          </a:p>
          <a:p>
            <a:pPr marL="38100" marR="30480" lvl="0" indent="0" algn="ctr" defTabSz="914400" rtl="0" eaLnBrk="1" fontAlgn="auto" latinLnBrk="0" hangingPunct="1">
              <a:lnSpc>
                <a:spcPct val="90000"/>
              </a:lnSpc>
              <a:spcBef>
                <a:spcPts val="0"/>
              </a:spcBef>
              <a:spcAft>
                <a:spcPts val="0"/>
              </a:spcAft>
              <a:buClrTx/>
              <a:buSzTx/>
              <a:buFontTx/>
              <a:buNone/>
              <a:tabLst/>
              <a:defRPr/>
            </a:pPr>
            <a:r>
              <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Alternative: 5-FU </a:t>
            </a:r>
            <a:r>
              <a:rPr kumimoji="0" sz="1050" b="0" i="0" u="none" strike="noStrike" kern="1200" cap="none" spc="-50" normalizeH="0" baseline="0" noProof="0" dirty="0">
                <a:ln>
                  <a:noFill/>
                </a:ln>
                <a:solidFill>
                  <a:schemeClr val="tx1">
                    <a:lumMod val="65000"/>
                    <a:lumOff val="35000"/>
                  </a:schemeClr>
                </a:solidFill>
                <a:effectLst/>
                <a:uLnTx/>
                <a:uFillTx/>
                <a:latin typeface="Aptos" panose="020B0004020202020204" pitchFamily="34" charset="0"/>
                <a:cs typeface="Poppins"/>
              </a:rPr>
              <a:t>±</a:t>
            </a:r>
            <a:r>
              <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 irinotecan</a:t>
            </a:r>
            <a:r>
              <a:rPr kumimoji="0" sz="1050" b="0" i="0" u="none" strike="noStrike" kern="1200" cap="none" spc="-30"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[II,</a:t>
            </a:r>
            <a:r>
              <a:rPr kumimoji="0" sz="1050" b="0" i="0" u="none" strike="noStrike" kern="1200" cap="none" spc="-25" normalizeH="0" baseline="0" noProof="0" dirty="0">
                <a:ln>
                  <a:noFill/>
                </a:ln>
                <a:solidFill>
                  <a:schemeClr val="tx1">
                    <a:lumMod val="65000"/>
                    <a:lumOff val="35000"/>
                  </a:schemeClr>
                </a:solidFill>
                <a:effectLst/>
                <a:uLnTx/>
                <a:uFillTx/>
                <a:latin typeface="Aptos" panose="020B0004020202020204" pitchFamily="34" charset="0"/>
                <a:cs typeface="Poppins"/>
              </a:rPr>
              <a:t> C]</a:t>
            </a:r>
            <a:endPar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endParaRPr>
          </a:p>
        </p:txBody>
      </p:sp>
      <p:sp>
        <p:nvSpPr>
          <p:cNvPr id="92" name="object 55">
            <a:extLst>
              <a:ext uri="{FF2B5EF4-FFF2-40B4-BE49-F238E27FC236}">
                <a16:creationId xmlns:a16="http://schemas.microsoft.com/office/drawing/2014/main" id="{17A531EC-3C12-C205-5B76-E4E109788A48}"/>
              </a:ext>
            </a:extLst>
          </p:cNvPr>
          <p:cNvSpPr/>
          <p:nvPr/>
        </p:nvSpPr>
        <p:spPr>
          <a:xfrm>
            <a:off x="5453707" y="1567500"/>
            <a:ext cx="1897176" cy="214508"/>
          </a:xfrm>
          <a:custGeom>
            <a:avLst/>
            <a:gdLst/>
            <a:ahLst/>
            <a:cxnLst/>
            <a:rect l="l" t="t" r="r" b="b"/>
            <a:pathLst>
              <a:path w="2372995" h="469900">
                <a:moveTo>
                  <a:pt x="2343907" y="0"/>
                </a:moveTo>
                <a:lnTo>
                  <a:pt x="28784" y="0"/>
                </a:lnTo>
                <a:lnTo>
                  <a:pt x="17607" y="2271"/>
                </a:lnTo>
                <a:lnTo>
                  <a:pt x="8455" y="8455"/>
                </a:lnTo>
                <a:lnTo>
                  <a:pt x="2271" y="17607"/>
                </a:lnTo>
                <a:lnTo>
                  <a:pt x="0" y="28784"/>
                </a:lnTo>
                <a:lnTo>
                  <a:pt x="0" y="441012"/>
                </a:lnTo>
                <a:lnTo>
                  <a:pt x="2271" y="452189"/>
                </a:lnTo>
                <a:lnTo>
                  <a:pt x="8455" y="461341"/>
                </a:lnTo>
                <a:lnTo>
                  <a:pt x="17607" y="467526"/>
                </a:lnTo>
                <a:lnTo>
                  <a:pt x="28784" y="469797"/>
                </a:lnTo>
                <a:lnTo>
                  <a:pt x="2343907" y="469797"/>
                </a:lnTo>
                <a:lnTo>
                  <a:pt x="2355084" y="467526"/>
                </a:lnTo>
                <a:lnTo>
                  <a:pt x="2364236" y="461341"/>
                </a:lnTo>
                <a:lnTo>
                  <a:pt x="2370420" y="452189"/>
                </a:lnTo>
                <a:lnTo>
                  <a:pt x="2372692" y="441012"/>
                </a:lnTo>
                <a:lnTo>
                  <a:pt x="2372692" y="28784"/>
                </a:lnTo>
                <a:lnTo>
                  <a:pt x="2370420" y="17607"/>
                </a:lnTo>
                <a:lnTo>
                  <a:pt x="2364236" y="8455"/>
                </a:lnTo>
                <a:lnTo>
                  <a:pt x="2355084" y="2271"/>
                </a:lnTo>
                <a:lnTo>
                  <a:pt x="2343907" y="0"/>
                </a:lnTo>
                <a:close/>
              </a:path>
            </a:pathLst>
          </a:custGeom>
          <a:solidFill>
            <a:schemeClr val="bg1"/>
          </a:solidFill>
          <a:ln>
            <a:solidFill>
              <a:srgbClr val="AD2B61"/>
            </a:solidFill>
          </a:ln>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93" name="object 56">
            <a:extLst>
              <a:ext uri="{FF2B5EF4-FFF2-40B4-BE49-F238E27FC236}">
                <a16:creationId xmlns:a16="http://schemas.microsoft.com/office/drawing/2014/main" id="{CCA424A6-704D-FAEA-EF7E-248405550197}"/>
              </a:ext>
            </a:extLst>
          </p:cNvPr>
          <p:cNvSpPr txBox="1"/>
          <p:nvPr/>
        </p:nvSpPr>
        <p:spPr>
          <a:xfrm>
            <a:off x="5434244" y="1599445"/>
            <a:ext cx="1902267" cy="177613"/>
          </a:xfrm>
          <a:prstGeom prst="rect">
            <a:avLst/>
          </a:prstGeom>
        </p:spPr>
        <p:txBody>
          <a:bodyPr vert="horz" wrap="square" lIns="0" tIns="15875" rIns="0" bIns="0" rtlCol="0">
            <a:spAutoFit/>
          </a:bodyPr>
          <a:lstStyle/>
          <a:p>
            <a:pPr marL="12700" marR="0" lvl="0" indent="0" algn="ctr" defTabSz="914400" rtl="0" eaLnBrk="1" fontAlgn="auto" latinLnBrk="0" hangingPunct="1">
              <a:lnSpc>
                <a:spcPct val="100000"/>
              </a:lnSpc>
              <a:spcBef>
                <a:spcPts val="125"/>
              </a:spcBef>
              <a:spcAft>
                <a:spcPts val="0"/>
              </a:spcAft>
              <a:buClrTx/>
              <a:buSzTx/>
              <a:buFontTx/>
              <a:buNone/>
              <a:tabLst/>
              <a:defRPr/>
            </a:pPr>
            <a:r>
              <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Molecular</a:t>
            </a:r>
            <a:r>
              <a:rPr kumimoji="0" sz="1050" b="0" i="0" u="none" strike="noStrike" kern="1200" cap="none" spc="120"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10" normalizeH="0" baseline="0" noProof="0" dirty="0">
                <a:ln>
                  <a:noFill/>
                </a:ln>
                <a:solidFill>
                  <a:schemeClr val="tx1">
                    <a:lumMod val="65000"/>
                    <a:lumOff val="35000"/>
                  </a:schemeClr>
                </a:solidFill>
                <a:effectLst/>
                <a:uLnTx/>
                <a:uFillTx/>
                <a:latin typeface="Aptos" panose="020B0004020202020204" pitchFamily="34" charset="0"/>
                <a:cs typeface="Poppins"/>
              </a:rPr>
              <a:t>profiling</a:t>
            </a:r>
            <a:endPar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endParaRPr>
          </a:p>
        </p:txBody>
      </p:sp>
      <p:sp>
        <p:nvSpPr>
          <p:cNvPr id="94" name="object 63">
            <a:extLst>
              <a:ext uri="{FF2B5EF4-FFF2-40B4-BE49-F238E27FC236}">
                <a16:creationId xmlns:a16="http://schemas.microsoft.com/office/drawing/2014/main" id="{04BB8142-D8E0-C11D-BD74-982EC22A85FD}"/>
              </a:ext>
            </a:extLst>
          </p:cNvPr>
          <p:cNvSpPr/>
          <p:nvPr/>
        </p:nvSpPr>
        <p:spPr>
          <a:xfrm>
            <a:off x="4725000" y="871983"/>
            <a:ext cx="3359982" cy="159485"/>
          </a:xfrm>
          <a:custGeom>
            <a:avLst/>
            <a:gdLst/>
            <a:ahLst/>
            <a:cxnLst/>
            <a:rect l="l" t="t" r="r" b="b"/>
            <a:pathLst>
              <a:path w="2722245" h="384809">
                <a:moveTo>
                  <a:pt x="2693876" y="0"/>
                </a:moveTo>
                <a:lnTo>
                  <a:pt x="27894" y="0"/>
                </a:lnTo>
                <a:lnTo>
                  <a:pt x="17060" y="2201"/>
                </a:lnTo>
                <a:lnTo>
                  <a:pt x="8190" y="8194"/>
                </a:lnTo>
                <a:lnTo>
                  <a:pt x="2199" y="17064"/>
                </a:lnTo>
                <a:lnTo>
                  <a:pt x="0" y="27894"/>
                </a:lnTo>
                <a:lnTo>
                  <a:pt x="0" y="356690"/>
                </a:lnTo>
                <a:lnTo>
                  <a:pt x="2199" y="367520"/>
                </a:lnTo>
                <a:lnTo>
                  <a:pt x="8190" y="376390"/>
                </a:lnTo>
                <a:lnTo>
                  <a:pt x="17060" y="382383"/>
                </a:lnTo>
                <a:lnTo>
                  <a:pt x="27894" y="384585"/>
                </a:lnTo>
                <a:lnTo>
                  <a:pt x="2693876" y="384585"/>
                </a:lnTo>
                <a:lnTo>
                  <a:pt x="2704706" y="382383"/>
                </a:lnTo>
                <a:lnTo>
                  <a:pt x="2713575" y="376390"/>
                </a:lnTo>
                <a:lnTo>
                  <a:pt x="2719569" y="367520"/>
                </a:lnTo>
                <a:lnTo>
                  <a:pt x="2721770" y="356690"/>
                </a:lnTo>
                <a:lnTo>
                  <a:pt x="2721770" y="27894"/>
                </a:lnTo>
                <a:lnTo>
                  <a:pt x="2719569" y="17064"/>
                </a:lnTo>
                <a:lnTo>
                  <a:pt x="2713575" y="8194"/>
                </a:lnTo>
                <a:lnTo>
                  <a:pt x="2704706" y="2201"/>
                </a:lnTo>
                <a:lnTo>
                  <a:pt x="2693876" y="0"/>
                </a:lnTo>
                <a:close/>
              </a:path>
            </a:pathLst>
          </a:custGeom>
          <a:solidFill>
            <a:srgbClr val="AD2B61"/>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95" name="object 64">
            <a:extLst>
              <a:ext uri="{FF2B5EF4-FFF2-40B4-BE49-F238E27FC236}">
                <a16:creationId xmlns:a16="http://schemas.microsoft.com/office/drawing/2014/main" id="{2CE6E29A-3317-5F9B-AAC6-80D51B93EDD8}"/>
              </a:ext>
            </a:extLst>
          </p:cNvPr>
          <p:cNvSpPr txBox="1"/>
          <p:nvPr/>
        </p:nvSpPr>
        <p:spPr>
          <a:xfrm>
            <a:off x="6241774" y="852573"/>
            <a:ext cx="326434" cy="176329"/>
          </a:xfrm>
          <a:prstGeom prst="rect">
            <a:avLst/>
          </a:prstGeom>
        </p:spPr>
        <p:txBody>
          <a:bodyPr vert="horz" wrap="square" lIns="0" tIns="14604" rIns="0" bIns="0" rtlCol="0">
            <a:spAutoFit/>
          </a:bodyPr>
          <a:lstStyle/>
          <a:p>
            <a:pPr marL="12700" marR="0" lvl="0" indent="0" algn="ctr" defTabSz="914400" rtl="0" eaLnBrk="1" fontAlgn="auto" latinLnBrk="0" hangingPunct="1">
              <a:lnSpc>
                <a:spcPct val="100000"/>
              </a:lnSpc>
              <a:spcBef>
                <a:spcPts val="114"/>
              </a:spcBef>
              <a:spcAft>
                <a:spcPts val="0"/>
              </a:spcAft>
              <a:buClrTx/>
              <a:buSzTx/>
              <a:buFontTx/>
              <a:buNone/>
              <a:tabLst/>
              <a:defRPr/>
            </a:pPr>
            <a:r>
              <a:rPr kumimoji="0" sz="1050" b="1" i="0" u="none" strike="noStrike" kern="1200" cap="none" spc="-25" normalizeH="0" baseline="0" noProof="0">
                <a:ln>
                  <a:noFill/>
                </a:ln>
                <a:solidFill>
                  <a:srgbClr val="FFFFFF"/>
                </a:solidFill>
                <a:effectLst/>
                <a:uLnTx/>
                <a:uFillTx/>
                <a:latin typeface="Aptos" panose="020B0004020202020204" pitchFamily="34" charset="0"/>
                <a:cs typeface="Poppins SemiBold"/>
              </a:rPr>
              <a:t>BTC</a:t>
            </a:r>
            <a:endParaRPr kumimoji="0" sz="1050" b="0" i="0" u="none" strike="noStrike" kern="1200" cap="none" spc="0" normalizeH="0" baseline="0" noProof="0">
              <a:ln>
                <a:noFill/>
              </a:ln>
              <a:solidFill>
                <a:prstClr val="black"/>
              </a:solidFill>
              <a:effectLst/>
              <a:uLnTx/>
              <a:uFillTx/>
              <a:latin typeface="Aptos" panose="020B0004020202020204" pitchFamily="34" charset="0"/>
              <a:cs typeface="Poppins SemiBold"/>
            </a:endParaRPr>
          </a:p>
        </p:txBody>
      </p:sp>
      <p:sp>
        <p:nvSpPr>
          <p:cNvPr id="97" name="object 85">
            <a:extLst>
              <a:ext uri="{FF2B5EF4-FFF2-40B4-BE49-F238E27FC236}">
                <a16:creationId xmlns:a16="http://schemas.microsoft.com/office/drawing/2014/main" id="{7A608053-F237-029D-7805-C65B38DB0792}"/>
              </a:ext>
            </a:extLst>
          </p:cNvPr>
          <p:cNvSpPr/>
          <p:nvPr/>
        </p:nvSpPr>
        <p:spPr>
          <a:xfrm>
            <a:off x="4113539" y="2390648"/>
            <a:ext cx="1061037" cy="0"/>
          </a:xfrm>
          <a:custGeom>
            <a:avLst/>
            <a:gdLst/>
            <a:ahLst/>
            <a:cxnLst/>
            <a:rect l="l" t="t" r="r" b="b"/>
            <a:pathLst>
              <a:path w="1327150">
                <a:moveTo>
                  <a:pt x="1327121" y="0"/>
                </a:moveTo>
                <a:lnTo>
                  <a:pt x="0" y="0"/>
                </a:lnTo>
              </a:path>
            </a:pathLst>
          </a:custGeom>
          <a:solidFill>
            <a:srgbClr val="2C317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99" name="object 94">
            <a:extLst>
              <a:ext uri="{FF2B5EF4-FFF2-40B4-BE49-F238E27FC236}">
                <a16:creationId xmlns:a16="http://schemas.microsoft.com/office/drawing/2014/main" id="{0B9952FA-5390-A3F1-F23C-879E7F995D1C}"/>
              </a:ext>
            </a:extLst>
          </p:cNvPr>
          <p:cNvSpPr txBox="1"/>
          <p:nvPr/>
        </p:nvSpPr>
        <p:spPr>
          <a:xfrm>
            <a:off x="5506862" y="1958149"/>
            <a:ext cx="2873289" cy="335348"/>
          </a:xfrm>
          <a:prstGeom prst="rect">
            <a:avLst/>
          </a:prstGeom>
        </p:spPr>
        <p:txBody>
          <a:bodyPr vert="horz" wrap="square" lIns="0" tIns="12065" rIns="0" bIns="0" rtlCol="0">
            <a:spAutoFit/>
          </a:bodyPr>
          <a:lstStyle/>
          <a:p>
            <a:pPr marL="12700" marR="5080" lvl="0" indent="71120" algn="ctr" defTabSz="914400" rtl="0" eaLnBrk="1" fontAlgn="auto" latinLnBrk="0" hangingPunct="1">
              <a:spcBef>
                <a:spcPts val="95"/>
              </a:spcBef>
              <a:spcAft>
                <a:spcPts val="0"/>
              </a:spcAft>
              <a:buClrTx/>
              <a:buSzTx/>
              <a:buFontTx/>
              <a:buNone/>
              <a:tabLst/>
              <a:defRPr/>
            </a:pPr>
            <a:r>
              <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Cisplatin–gemcitabine–</a:t>
            </a:r>
            <a:r>
              <a:rPr kumimoji="0" sz="1050" b="0" i="0" u="none" strike="noStrike" kern="1200" cap="none" spc="0" normalizeH="0" baseline="0" noProof="0" dirty="0" err="1">
                <a:ln>
                  <a:noFill/>
                </a:ln>
                <a:solidFill>
                  <a:schemeClr val="tx1">
                    <a:lumMod val="65000"/>
                    <a:lumOff val="35000"/>
                  </a:schemeClr>
                </a:solidFill>
                <a:effectLst/>
                <a:uLnTx/>
                <a:uFillTx/>
                <a:latin typeface="Aptos" panose="020B0004020202020204" pitchFamily="34" charset="0"/>
                <a:cs typeface="Poppins"/>
              </a:rPr>
              <a:t>durvalumab</a:t>
            </a:r>
            <a:r>
              <a:rPr kumimoji="0" lang="en-US" sz="1050" b="0" i="0" u="none" strike="noStrike" kern="1200" cap="none" spc="0" normalizeH="0" baseline="30000" noProof="0" dirty="0" err="1">
                <a:ln>
                  <a:noFill/>
                </a:ln>
                <a:solidFill>
                  <a:schemeClr val="tx1">
                    <a:lumMod val="65000"/>
                    <a:lumOff val="35000"/>
                  </a:schemeClr>
                </a:solidFill>
                <a:effectLst/>
                <a:uLnTx/>
                <a:uFillTx/>
                <a:latin typeface="Aptos" panose="020B0004020202020204" pitchFamily="34" charset="0"/>
                <a:cs typeface="Poppins"/>
              </a:rPr>
              <a:t>d</a:t>
            </a:r>
            <a:r>
              <a:rPr kumimoji="0" lang="en-US" sz="1050" b="0" i="0" u="none" strike="noStrike" kern="1200" cap="none" spc="0" normalizeH="0" baseline="30000" noProof="0" dirty="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[I,</a:t>
            </a:r>
            <a:r>
              <a:rPr kumimoji="0" lang="en-US"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25" normalizeH="0" baseline="0" noProof="0" dirty="0">
                <a:ln>
                  <a:noFill/>
                </a:ln>
                <a:solidFill>
                  <a:schemeClr val="tx1">
                    <a:lumMod val="65000"/>
                    <a:lumOff val="35000"/>
                  </a:schemeClr>
                </a:solidFill>
                <a:effectLst/>
                <a:uLnTx/>
                <a:uFillTx/>
                <a:latin typeface="Aptos" panose="020B0004020202020204" pitchFamily="34" charset="0"/>
                <a:cs typeface="Poppins"/>
              </a:rPr>
              <a:t>A]</a:t>
            </a:r>
            <a:r>
              <a:rPr kumimoji="0" sz="1050" b="0" i="0" u="none" strike="noStrike" kern="1200" cap="none" spc="500"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10" normalizeH="0" baseline="0" noProof="0" dirty="0">
                <a:ln>
                  <a:noFill/>
                </a:ln>
                <a:solidFill>
                  <a:schemeClr val="tx1">
                    <a:lumMod val="65000"/>
                    <a:lumOff val="35000"/>
                  </a:schemeClr>
                </a:solidFill>
                <a:effectLst/>
                <a:uLnTx/>
                <a:uFillTx/>
                <a:latin typeface="Aptos" panose="020B0004020202020204" pitchFamily="34" charset="0"/>
                <a:cs typeface="Poppins"/>
              </a:rPr>
              <a:t>Cisplatin–gemcitabine–</a:t>
            </a:r>
            <a:r>
              <a:rPr kumimoji="0" sz="1050" b="0" i="0" u="none" strike="noStrike" kern="1200" cap="none" spc="10" normalizeH="0" baseline="0" noProof="0" dirty="0" err="1">
                <a:ln>
                  <a:noFill/>
                </a:ln>
                <a:solidFill>
                  <a:schemeClr val="tx1">
                    <a:lumMod val="65000"/>
                    <a:lumOff val="35000"/>
                  </a:schemeClr>
                </a:solidFill>
                <a:effectLst/>
                <a:uLnTx/>
                <a:uFillTx/>
                <a:latin typeface="Aptos" panose="020B0004020202020204" pitchFamily="34" charset="0"/>
                <a:cs typeface="Poppins"/>
              </a:rPr>
              <a:t>pembrolizumab</a:t>
            </a:r>
            <a:r>
              <a:rPr kumimoji="0" lang="en-US" sz="1050" b="0" i="0" u="none" strike="noStrike" kern="1200" cap="none" spc="10" normalizeH="0" baseline="30000" noProof="0" dirty="0" err="1">
                <a:ln>
                  <a:noFill/>
                </a:ln>
                <a:solidFill>
                  <a:schemeClr val="tx1">
                    <a:lumMod val="65000"/>
                    <a:lumOff val="35000"/>
                  </a:schemeClr>
                </a:solidFill>
                <a:effectLst/>
                <a:uLnTx/>
                <a:uFillTx/>
                <a:latin typeface="Aptos" panose="020B0004020202020204" pitchFamily="34" charset="0"/>
                <a:cs typeface="Poppins"/>
              </a:rPr>
              <a:t>d</a:t>
            </a:r>
            <a:r>
              <a:rPr kumimoji="0" lang="en-US" sz="1050" b="0" i="0" u="none" strike="noStrike" kern="1200" cap="none" spc="10" normalizeH="0" baseline="30000" noProof="0" dirty="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10" normalizeH="0" baseline="0" noProof="0" dirty="0">
                <a:ln>
                  <a:noFill/>
                </a:ln>
                <a:solidFill>
                  <a:schemeClr val="tx1">
                    <a:lumMod val="65000"/>
                    <a:lumOff val="35000"/>
                  </a:schemeClr>
                </a:solidFill>
                <a:effectLst/>
                <a:uLnTx/>
                <a:uFillTx/>
                <a:latin typeface="Aptos" panose="020B0004020202020204" pitchFamily="34" charset="0"/>
                <a:cs typeface="Poppins"/>
              </a:rPr>
              <a:t>[I,</a:t>
            </a:r>
            <a:r>
              <a:rPr kumimoji="0" lang="en-ZA" sz="1050" b="0" i="0" u="none" strike="noStrike" kern="1200" cap="none" spc="-25" normalizeH="0" baseline="0" noProof="0" dirty="0">
                <a:ln>
                  <a:noFill/>
                </a:ln>
                <a:solidFill>
                  <a:schemeClr val="tx1">
                    <a:lumMod val="65000"/>
                    <a:lumOff val="35000"/>
                  </a:schemeClr>
                </a:solidFill>
                <a:effectLst/>
                <a:uLnTx/>
                <a:uFillTx/>
                <a:latin typeface="Aptos" panose="020B0004020202020204" pitchFamily="34" charset="0"/>
                <a:cs typeface="Poppins"/>
              </a:rPr>
              <a:t>A]</a:t>
            </a:r>
            <a:endPar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endParaRPr>
          </a:p>
        </p:txBody>
      </p:sp>
      <p:sp>
        <p:nvSpPr>
          <p:cNvPr id="100" name="object 133">
            <a:extLst>
              <a:ext uri="{FF2B5EF4-FFF2-40B4-BE49-F238E27FC236}">
                <a16:creationId xmlns:a16="http://schemas.microsoft.com/office/drawing/2014/main" id="{FCCE7A31-77A0-6D5B-BC7B-9BD09F1F30F3}"/>
              </a:ext>
            </a:extLst>
          </p:cNvPr>
          <p:cNvSpPr txBox="1"/>
          <p:nvPr/>
        </p:nvSpPr>
        <p:spPr>
          <a:xfrm>
            <a:off x="4770457" y="1845336"/>
            <a:ext cx="567579" cy="137217"/>
          </a:xfrm>
          <a:prstGeom prst="rect">
            <a:avLst/>
          </a:prstGeom>
        </p:spPr>
        <p:txBody>
          <a:bodyPr vert="horz" wrap="square" lIns="0" tIns="13970" rIns="0" bIns="0" rtlCol="0">
            <a:spAutoFit/>
          </a:bodyPr>
          <a:lstStyle/>
          <a:p>
            <a:pPr marL="12700" marR="0" lvl="0" indent="0" algn="ctr" defTabSz="914400" rtl="0" eaLnBrk="1" fontAlgn="auto" latinLnBrk="0" hangingPunct="1">
              <a:lnSpc>
                <a:spcPct val="100000"/>
              </a:lnSpc>
              <a:spcBef>
                <a:spcPts val="110"/>
              </a:spcBef>
              <a:spcAft>
                <a:spcPts val="0"/>
              </a:spcAft>
              <a:buClrTx/>
              <a:buSzTx/>
              <a:buFontTx/>
              <a:buNone/>
              <a:tabLst/>
              <a:defRPr/>
            </a:pPr>
            <a:r>
              <a:rPr kumimoji="0" sz="800" b="0" i="0" u="none" strike="noStrike" kern="1200" cap="none" spc="-10" normalizeH="0" baseline="0" noProof="0" dirty="0">
                <a:ln>
                  <a:noFill/>
                </a:ln>
                <a:solidFill>
                  <a:schemeClr val="tx1">
                    <a:lumMod val="65000"/>
                    <a:lumOff val="35000"/>
                  </a:schemeClr>
                </a:solidFill>
                <a:effectLst/>
                <a:uLnTx/>
                <a:uFillTx/>
                <a:latin typeface="Aptos" panose="020B0004020202020204" pitchFamily="34" charset="0"/>
                <a:cs typeface="Poppins"/>
              </a:rPr>
              <a:t>Responders</a:t>
            </a:r>
            <a:endParaRPr kumimoji="0" sz="8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endParaRPr>
          </a:p>
        </p:txBody>
      </p:sp>
      <p:sp>
        <p:nvSpPr>
          <p:cNvPr id="105" name="object 41">
            <a:extLst>
              <a:ext uri="{FF2B5EF4-FFF2-40B4-BE49-F238E27FC236}">
                <a16:creationId xmlns:a16="http://schemas.microsoft.com/office/drawing/2014/main" id="{E1E5C46F-4BE6-8C19-AC3D-B695C3F7DE95}"/>
              </a:ext>
            </a:extLst>
          </p:cNvPr>
          <p:cNvSpPr/>
          <p:nvPr/>
        </p:nvSpPr>
        <p:spPr>
          <a:xfrm>
            <a:off x="5090145" y="2578844"/>
            <a:ext cx="1392913" cy="394665"/>
          </a:xfrm>
          <a:custGeom>
            <a:avLst/>
            <a:gdLst/>
            <a:ahLst/>
            <a:cxnLst/>
            <a:rect l="l" t="t" r="r" b="b"/>
            <a:pathLst>
              <a:path w="953134" h="469900">
                <a:moveTo>
                  <a:pt x="934725" y="0"/>
                </a:moveTo>
                <a:lnTo>
                  <a:pt x="18250" y="0"/>
                </a:lnTo>
                <a:lnTo>
                  <a:pt x="11162" y="1439"/>
                </a:lnTo>
                <a:lnTo>
                  <a:pt x="5359" y="5358"/>
                </a:lnTo>
                <a:lnTo>
                  <a:pt x="1439" y="11158"/>
                </a:lnTo>
                <a:lnTo>
                  <a:pt x="0" y="18240"/>
                </a:lnTo>
                <a:lnTo>
                  <a:pt x="0" y="451556"/>
                </a:lnTo>
                <a:lnTo>
                  <a:pt x="1439" y="458638"/>
                </a:lnTo>
                <a:lnTo>
                  <a:pt x="5359" y="464438"/>
                </a:lnTo>
                <a:lnTo>
                  <a:pt x="11162" y="468357"/>
                </a:lnTo>
                <a:lnTo>
                  <a:pt x="18250" y="469797"/>
                </a:lnTo>
                <a:lnTo>
                  <a:pt x="934725" y="469797"/>
                </a:lnTo>
                <a:lnTo>
                  <a:pt x="941807" y="468357"/>
                </a:lnTo>
                <a:lnTo>
                  <a:pt x="947607" y="464438"/>
                </a:lnTo>
                <a:lnTo>
                  <a:pt x="951526" y="458638"/>
                </a:lnTo>
                <a:lnTo>
                  <a:pt x="952965" y="451556"/>
                </a:lnTo>
                <a:lnTo>
                  <a:pt x="952965" y="18240"/>
                </a:lnTo>
                <a:lnTo>
                  <a:pt x="951526" y="11158"/>
                </a:lnTo>
                <a:lnTo>
                  <a:pt x="947607" y="5358"/>
                </a:lnTo>
                <a:lnTo>
                  <a:pt x="941807" y="1439"/>
                </a:lnTo>
                <a:lnTo>
                  <a:pt x="934725" y="0"/>
                </a:lnTo>
                <a:close/>
              </a:path>
            </a:pathLst>
          </a:custGeom>
          <a:solidFill>
            <a:schemeClr val="bg1"/>
          </a:solidFill>
          <a:ln>
            <a:solidFill>
              <a:srgbClr val="AD2B61"/>
            </a:solidFill>
          </a:ln>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06" name="object 42">
            <a:extLst>
              <a:ext uri="{FF2B5EF4-FFF2-40B4-BE49-F238E27FC236}">
                <a16:creationId xmlns:a16="http://schemas.microsoft.com/office/drawing/2014/main" id="{C57FDC43-8DE0-854D-88E5-A9CCD54DF9C7}"/>
              </a:ext>
            </a:extLst>
          </p:cNvPr>
          <p:cNvSpPr txBox="1"/>
          <p:nvPr/>
        </p:nvSpPr>
        <p:spPr>
          <a:xfrm>
            <a:off x="5093885" y="2615343"/>
            <a:ext cx="1378302" cy="316753"/>
          </a:xfrm>
          <a:prstGeom prst="rect">
            <a:avLst/>
          </a:prstGeom>
        </p:spPr>
        <p:txBody>
          <a:bodyPr vert="horz" wrap="square" lIns="0" tIns="12065" rIns="0" bIns="0" rtlCol="0">
            <a:spAutoFit/>
          </a:bodyPr>
          <a:lstStyle/>
          <a:p>
            <a:pPr marL="12700" marR="5080" lvl="0" indent="16510" algn="ctr" defTabSz="914400" rtl="0" eaLnBrk="1" fontAlgn="auto" latinLnBrk="0" hangingPunct="1">
              <a:lnSpc>
                <a:spcPct val="90000"/>
              </a:lnSpc>
              <a:spcBef>
                <a:spcPts val="95"/>
              </a:spcBef>
              <a:spcAft>
                <a:spcPts val="0"/>
              </a:spcAft>
              <a:buClrTx/>
              <a:buSzTx/>
              <a:buFontTx/>
              <a:buNone/>
              <a:tabLst/>
              <a:defRPr/>
            </a:pPr>
            <a:r>
              <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Liver-limited</a:t>
            </a:r>
            <a:r>
              <a:rPr kumimoji="0" sz="1050" b="0" i="0" u="none" strike="noStrike" kern="1200" cap="none" spc="150"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US" sz="1050" b="0" i="0" u="none" strike="noStrike" kern="1200" cap="none" spc="-10" normalizeH="0" baseline="0" noProof="0" dirty="0" err="1">
                <a:ln>
                  <a:noFill/>
                </a:ln>
                <a:solidFill>
                  <a:schemeClr val="tx1">
                    <a:lumMod val="65000"/>
                    <a:lumOff val="35000"/>
                  </a:schemeClr>
                </a:solidFill>
                <a:effectLst/>
                <a:uLnTx/>
                <a:uFillTx/>
                <a:latin typeface="Aptos" panose="020B0004020202020204" pitchFamily="34" charset="0"/>
                <a:cs typeface="Poppins"/>
              </a:rPr>
              <a:t>i</a:t>
            </a:r>
            <a:r>
              <a:rPr kumimoji="0" sz="1050" b="0" i="0" u="none" strike="noStrike" kern="1200" cap="none" spc="-10" normalizeH="0" baseline="0" noProof="0" dirty="0" err="1">
                <a:ln>
                  <a:noFill/>
                </a:ln>
                <a:solidFill>
                  <a:schemeClr val="tx1">
                    <a:lumMod val="65000"/>
                    <a:lumOff val="35000"/>
                  </a:schemeClr>
                </a:solidFill>
                <a:effectLst/>
                <a:uLnTx/>
                <a:uFillTx/>
                <a:latin typeface="Aptos" panose="020B0004020202020204" pitchFamily="34" charset="0"/>
                <a:cs typeface="Poppins"/>
              </a:rPr>
              <a:t>CCA</a:t>
            </a:r>
            <a:r>
              <a:rPr kumimoji="0" lang="en-GB" sz="1050" b="0" i="0" u="none" strike="noStrike" kern="1200" cap="none" spc="-10" normalizeH="0" baseline="0" noProof="0" dirty="0">
                <a:ln>
                  <a:noFill/>
                </a:ln>
                <a:solidFill>
                  <a:schemeClr val="tx1">
                    <a:lumMod val="65000"/>
                    <a:lumOff val="35000"/>
                  </a:schemeClr>
                </a:solidFill>
                <a:effectLst/>
                <a:uLnTx/>
                <a:uFillTx/>
                <a:latin typeface="Aptos" panose="020B0004020202020204" pitchFamily="34" charset="0"/>
                <a:cs typeface="Poppins"/>
              </a:rPr>
              <a:t>:</a:t>
            </a:r>
            <a:r>
              <a:rPr kumimoji="0" lang="en-US" sz="1050" b="0" i="0" u="none" strike="noStrike" kern="1200" cap="none" spc="-10" normalizeH="0" baseline="30000" noProof="0" dirty="0">
                <a:ln>
                  <a:noFill/>
                </a:ln>
                <a:solidFill>
                  <a:schemeClr val="tx1">
                    <a:lumMod val="65000"/>
                    <a:lumOff val="35000"/>
                  </a:schemeClr>
                </a:solidFill>
                <a:effectLst/>
                <a:uLnTx/>
                <a:uFillTx/>
                <a:latin typeface="Aptos" panose="020B0004020202020204" pitchFamily="34" charset="0"/>
                <a:cs typeface="Poppins"/>
              </a:rPr>
              <a:t>f</a:t>
            </a:r>
            <a:r>
              <a:rPr kumimoji="0" lang="en-ZA" sz="1050" b="0" i="0" u="none" strike="noStrike" kern="1200" cap="none" spc="120" normalizeH="0" baseline="0" noProof="0" dirty="0">
                <a:ln>
                  <a:noFill/>
                </a:ln>
                <a:solidFill>
                  <a:schemeClr val="tx1">
                    <a:lumMod val="65000"/>
                    <a:lumOff val="35000"/>
                  </a:schemeClr>
                </a:solidFill>
                <a:effectLst/>
                <a:uLnTx/>
                <a:uFillTx/>
                <a:latin typeface="Aptos" panose="020B0004020202020204" pitchFamily="34" charset="0"/>
                <a:cs typeface="Poppins"/>
              </a:rPr>
              <a:t> </a:t>
            </a:r>
          </a:p>
          <a:p>
            <a:pPr marL="12700" marR="5080" lvl="0" indent="16510" algn="ctr" defTabSz="914400" rtl="0" eaLnBrk="1" fontAlgn="auto" latinLnBrk="0" hangingPunct="1">
              <a:lnSpc>
                <a:spcPct val="90000"/>
              </a:lnSpc>
              <a:spcBef>
                <a:spcPts val="95"/>
              </a:spcBef>
              <a:spcAft>
                <a:spcPts val="0"/>
              </a:spcAft>
              <a:buClrTx/>
              <a:buSzTx/>
              <a:buFontTx/>
              <a:buNone/>
              <a:tabLst/>
              <a:defRPr/>
            </a:pPr>
            <a:r>
              <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local</a:t>
            </a:r>
            <a:r>
              <a:rPr kumimoji="0" sz="1050" b="0" i="0" u="none" strike="noStrike" kern="1200" cap="none" spc="60"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therapy</a:t>
            </a:r>
            <a:r>
              <a:rPr kumimoji="0" sz="1050" b="0" i="0" u="none" strike="noStrike" kern="1200" cap="none" spc="6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[III,</a:t>
            </a:r>
            <a:r>
              <a:rPr kumimoji="0" sz="1050" b="0" i="0" u="none" strike="noStrike" kern="1200" cap="none" spc="6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25" normalizeH="0" baseline="0" noProof="0" dirty="0">
                <a:ln>
                  <a:noFill/>
                </a:ln>
                <a:solidFill>
                  <a:schemeClr val="tx1">
                    <a:lumMod val="65000"/>
                    <a:lumOff val="35000"/>
                  </a:schemeClr>
                </a:solidFill>
                <a:effectLst/>
                <a:uLnTx/>
                <a:uFillTx/>
                <a:latin typeface="Aptos" panose="020B0004020202020204" pitchFamily="34" charset="0"/>
                <a:cs typeface="Poppins"/>
              </a:rPr>
              <a:t>A]</a:t>
            </a:r>
            <a:endPar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endParaRPr>
          </a:p>
        </p:txBody>
      </p:sp>
      <p:sp>
        <p:nvSpPr>
          <p:cNvPr id="107" name="object 53">
            <a:extLst>
              <a:ext uri="{FF2B5EF4-FFF2-40B4-BE49-F238E27FC236}">
                <a16:creationId xmlns:a16="http://schemas.microsoft.com/office/drawing/2014/main" id="{9AAA841A-F21C-BD05-3822-A1F83784E759}"/>
              </a:ext>
            </a:extLst>
          </p:cNvPr>
          <p:cNvSpPr/>
          <p:nvPr/>
        </p:nvSpPr>
        <p:spPr>
          <a:xfrm>
            <a:off x="5735562" y="1187913"/>
            <a:ext cx="1285466" cy="210882"/>
          </a:xfrm>
          <a:custGeom>
            <a:avLst/>
            <a:gdLst/>
            <a:ahLst/>
            <a:cxnLst/>
            <a:rect l="l" t="t" r="r" b="b"/>
            <a:pathLst>
              <a:path w="953134" h="469900">
                <a:moveTo>
                  <a:pt x="934725" y="0"/>
                </a:moveTo>
                <a:lnTo>
                  <a:pt x="18250" y="0"/>
                </a:lnTo>
                <a:lnTo>
                  <a:pt x="11162" y="1439"/>
                </a:lnTo>
                <a:lnTo>
                  <a:pt x="5359" y="5358"/>
                </a:lnTo>
                <a:lnTo>
                  <a:pt x="1439" y="11158"/>
                </a:lnTo>
                <a:lnTo>
                  <a:pt x="0" y="18240"/>
                </a:lnTo>
                <a:lnTo>
                  <a:pt x="0" y="451556"/>
                </a:lnTo>
                <a:lnTo>
                  <a:pt x="1439" y="458638"/>
                </a:lnTo>
                <a:lnTo>
                  <a:pt x="5359" y="464438"/>
                </a:lnTo>
                <a:lnTo>
                  <a:pt x="11162" y="468357"/>
                </a:lnTo>
                <a:lnTo>
                  <a:pt x="18250" y="469797"/>
                </a:lnTo>
                <a:lnTo>
                  <a:pt x="934725" y="469797"/>
                </a:lnTo>
                <a:lnTo>
                  <a:pt x="941807" y="468357"/>
                </a:lnTo>
                <a:lnTo>
                  <a:pt x="947607" y="464438"/>
                </a:lnTo>
                <a:lnTo>
                  <a:pt x="951526" y="458638"/>
                </a:lnTo>
                <a:lnTo>
                  <a:pt x="952965" y="451556"/>
                </a:lnTo>
                <a:lnTo>
                  <a:pt x="952965" y="18240"/>
                </a:lnTo>
                <a:lnTo>
                  <a:pt x="951526" y="11158"/>
                </a:lnTo>
                <a:lnTo>
                  <a:pt x="947607" y="5358"/>
                </a:lnTo>
                <a:lnTo>
                  <a:pt x="941807" y="1439"/>
                </a:lnTo>
                <a:lnTo>
                  <a:pt x="934725" y="0"/>
                </a:lnTo>
                <a:close/>
              </a:path>
            </a:pathLst>
          </a:custGeom>
          <a:solidFill>
            <a:srgbClr val="AD2B61"/>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08" name="object 71">
            <a:extLst>
              <a:ext uri="{FF2B5EF4-FFF2-40B4-BE49-F238E27FC236}">
                <a16:creationId xmlns:a16="http://schemas.microsoft.com/office/drawing/2014/main" id="{6449BB1D-CE02-1E5D-FC8D-747F3061263E}"/>
              </a:ext>
            </a:extLst>
          </p:cNvPr>
          <p:cNvSpPr txBox="1"/>
          <p:nvPr/>
        </p:nvSpPr>
        <p:spPr>
          <a:xfrm>
            <a:off x="5704816" y="1148873"/>
            <a:ext cx="1287022" cy="215444"/>
          </a:xfrm>
          <a:prstGeom prst="rect">
            <a:avLst/>
          </a:prstGeom>
        </p:spPr>
        <p:txBody>
          <a:bodyPr vert="horz" wrap="square" lIns="0" tIns="12065" rIns="0" bIns="0" rtlCol="0">
            <a:spAutoFit/>
          </a:bodyPr>
          <a:lstStyle/>
          <a:p>
            <a:pPr marL="12700" marR="5080" lvl="0" indent="67945" algn="ctr" defTabSz="914400" rtl="0" eaLnBrk="1" fontAlgn="auto" latinLnBrk="0" hangingPunct="1">
              <a:lnSpc>
                <a:spcPct val="136800"/>
              </a:lnSpc>
              <a:spcBef>
                <a:spcPts val="95"/>
              </a:spcBef>
              <a:spcAft>
                <a:spcPts val="0"/>
              </a:spcAft>
              <a:buClrTx/>
              <a:buSzTx/>
              <a:buFontTx/>
              <a:buNone/>
              <a:tabLst/>
              <a:defRPr/>
            </a:pPr>
            <a:r>
              <a:rPr kumimoji="0" sz="1050" b="0" i="0" u="none" strike="noStrike" kern="1200" cap="none" spc="-10" normalizeH="0" baseline="0" noProof="0" dirty="0">
                <a:ln>
                  <a:noFill/>
                </a:ln>
                <a:solidFill>
                  <a:srgbClr val="FFFFFF"/>
                </a:solidFill>
                <a:effectLst/>
                <a:uLnTx/>
                <a:uFillTx/>
                <a:latin typeface="Aptos" panose="020B0004020202020204" pitchFamily="34" charset="0"/>
                <a:cs typeface="Poppins"/>
              </a:rPr>
              <a:t>Locally</a:t>
            </a:r>
            <a:r>
              <a:rPr kumimoji="0" lang="en-US" sz="1050" b="0" i="0" u="none" strike="noStrike" kern="1200" cap="none" spc="-10" normalizeH="0" baseline="0" noProof="0" dirty="0">
                <a:ln>
                  <a:noFill/>
                </a:ln>
                <a:solidFill>
                  <a:srgbClr val="FFFFFF"/>
                </a:solidFill>
                <a:effectLst/>
                <a:uLnTx/>
                <a:uFillTx/>
                <a:latin typeface="Aptos" panose="020B0004020202020204" pitchFamily="34" charset="0"/>
                <a:cs typeface="Poppins"/>
              </a:rPr>
              <a:t> </a:t>
            </a:r>
            <a:r>
              <a:rPr kumimoji="0" sz="1050" b="0" i="0" u="none" strike="noStrike" kern="1200" cap="none" spc="-10" normalizeH="0" baseline="0" noProof="0" dirty="0">
                <a:ln>
                  <a:noFill/>
                </a:ln>
                <a:solidFill>
                  <a:srgbClr val="FFFFFF"/>
                </a:solidFill>
                <a:effectLst/>
                <a:uLnTx/>
                <a:uFillTx/>
                <a:latin typeface="Aptos" panose="020B0004020202020204" pitchFamily="34" charset="0"/>
                <a:cs typeface="Poppins"/>
              </a:rPr>
              <a:t>ad</a:t>
            </a:r>
            <a:r>
              <a:rPr kumimoji="0" lang="en-ZA" sz="1050" b="0" i="0" u="none" strike="noStrike" kern="1200" cap="none" spc="-10" normalizeH="0" baseline="0" noProof="0" dirty="0" err="1">
                <a:ln>
                  <a:noFill/>
                </a:ln>
                <a:solidFill>
                  <a:srgbClr val="FFFFFF"/>
                </a:solidFill>
                <a:effectLst/>
                <a:uLnTx/>
                <a:uFillTx/>
                <a:latin typeface="Aptos" panose="020B0004020202020204" pitchFamily="34" charset="0"/>
                <a:cs typeface="Poppins"/>
              </a:rPr>
              <a:t>va</a:t>
            </a:r>
            <a:r>
              <a:rPr kumimoji="0" sz="1050" b="0" i="0" u="none" strike="noStrike" kern="1200" cap="none" spc="-10" normalizeH="0" baseline="0" noProof="0" dirty="0" err="1">
                <a:ln>
                  <a:noFill/>
                </a:ln>
                <a:solidFill>
                  <a:srgbClr val="FFFFFF"/>
                </a:solidFill>
                <a:effectLst/>
                <a:uLnTx/>
                <a:uFillTx/>
                <a:latin typeface="Aptos" panose="020B0004020202020204" pitchFamily="34" charset="0"/>
                <a:cs typeface="Poppins"/>
              </a:rPr>
              <a:t>nced</a:t>
            </a:r>
            <a:endParaRPr kumimoji="0" sz="1050" b="0" i="0" u="none" strike="noStrike" kern="1200" cap="none" spc="0" normalizeH="0" baseline="0" noProof="0" dirty="0">
              <a:ln>
                <a:noFill/>
              </a:ln>
              <a:solidFill>
                <a:prstClr val="black"/>
              </a:solidFill>
              <a:effectLst/>
              <a:uLnTx/>
              <a:uFillTx/>
              <a:latin typeface="Aptos" panose="020B0004020202020204" pitchFamily="34" charset="0"/>
              <a:cs typeface="Poppins"/>
            </a:endParaRPr>
          </a:p>
        </p:txBody>
      </p:sp>
      <p:sp>
        <p:nvSpPr>
          <p:cNvPr id="109" name="object 53">
            <a:extLst>
              <a:ext uri="{FF2B5EF4-FFF2-40B4-BE49-F238E27FC236}">
                <a16:creationId xmlns:a16="http://schemas.microsoft.com/office/drawing/2014/main" id="{CD43936E-0754-B594-93DE-03EE954034B6}"/>
              </a:ext>
            </a:extLst>
          </p:cNvPr>
          <p:cNvSpPr/>
          <p:nvPr/>
        </p:nvSpPr>
        <p:spPr>
          <a:xfrm>
            <a:off x="9437645" y="1193064"/>
            <a:ext cx="2028536" cy="210882"/>
          </a:xfrm>
          <a:custGeom>
            <a:avLst/>
            <a:gdLst/>
            <a:ahLst/>
            <a:cxnLst/>
            <a:rect l="l" t="t" r="r" b="b"/>
            <a:pathLst>
              <a:path w="953134" h="469900">
                <a:moveTo>
                  <a:pt x="934725" y="0"/>
                </a:moveTo>
                <a:lnTo>
                  <a:pt x="18250" y="0"/>
                </a:lnTo>
                <a:lnTo>
                  <a:pt x="11162" y="1439"/>
                </a:lnTo>
                <a:lnTo>
                  <a:pt x="5359" y="5358"/>
                </a:lnTo>
                <a:lnTo>
                  <a:pt x="1439" y="11158"/>
                </a:lnTo>
                <a:lnTo>
                  <a:pt x="0" y="18240"/>
                </a:lnTo>
                <a:lnTo>
                  <a:pt x="0" y="451556"/>
                </a:lnTo>
                <a:lnTo>
                  <a:pt x="1439" y="458638"/>
                </a:lnTo>
                <a:lnTo>
                  <a:pt x="5359" y="464438"/>
                </a:lnTo>
                <a:lnTo>
                  <a:pt x="11162" y="468357"/>
                </a:lnTo>
                <a:lnTo>
                  <a:pt x="18250" y="469797"/>
                </a:lnTo>
                <a:lnTo>
                  <a:pt x="934725" y="469797"/>
                </a:lnTo>
                <a:lnTo>
                  <a:pt x="941807" y="468357"/>
                </a:lnTo>
                <a:lnTo>
                  <a:pt x="947607" y="464438"/>
                </a:lnTo>
                <a:lnTo>
                  <a:pt x="951526" y="458638"/>
                </a:lnTo>
                <a:lnTo>
                  <a:pt x="952965" y="451556"/>
                </a:lnTo>
                <a:lnTo>
                  <a:pt x="952965" y="18240"/>
                </a:lnTo>
                <a:lnTo>
                  <a:pt x="951526" y="11158"/>
                </a:lnTo>
                <a:lnTo>
                  <a:pt x="947607" y="5358"/>
                </a:lnTo>
                <a:lnTo>
                  <a:pt x="941807" y="1439"/>
                </a:lnTo>
                <a:lnTo>
                  <a:pt x="934725" y="0"/>
                </a:lnTo>
                <a:close/>
              </a:path>
            </a:pathLst>
          </a:custGeom>
          <a:solidFill>
            <a:srgbClr val="AD2B61"/>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10" name="object 71">
            <a:extLst>
              <a:ext uri="{FF2B5EF4-FFF2-40B4-BE49-F238E27FC236}">
                <a16:creationId xmlns:a16="http://schemas.microsoft.com/office/drawing/2014/main" id="{6623D2E9-E781-57E0-0189-BB5F0D492BB4}"/>
              </a:ext>
            </a:extLst>
          </p:cNvPr>
          <p:cNvSpPr txBox="1"/>
          <p:nvPr/>
        </p:nvSpPr>
        <p:spPr>
          <a:xfrm>
            <a:off x="9440903" y="1159028"/>
            <a:ext cx="2030236" cy="215444"/>
          </a:xfrm>
          <a:prstGeom prst="rect">
            <a:avLst/>
          </a:prstGeom>
        </p:spPr>
        <p:txBody>
          <a:bodyPr vert="horz" wrap="square" lIns="0" tIns="12065" rIns="0" bIns="0" rtlCol="0">
            <a:spAutoFit/>
          </a:bodyPr>
          <a:lstStyle/>
          <a:p>
            <a:pPr marL="59690" marR="30480" lvl="0" indent="-22225" algn="ctr" defTabSz="914400" rtl="0" eaLnBrk="1" fontAlgn="auto" latinLnBrk="0" hangingPunct="1">
              <a:lnSpc>
                <a:spcPct val="136800"/>
              </a:lnSpc>
              <a:spcBef>
                <a:spcPts val="95"/>
              </a:spcBef>
              <a:spcAft>
                <a:spcPts val="0"/>
              </a:spcAft>
              <a:buClrTx/>
              <a:buSzTx/>
              <a:buFontTx/>
              <a:buNone/>
              <a:tabLst/>
              <a:defRPr/>
            </a:pPr>
            <a:r>
              <a:rPr kumimoji="0" lang="en-ZA" sz="1050" b="0" i="0" u="none" strike="noStrike" kern="1200" cap="none" spc="0" normalizeH="0" baseline="0" noProof="0">
                <a:ln>
                  <a:noFill/>
                </a:ln>
                <a:solidFill>
                  <a:srgbClr val="FFFFFF"/>
                </a:solidFill>
                <a:effectLst/>
                <a:uLnTx/>
                <a:uFillTx/>
                <a:latin typeface="Aptos" panose="020B0004020202020204" pitchFamily="34" charset="0"/>
                <a:cs typeface="Poppins"/>
              </a:rPr>
              <a:t>Advanced</a:t>
            </a:r>
            <a:r>
              <a:rPr kumimoji="0" lang="en-ZA" sz="1050" b="0" i="0" u="none" strike="noStrike" kern="1200" cap="none" spc="-10" normalizeH="0" baseline="0" noProof="0">
                <a:ln>
                  <a:noFill/>
                </a:ln>
                <a:solidFill>
                  <a:srgbClr val="FFFFFF"/>
                </a:solidFill>
                <a:effectLst/>
                <a:uLnTx/>
                <a:uFillTx/>
                <a:latin typeface="Aptos" panose="020B0004020202020204" pitchFamily="34" charset="0"/>
                <a:cs typeface="Poppins"/>
              </a:rPr>
              <a:t> </a:t>
            </a:r>
            <a:r>
              <a:rPr kumimoji="0" lang="en-ZA" sz="1050" b="0" i="0" u="none" strike="noStrike" kern="1200" cap="none" spc="-25" normalizeH="0" baseline="0" noProof="0">
                <a:ln>
                  <a:noFill/>
                </a:ln>
                <a:solidFill>
                  <a:srgbClr val="FFFFFF"/>
                </a:solidFill>
                <a:effectLst/>
                <a:uLnTx/>
                <a:uFillTx/>
                <a:latin typeface="Aptos" panose="020B0004020202020204" pitchFamily="34" charset="0"/>
                <a:cs typeface="Poppins"/>
              </a:rPr>
              <a:t>or</a:t>
            </a:r>
            <a:r>
              <a:rPr kumimoji="0" lang="en-ZA" sz="1050" b="0" i="0" u="none" strike="noStrike" kern="1200" cap="none" spc="-10" normalizeH="0" baseline="0" noProof="0">
                <a:ln>
                  <a:noFill/>
                </a:ln>
                <a:solidFill>
                  <a:srgbClr val="FFFFFF"/>
                </a:solidFill>
                <a:effectLst/>
                <a:uLnTx/>
                <a:uFillTx/>
                <a:latin typeface="Aptos" panose="020B0004020202020204" pitchFamily="34" charset="0"/>
                <a:cs typeface="Poppins"/>
              </a:rPr>
              <a:t> metastatic</a:t>
            </a:r>
            <a:r>
              <a:rPr kumimoji="0" lang="en-ZA" sz="1050" b="0" i="0" u="none" strike="noStrike" kern="1200" cap="none" spc="-15" normalizeH="0" baseline="31746" noProof="0">
                <a:ln>
                  <a:noFill/>
                </a:ln>
                <a:solidFill>
                  <a:srgbClr val="FFFFFF"/>
                </a:solidFill>
                <a:effectLst/>
                <a:uLnTx/>
                <a:uFillTx/>
                <a:latin typeface="Aptos" panose="020B0004020202020204" pitchFamily="34" charset="0"/>
                <a:cs typeface="Poppins"/>
              </a:rPr>
              <a:t>a</a:t>
            </a:r>
            <a:endParaRPr kumimoji="0" lang="en-ZA" sz="1050" b="0" i="0" u="none" strike="noStrike" kern="1200" cap="none" spc="0" normalizeH="0" baseline="31746" noProof="0">
              <a:ln>
                <a:noFill/>
              </a:ln>
              <a:solidFill>
                <a:prstClr val="black"/>
              </a:solidFill>
              <a:effectLst/>
              <a:uLnTx/>
              <a:uFillTx/>
              <a:latin typeface="Aptos" panose="020B0004020202020204" pitchFamily="34" charset="0"/>
              <a:cs typeface="Poppins"/>
            </a:endParaRPr>
          </a:p>
        </p:txBody>
      </p:sp>
      <p:sp>
        <p:nvSpPr>
          <p:cNvPr id="111" name="object 41">
            <a:extLst>
              <a:ext uri="{FF2B5EF4-FFF2-40B4-BE49-F238E27FC236}">
                <a16:creationId xmlns:a16="http://schemas.microsoft.com/office/drawing/2014/main" id="{673511ED-232C-9F0C-CB9B-8AC9B27EFC7E}"/>
              </a:ext>
            </a:extLst>
          </p:cNvPr>
          <p:cNvSpPr/>
          <p:nvPr/>
        </p:nvSpPr>
        <p:spPr>
          <a:xfrm>
            <a:off x="6723774" y="2582363"/>
            <a:ext cx="1392913" cy="218181"/>
          </a:xfrm>
          <a:custGeom>
            <a:avLst/>
            <a:gdLst/>
            <a:ahLst/>
            <a:cxnLst/>
            <a:rect l="l" t="t" r="r" b="b"/>
            <a:pathLst>
              <a:path w="953134" h="469900">
                <a:moveTo>
                  <a:pt x="934725" y="0"/>
                </a:moveTo>
                <a:lnTo>
                  <a:pt x="18250" y="0"/>
                </a:lnTo>
                <a:lnTo>
                  <a:pt x="11162" y="1439"/>
                </a:lnTo>
                <a:lnTo>
                  <a:pt x="5359" y="5358"/>
                </a:lnTo>
                <a:lnTo>
                  <a:pt x="1439" y="11158"/>
                </a:lnTo>
                <a:lnTo>
                  <a:pt x="0" y="18240"/>
                </a:lnTo>
                <a:lnTo>
                  <a:pt x="0" y="451556"/>
                </a:lnTo>
                <a:lnTo>
                  <a:pt x="1439" y="458638"/>
                </a:lnTo>
                <a:lnTo>
                  <a:pt x="5359" y="464438"/>
                </a:lnTo>
                <a:lnTo>
                  <a:pt x="11162" y="468357"/>
                </a:lnTo>
                <a:lnTo>
                  <a:pt x="18250" y="469797"/>
                </a:lnTo>
                <a:lnTo>
                  <a:pt x="934725" y="469797"/>
                </a:lnTo>
                <a:lnTo>
                  <a:pt x="941807" y="468357"/>
                </a:lnTo>
                <a:lnTo>
                  <a:pt x="947607" y="464438"/>
                </a:lnTo>
                <a:lnTo>
                  <a:pt x="951526" y="458638"/>
                </a:lnTo>
                <a:lnTo>
                  <a:pt x="952965" y="451556"/>
                </a:lnTo>
                <a:lnTo>
                  <a:pt x="952965" y="18240"/>
                </a:lnTo>
                <a:lnTo>
                  <a:pt x="951526" y="11158"/>
                </a:lnTo>
                <a:lnTo>
                  <a:pt x="947607" y="5358"/>
                </a:lnTo>
                <a:lnTo>
                  <a:pt x="941807" y="1439"/>
                </a:lnTo>
                <a:lnTo>
                  <a:pt x="934725" y="0"/>
                </a:lnTo>
                <a:close/>
              </a:path>
            </a:pathLst>
          </a:custGeom>
          <a:solidFill>
            <a:schemeClr val="bg1"/>
          </a:solidFill>
          <a:ln>
            <a:solidFill>
              <a:srgbClr val="AD2B61"/>
            </a:solidFill>
          </a:ln>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12" name="object 42">
            <a:extLst>
              <a:ext uri="{FF2B5EF4-FFF2-40B4-BE49-F238E27FC236}">
                <a16:creationId xmlns:a16="http://schemas.microsoft.com/office/drawing/2014/main" id="{EDC629F5-239F-0B7B-52C8-A719ABD91D5E}"/>
              </a:ext>
            </a:extLst>
          </p:cNvPr>
          <p:cNvSpPr txBox="1"/>
          <p:nvPr/>
        </p:nvSpPr>
        <p:spPr>
          <a:xfrm>
            <a:off x="6727514" y="2592532"/>
            <a:ext cx="1378302" cy="173766"/>
          </a:xfrm>
          <a:prstGeom prst="rect">
            <a:avLst/>
          </a:prstGeom>
        </p:spPr>
        <p:txBody>
          <a:bodyPr vert="horz" wrap="square" lIns="0" tIns="12065" rIns="0" bIns="0" rtlCol="0">
            <a:spAutoFit/>
          </a:bodyPr>
          <a:lstStyle/>
          <a:p>
            <a:pPr marL="12700" marR="5080" lvl="0" indent="16510" algn="ctr" defTabSz="914400" rtl="0" eaLnBrk="1" fontAlgn="auto" latinLnBrk="0" hangingPunct="1">
              <a:spcBef>
                <a:spcPts val="95"/>
              </a:spcBef>
              <a:spcAft>
                <a:spcPts val="0"/>
              </a:spcAft>
              <a:buClrTx/>
              <a:buSzTx/>
              <a:buFontTx/>
              <a:buNone/>
              <a:tabLst/>
              <a:defRPr/>
            </a:pPr>
            <a:r>
              <a:rPr kumimoji="0" lang="en-US"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All comers</a:t>
            </a:r>
            <a:endPar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endParaRPr>
          </a:p>
        </p:txBody>
      </p:sp>
      <p:sp>
        <p:nvSpPr>
          <p:cNvPr id="113" name="object 55">
            <a:extLst>
              <a:ext uri="{FF2B5EF4-FFF2-40B4-BE49-F238E27FC236}">
                <a16:creationId xmlns:a16="http://schemas.microsoft.com/office/drawing/2014/main" id="{39B8A9EC-757A-7872-E2D0-89971D66EDB5}"/>
              </a:ext>
            </a:extLst>
          </p:cNvPr>
          <p:cNvSpPr/>
          <p:nvPr/>
        </p:nvSpPr>
        <p:spPr>
          <a:xfrm>
            <a:off x="9428251" y="1558825"/>
            <a:ext cx="2037929" cy="214508"/>
          </a:xfrm>
          <a:custGeom>
            <a:avLst/>
            <a:gdLst/>
            <a:ahLst/>
            <a:cxnLst/>
            <a:rect l="l" t="t" r="r" b="b"/>
            <a:pathLst>
              <a:path w="2372995" h="469900">
                <a:moveTo>
                  <a:pt x="2343907" y="0"/>
                </a:moveTo>
                <a:lnTo>
                  <a:pt x="28784" y="0"/>
                </a:lnTo>
                <a:lnTo>
                  <a:pt x="17607" y="2271"/>
                </a:lnTo>
                <a:lnTo>
                  <a:pt x="8455" y="8455"/>
                </a:lnTo>
                <a:lnTo>
                  <a:pt x="2271" y="17607"/>
                </a:lnTo>
                <a:lnTo>
                  <a:pt x="0" y="28784"/>
                </a:lnTo>
                <a:lnTo>
                  <a:pt x="0" y="441012"/>
                </a:lnTo>
                <a:lnTo>
                  <a:pt x="2271" y="452189"/>
                </a:lnTo>
                <a:lnTo>
                  <a:pt x="8455" y="461341"/>
                </a:lnTo>
                <a:lnTo>
                  <a:pt x="17607" y="467526"/>
                </a:lnTo>
                <a:lnTo>
                  <a:pt x="28784" y="469797"/>
                </a:lnTo>
                <a:lnTo>
                  <a:pt x="2343907" y="469797"/>
                </a:lnTo>
                <a:lnTo>
                  <a:pt x="2355084" y="467526"/>
                </a:lnTo>
                <a:lnTo>
                  <a:pt x="2364236" y="461341"/>
                </a:lnTo>
                <a:lnTo>
                  <a:pt x="2370420" y="452189"/>
                </a:lnTo>
                <a:lnTo>
                  <a:pt x="2372692" y="441012"/>
                </a:lnTo>
                <a:lnTo>
                  <a:pt x="2372692" y="28784"/>
                </a:lnTo>
                <a:lnTo>
                  <a:pt x="2370420" y="17607"/>
                </a:lnTo>
                <a:lnTo>
                  <a:pt x="2364236" y="8455"/>
                </a:lnTo>
                <a:lnTo>
                  <a:pt x="2355084" y="2271"/>
                </a:lnTo>
                <a:lnTo>
                  <a:pt x="2343907" y="0"/>
                </a:lnTo>
                <a:close/>
              </a:path>
            </a:pathLst>
          </a:custGeom>
          <a:solidFill>
            <a:schemeClr val="bg1"/>
          </a:solidFill>
          <a:ln>
            <a:solidFill>
              <a:srgbClr val="AD2B61"/>
            </a:solidFill>
          </a:ln>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14" name="object 56">
            <a:extLst>
              <a:ext uri="{FF2B5EF4-FFF2-40B4-BE49-F238E27FC236}">
                <a16:creationId xmlns:a16="http://schemas.microsoft.com/office/drawing/2014/main" id="{5881366B-DD01-BF43-3F56-E9C20C4B1493}"/>
              </a:ext>
            </a:extLst>
          </p:cNvPr>
          <p:cNvSpPr txBox="1"/>
          <p:nvPr/>
        </p:nvSpPr>
        <p:spPr>
          <a:xfrm>
            <a:off x="9488331" y="1590770"/>
            <a:ext cx="1902267" cy="177613"/>
          </a:xfrm>
          <a:prstGeom prst="rect">
            <a:avLst/>
          </a:prstGeom>
        </p:spPr>
        <p:txBody>
          <a:bodyPr vert="horz" wrap="square" lIns="0" tIns="15875" rIns="0" bIns="0" rtlCol="0">
            <a:spAutoFit/>
          </a:bodyPr>
          <a:lstStyle/>
          <a:p>
            <a:pPr marL="12700" marR="0" lvl="0" indent="0" algn="ctr" defTabSz="914400" rtl="0" eaLnBrk="1" fontAlgn="auto" latinLnBrk="0" hangingPunct="1">
              <a:lnSpc>
                <a:spcPct val="100000"/>
              </a:lnSpc>
              <a:spcBef>
                <a:spcPts val="125"/>
              </a:spcBef>
              <a:spcAft>
                <a:spcPts val="0"/>
              </a:spcAft>
              <a:buClrTx/>
              <a:buSzTx/>
              <a:buFontTx/>
              <a:buNone/>
              <a:tabLst/>
              <a:defRPr/>
            </a:pPr>
            <a:r>
              <a:rPr kumimoji="0" sz="1050" b="0" i="0" u="none" strike="noStrike" kern="1200" cap="none" spc="0" normalizeH="0" baseline="0" noProof="0">
                <a:ln>
                  <a:noFill/>
                </a:ln>
                <a:solidFill>
                  <a:schemeClr val="tx1">
                    <a:lumMod val="65000"/>
                    <a:lumOff val="35000"/>
                  </a:schemeClr>
                </a:solidFill>
                <a:effectLst/>
                <a:uLnTx/>
                <a:uFillTx/>
                <a:latin typeface="Aptos" panose="020B0004020202020204" pitchFamily="34" charset="0"/>
                <a:cs typeface="Poppins"/>
              </a:rPr>
              <a:t>Molecular</a:t>
            </a:r>
            <a:r>
              <a:rPr kumimoji="0" sz="1050" b="0" i="0" u="none" strike="noStrike" kern="1200" cap="none" spc="120" normalizeH="0" baseline="0" noProof="0">
                <a:ln>
                  <a:noFill/>
                </a:ln>
                <a:solidFill>
                  <a:schemeClr val="tx1">
                    <a:lumMod val="65000"/>
                    <a:lumOff val="35000"/>
                  </a:schemeClr>
                </a:solidFill>
                <a:effectLst/>
                <a:uLnTx/>
                <a:uFillTx/>
                <a:latin typeface="Aptos" panose="020B0004020202020204" pitchFamily="34" charset="0"/>
                <a:cs typeface="Poppins"/>
              </a:rPr>
              <a:t> </a:t>
            </a:r>
            <a:r>
              <a:rPr kumimoji="0" lang="en-GB" sz="1050" b="0" i="0" u="none" strike="noStrike" kern="1200" cap="none" spc="-10" normalizeH="0" baseline="0" noProof="0" err="1">
                <a:ln>
                  <a:noFill/>
                </a:ln>
                <a:solidFill>
                  <a:schemeClr val="tx1">
                    <a:lumMod val="65000"/>
                    <a:lumOff val="35000"/>
                  </a:schemeClr>
                </a:solidFill>
                <a:effectLst/>
                <a:uLnTx/>
                <a:uFillTx/>
                <a:latin typeface="Aptos" panose="020B0004020202020204" pitchFamily="34" charset="0"/>
                <a:cs typeface="Poppins"/>
              </a:rPr>
              <a:t>profiling</a:t>
            </a:r>
            <a:r>
              <a:rPr kumimoji="0" lang="en-GB" sz="1050" b="0" i="0" u="none" strike="noStrike" kern="1200" cap="none" spc="-10" normalizeH="0" baseline="30000" noProof="0" err="1">
                <a:ln>
                  <a:noFill/>
                </a:ln>
                <a:solidFill>
                  <a:schemeClr val="tx1">
                    <a:lumMod val="65000"/>
                    <a:lumOff val="35000"/>
                  </a:schemeClr>
                </a:solidFill>
                <a:effectLst/>
                <a:uLnTx/>
                <a:uFillTx/>
                <a:latin typeface="Aptos" panose="020B0004020202020204" pitchFamily="34" charset="0"/>
                <a:cs typeface="Poppins"/>
              </a:rPr>
              <a:t>b</a:t>
            </a:r>
            <a:endParaRPr kumimoji="0" sz="1050" b="0" i="0" u="none" strike="noStrike" kern="1200" cap="none" spc="0" normalizeH="0" baseline="30000" noProof="0">
              <a:ln>
                <a:noFill/>
              </a:ln>
              <a:solidFill>
                <a:schemeClr val="tx1">
                  <a:lumMod val="65000"/>
                  <a:lumOff val="35000"/>
                </a:schemeClr>
              </a:solidFill>
              <a:effectLst/>
              <a:uLnTx/>
              <a:uFillTx/>
              <a:latin typeface="Aptos" panose="020B0004020202020204" pitchFamily="34" charset="0"/>
              <a:cs typeface="Poppins"/>
            </a:endParaRPr>
          </a:p>
        </p:txBody>
      </p:sp>
      <p:sp>
        <p:nvSpPr>
          <p:cNvPr id="115" name="object 59">
            <a:extLst>
              <a:ext uri="{FF2B5EF4-FFF2-40B4-BE49-F238E27FC236}">
                <a16:creationId xmlns:a16="http://schemas.microsoft.com/office/drawing/2014/main" id="{023DF31E-D8A3-6BFB-0D58-AA661F25E61E}"/>
              </a:ext>
            </a:extLst>
          </p:cNvPr>
          <p:cNvSpPr/>
          <p:nvPr/>
        </p:nvSpPr>
        <p:spPr>
          <a:xfrm>
            <a:off x="8904524" y="1897233"/>
            <a:ext cx="2969229" cy="414059"/>
          </a:xfrm>
          <a:custGeom>
            <a:avLst/>
            <a:gdLst/>
            <a:ahLst/>
            <a:cxnLst/>
            <a:rect l="l" t="t" r="r" b="b"/>
            <a:pathLst>
              <a:path w="2372994" h="469900">
                <a:moveTo>
                  <a:pt x="2343907" y="0"/>
                </a:moveTo>
                <a:lnTo>
                  <a:pt x="28784" y="0"/>
                </a:lnTo>
                <a:lnTo>
                  <a:pt x="17607" y="2271"/>
                </a:lnTo>
                <a:lnTo>
                  <a:pt x="8455" y="8455"/>
                </a:lnTo>
                <a:lnTo>
                  <a:pt x="2271" y="17607"/>
                </a:lnTo>
                <a:lnTo>
                  <a:pt x="0" y="28784"/>
                </a:lnTo>
                <a:lnTo>
                  <a:pt x="0" y="441012"/>
                </a:lnTo>
                <a:lnTo>
                  <a:pt x="2271" y="452189"/>
                </a:lnTo>
                <a:lnTo>
                  <a:pt x="8455" y="461341"/>
                </a:lnTo>
                <a:lnTo>
                  <a:pt x="17607" y="467526"/>
                </a:lnTo>
                <a:lnTo>
                  <a:pt x="28784" y="469797"/>
                </a:lnTo>
                <a:lnTo>
                  <a:pt x="2343907" y="469797"/>
                </a:lnTo>
                <a:lnTo>
                  <a:pt x="2355084" y="467526"/>
                </a:lnTo>
                <a:lnTo>
                  <a:pt x="2364236" y="461341"/>
                </a:lnTo>
                <a:lnTo>
                  <a:pt x="2370420" y="452189"/>
                </a:lnTo>
                <a:lnTo>
                  <a:pt x="2372692" y="441012"/>
                </a:lnTo>
                <a:lnTo>
                  <a:pt x="2372692" y="28784"/>
                </a:lnTo>
                <a:lnTo>
                  <a:pt x="2370420" y="17607"/>
                </a:lnTo>
                <a:lnTo>
                  <a:pt x="2364236" y="8455"/>
                </a:lnTo>
                <a:lnTo>
                  <a:pt x="2355084" y="2271"/>
                </a:lnTo>
                <a:lnTo>
                  <a:pt x="2343907" y="0"/>
                </a:lnTo>
                <a:close/>
              </a:path>
            </a:pathLst>
          </a:custGeom>
          <a:solidFill>
            <a:schemeClr val="bg1"/>
          </a:solidFill>
          <a:ln>
            <a:solidFill>
              <a:srgbClr val="AD2B61"/>
            </a:solidFill>
          </a:ln>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16" name="object 94">
            <a:extLst>
              <a:ext uri="{FF2B5EF4-FFF2-40B4-BE49-F238E27FC236}">
                <a16:creationId xmlns:a16="http://schemas.microsoft.com/office/drawing/2014/main" id="{6B393C5E-8A4E-2C38-A005-B5FE32B9E975}"/>
              </a:ext>
            </a:extLst>
          </p:cNvPr>
          <p:cNvSpPr txBox="1"/>
          <p:nvPr/>
        </p:nvSpPr>
        <p:spPr>
          <a:xfrm>
            <a:off x="8950356" y="1935838"/>
            <a:ext cx="2873289" cy="335348"/>
          </a:xfrm>
          <a:prstGeom prst="rect">
            <a:avLst/>
          </a:prstGeom>
        </p:spPr>
        <p:txBody>
          <a:bodyPr vert="horz" wrap="square" lIns="0" tIns="12065" rIns="0" bIns="0" rtlCol="0">
            <a:spAutoFit/>
          </a:bodyPr>
          <a:lstStyle/>
          <a:p>
            <a:pPr marL="12700" marR="5080" lvl="0" indent="71120" algn="ctr" defTabSz="914400" rtl="0" eaLnBrk="1" fontAlgn="auto" latinLnBrk="0" hangingPunct="1">
              <a:spcBef>
                <a:spcPts val="95"/>
              </a:spcBef>
              <a:spcAft>
                <a:spcPts val="0"/>
              </a:spcAft>
              <a:buClrTx/>
              <a:buSzTx/>
              <a:buFontTx/>
              <a:buNone/>
              <a:tabLst/>
              <a:defRPr/>
            </a:pPr>
            <a:r>
              <a:rPr kumimoji="0" sz="1050" b="0" i="0" u="none" strike="noStrike" kern="1200" cap="none" spc="0" normalizeH="0" baseline="0" noProof="0">
                <a:ln>
                  <a:noFill/>
                </a:ln>
                <a:solidFill>
                  <a:schemeClr val="tx1">
                    <a:lumMod val="65000"/>
                    <a:lumOff val="35000"/>
                  </a:schemeClr>
                </a:solidFill>
                <a:effectLst/>
                <a:uLnTx/>
                <a:uFillTx/>
                <a:latin typeface="Aptos" panose="020B0004020202020204" pitchFamily="34" charset="0"/>
                <a:cs typeface="Poppins"/>
              </a:rPr>
              <a:t>Cisplatin–gemcitabine–</a:t>
            </a:r>
            <a:r>
              <a:rPr kumimoji="0" sz="1050" b="0" i="0" u="none" strike="noStrike" kern="1200" cap="none" spc="0" normalizeH="0" baseline="0" noProof="0" err="1">
                <a:ln>
                  <a:noFill/>
                </a:ln>
                <a:solidFill>
                  <a:schemeClr val="tx1">
                    <a:lumMod val="65000"/>
                    <a:lumOff val="35000"/>
                  </a:schemeClr>
                </a:solidFill>
                <a:effectLst/>
                <a:uLnTx/>
                <a:uFillTx/>
                <a:latin typeface="Aptos" panose="020B0004020202020204" pitchFamily="34" charset="0"/>
                <a:cs typeface="Poppins"/>
              </a:rPr>
              <a:t>durvalumab</a:t>
            </a:r>
            <a:r>
              <a:rPr kumimoji="0" lang="en-US" sz="1050" b="0" i="0" u="none" strike="noStrike" kern="1200" cap="none" spc="0" normalizeH="0" baseline="30000" noProof="0" err="1">
                <a:ln>
                  <a:noFill/>
                </a:ln>
                <a:solidFill>
                  <a:schemeClr val="tx1">
                    <a:lumMod val="65000"/>
                    <a:lumOff val="35000"/>
                  </a:schemeClr>
                </a:solidFill>
                <a:effectLst/>
                <a:uLnTx/>
                <a:uFillTx/>
                <a:latin typeface="Aptos" panose="020B0004020202020204" pitchFamily="34" charset="0"/>
                <a:cs typeface="Poppins"/>
              </a:rPr>
              <a:t>e</a:t>
            </a:r>
            <a:r>
              <a:rPr kumimoji="0" lang="en-US" sz="1050" b="0" i="0" u="none" strike="noStrike" kern="1200" cap="none" spc="0" normalizeH="0" baseline="30000" noProof="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0" normalizeH="0" baseline="0" noProof="0">
                <a:ln>
                  <a:noFill/>
                </a:ln>
                <a:solidFill>
                  <a:schemeClr val="tx1">
                    <a:lumMod val="65000"/>
                    <a:lumOff val="35000"/>
                  </a:schemeClr>
                </a:solidFill>
                <a:effectLst/>
                <a:uLnTx/>
                <a:uFillTx/>
                <a:latin typeface="Aptos" panose="020B0004020202020204" pitchFamily="34" charset="0"/>
                <a:cs typeface="Poppins"/>
              </a:rPr>
              <a:t>[I,</a:t>
            </a:r>
            <a:r>
              <a:rPr kumimoji="0" lang="en-US" sz="1050" b="0" i="0" u="none" strike="noStrike" kern="1200" cap="none" spc="0" normalizeH="0" baseline="0" noProof="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25" normalizeH="0" baseline="0" noProof="0">
                <a:ln>
                  <a:noFill/>
                </a:ln>
                <a:solidFill>
                  <a:schemeClr val="tx1">
                    <a:lumMod val="65000"/>
                    <a:lumOff val="35000"/>
                  </a:schemeClr>
                </a:solidFill>
                <a:effectLst/>
                <a:uLnTx/>
                <a:uFillTx/>
                <a:latin typeface="Aptos" panose="020B0004020202020204" pitchFamily="34" charset="0"/>
                <a:cs typeface="Poppins"/>
              </a:rPr>
              <a:t>A]</a:t>
            </a:r>
            <a:r>
              <a:rPr kumimoji="0" sz="1050" b="0" i="0" u="none" strike="noStrike" kern="1200" cap="none" spc="500" normalizeH="0" baseline="0" noProof="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10" normalizeH="0" baseline="0" noProof="0">
                <a:ln>
                  <a:noFill/>
                </a:ln>
                <a:solidFill>
                  <a:schemeClr val="tx1">
                    <a:lumMod val="65000"/>
                    <a:lumOff val="35000"/>
                  </a:schemeClr>
                </a:solidFill>
                <a:effectLst/>
                <a:uLnTx/>
                <a:uFillTx/>
                <a:latin typeface="Aptos" panose="020B0004020202020204" pitchFamily="34" charset="0"/>
                <a:cs typeface="Poppins"/>
              </a:rPr>
              <a:t>Cisplatin–gemcitabine–</a:t>
            </a:r>
            <a:r>
              <a:rPr kumimoji="0" sz="1050" b="0" i="0" u="none" strike="noStrike" kern="1200" cap="none" spc="10" normalizeH="0" baseline="0" noProof="0" err="1">
                <a:ln>
                  <a:noFill/>
                </a:ln>
                <a:solidFill>
                  <a:schemeClr val="tx1">
                    <a:lumMod val="65000"/>
                    <a:lumOff val="35000"/>
                  </a:schemeClr>
                </a:solidFill>
                <a:effectLst/>
                <a:uLnTx/>
                <a:uFillTx/>
                <a:latin typeface="Aptos" panose="020B0004020202020204" pitchFamily="34" charset="0"/>
                <a:cs typeface="Poppins"/>
              </a:rPr>
              <a:t>pembrolizumab</a:t>
            </a:r>
            <a:r>
              <a:rPr kumimoji="0" lang="en-US" sz="1050" b="0" i="0" u="none" strike="noStrike" kern="1200" cap="none" spc="10" normalizeH="0" baseline="30000" noProof="0" err="1">
                <a:ln>
                  <a:noFill/>
                </a:ln>
                <a:solidFill>
                  <a:schemeClr val="tx1">
                    <a:lumMod val="65000"/>
                    <a:lumOff val="35000"/>
                  </a:schemeClr>
                </a:solidFill>
                <a:effectLst/>
                <a:uLnTx/>
                <a:uFillTx/>
                <a:latin typeface="Aptos" panose="020B0004020202020204" pitchFamily="34" charset="0"/>
                <a:cs typeface="Poppins"/>
              </a:rPr>
              <a:t>e</a:t>
            </a:r>
            <a:r>
              <a:rPr kumimoji="0" lang="en-US" sz="1050" b="0" i="0" u="none" strike="noStrike" kern="1200" cap="none" spc="10" normalizeH="0" baseline="30000" noProof="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10" normalizeH="0" baseline="0" noProof="0">
                <a:ln>
                  <a:noFill/>
                </a:ln>
                <a:solidFill>
                  <a:schemeClr val="tx1">
                    <a:lumMod val="65000"/>
                    <a:lumOff val="35000"/>
                  </a:schemeClr>
                </a:solidFill>
                <a:effectLst/>
                <a:uLnTx/>
                <a:uFillTx/>
                <a:latin typeface="Aptos" panose="020B0004020202020204" pitchFamily="34" charset="0"/>
                <a:cs typeface="Poppins"/>
              </a:rPr>
              <a:t>[I,</a:t>
            </a:r>
            <a:r>
              <a:rPr kumimoji="0" lang="en-ZA" sz="1050" b="0" i="0" u="none" strike="noStrike" kern="1200" cap="none" spc="-25" normalizeH="0" baseline="0" noProof="0">
                <a:ln>
                  <a:noFill/>
                </a:ln>
                <a:solidFill>
                  <a:schemeClr val="tx1">
                    <a:lumMod val="65000"/>
                    <a:lumOff val="35000"/>
                  </a:schemeClr>
                </a:solidFill>
                <a:effectLst/>
                <a:uLnTx/>
                <a:uFillTx/>
                <a:latin typeface="Aptos" panose="020B0004020202020204" pitchFamily="34" charset="0"/>
                <a:cs typeface="Poppins"/>
              </a:rPr>
              <a:t>A]</a:t>
            </a:r>
            <a:endParaRPr kumimoji="0" sz="1050" b="0" i="0" u="none" strike="noStrike" kern="1200" cap="none" spc="0" normalizeH="0" baseline="0" noProof="0">
              <a:ln>
                <a:noFill/>
              </a:ln>
              <a:solidFill>
                <a:schemeClr val="tx1">
                  <a:lumMod val="65000"/>
                  <a:lumOff val="35000"/>
                </a:schemeClr>
              </a:solidFill>
              <a:effectLst/>
              <a:uLnTx/>
              <a:uFillTx/>
              <a:latin typeface="Aptos" panose="020B0004020202020204" pitchFamily="34" charset="0"/>
              <a:cs typeface="Poppins"/>
            </a:endParaRPr>
          </a:p>
        </p:txBody>
      </p:sp>
      <p:grpSp>
        <p:nvGrpSpPr>
          <p:cNvPr id="11" name="Grupo 10">
            <a:extLst>
              <a:ext uri="{FF2B5EF4-FFF2-40B4-BE49-F238E27FC236}">
                <a16:creationId xmlns:a16="http://schemas.microsoft.com/office/drawing/2014/main" id="{CF97E8B2-8D07-B7D9-4CD5-E495B2864024}"/>
              </a:ext>
            </a:extLst>
          </p:cNvPr>
          <p:cNvGrpSpPr/>
          <p:nvPr/>
        </p:nvGrpSpPr>
        <p:grpSpPr>
          <a:xfrm>
            <a:off x="885913" y="3625247"/>
            <a:ext cx="10371791" cy="1434193"/>
            <a:chOff x="885913" y="3625247"/>
            <a:chExt cx="10371791" cy="1434193"/>
          </a:xfrm>
        </p:grpSpPr>
        <p:sp>
          <p:nvSpPr>
            <p:cNvPr id="60" name="object 10">
              <a:extLst>
                <a:ext uri="{FF2B5EF4-FFF2-40B4-BE49-F238E27FC236}">
                  <a16:creationId xmlns:a16="http://schemas.microsoft.com/office/drawing/2014/main" id="{E9B3C916-9811-BE5F-5EEC-236473AD5777}"/>
                </a:ext>
              </a:extLst>
            </p:cNvPr>
            <p:cNvSpPr txBox="1"/>
            <p:nvPr/>
          </p:nvSpPr>
          <p:spPr>
            <a:xfrm>
              <a:off x="6014191" y="3670496"/>
              <a:ext cx="1407765" cy="440505"/>
            </a:xfrm>
            <a:prstGeom prst="rect">
              <a:avLst/>
            </a:prstGeom>
            <a:solidFill>
              <a:srgbClr val="AD2B61"/>
            </a:solidFill>
            <a:effectLst>
              <a:outerShdw blurRad="50800" dist="38100" dir="8100000" algn="tr" rotWithShape="0">
                <a:prstClr val="black">
                  <a:alpha val="40000"/>
                </a:prstClr>
              </a:outerShdw>
            </a:effectLst>
          </p:spPr>
          <p:txBody>
            <a:bodyPr vert="horz" wrap="square" lIns="0" tIns="12065" rIns="0" bIns="0" rtlCol="0">
              <a:spAutoFit/>
            </a:bodyPr>
            <a:lstStyle/>
            <a:p>
              <a:pPr marL="38100" marR="30480" lvl="0" indent="0" algn="ctr" defTabSz="914400" rtl="0" eaLnBrk="1" fontAlgn="auto" latinLnBrk="0" hangingPunct="1">
                <a:spcBef>
                  <a:spcPts val="95"/>
                </a:spcBef>
                <a:spcAft>
                  <a:spcPts val="0"/>
                </a:spcAft>
                <a:buClrTx/>
                <a:buSzTx/>
                <a:buFontTx/>
                <a:buNone/>
                <a:tabLst/>
                <a:defRPr/>
              </a:pPr>
              <a:r>
                <a:rPr kumimoji="0" sz="900" b="0" i="0" u="none" strike="noStrike" kern="1200" cap="none" spc="0" normalizeH="0" baseline="0" noProof="0" dirty="0">
                  <a:ln>
                    <a:noFill/>
                  </a:ln>
                  <a:solidFill>
                    <a:schemeClr val="bg1"/>
                  </a:solidFill>
                  <a:effectLst/>
                  <a:uLnTx/>
                  <a:uFillTx/>
                  <a:latin typeface="Aptos" panose="020B0004020202020204" pitchFamily="34" charset="0"/>
                  <a:cs typeface="Poppins"/>
                </a:rPr>
                <a:t>HER2</a:t>
              </a:r>
              <a:r>
                <a:rPr kumimoji="0" sz="900" b="0" i="0" u="none" strike="noStrike" kern="1200" cap="none" spc="60" normalizeH="0" baseline="0" noProof="0" dirty="0">
                  <a:ln>
                    <a:noFill/>
                  </a:ln>
                  <a:solidFill>
                    <a:schemeClr val="bg1"/>
                  </a:solidFill>
                  <a:effectLst/>
                  <a:uLnTx/>
                  <a:uFillTx/>
                  <a:latin typeface="Aptos" panose="020B0004020202020204" pitchFamily="34" charset="0"/>
                  <a:cs typeface="Poppins"/>
                </a:rPr>
                <a:t> </a:t>
              </a:r>
              <a:r>
                <a:rPr kumimoji="0" sz="900" b="0" i="0" u="none" strike="noStrike" kern="1200" cap="none" spc="-10" normalizeH="0" baseline="0" noProof="0" dirty="0">
                  <a:ln>
                    <a:noFill/>
                  </a:ln>
                  <a:solidFill>
                    <a:schemeClr val="bg1"/>
                  </a:solidFill>
                  <a:effectLst/>
                  <a:uLnTx/>
                  <a:uFillTx/>
                  <a:latin typeface="Aptos" panose="020B0004020202020204" pitchFamily="34" charset="0"/>
                  <a:cs typeface="Poppins"/>
                </a:rPr>
                <a:t>overexpression</a:t>
              </a:r>
              <a:r>
                <a:rPr kumimoji="0" lang="en-ZA" sz="900" b="0" i="0" u="none" strike="noStrike" kern="1200" cap="none" spc="60" normalizeH="0" baseline="0" noProof="0" dirty="0">
                  <a:ln>
                    <a:noFill/>
                  </a:ln>
                  <a:solidFill>
                    <a:schemeClr val="bg1"/>
                  </a:solidFill>
                  <a:effectLst/>
                  <a:uLnTx/>
                  <a:uFillTx/>
                  <a:latin typeface="Aptos" panose="020B0004020202020204" pitchFamily="34" charset="0"/>
                  <a:cs typeface="Poppins"/>
                </a:rPr>
                <a:t> </a:t>
              </a:r>
              <a:r>
                <a:rPr kumimoji="0" sz="900" b="0" i="0" u="none" strike="noStrike" kern="1200" cap="none" spc="0" normalizeH="0" baseline="0" noProof="0" dirty="0">
                  <a:ln>
                    <a:noFill/>
                  </a:ln>
                  <a:solidFill>
                    <a:schemeClr val="bg1"/>
                  </a:solidFill>
                  <a:effectLst/>
                  <a:uLnTx/>
                  <a:uFillTx/>
                  <a:latin typeface="Aptos" panose="020B0004020202020204" pitchFamily="34" charset="0"/>
                  <a:cs typeface="Poppins"/>
                </a:rPr>
                <a:t>and/or</a:t>
              </a:r>
              <a:r>
                <a:rPr kumimoji="0" sz="900" b="0" i="0" u="none" strike="noStrike" kern="1200" cap="none" spc="85" normalizeH="0" baseline="0" noProof="0" dirty="0">
                  <a:ln>
                    <a:noFill/>
                  </a:ln>
                  <a:solidFill>
                    <a:schemeClr val="bg1"/>
                  </a:solidFill>
                  <a:effectLst/>
                  <a:uLnTx/>
                  <a:uFillTx/>
                  <a:latin typeface="Aptos" panose="020B0004020202020204" pitchFamily="34" charset="0"/>
                  <a:cs typeface="Poppins"/>
                </a:rPr>
                <a:t> </a:t>
              </a:r>
              <a:r>
                <a:rPr kumimoji="0" sz="900" b="0" i="0" u="none" strike="noStrike" kern="1200" cap="none" spc="-20" normalizeH="0" baseline="0" noProof="0" dirty="0">
                  <a:ln>
                    <a:noFill/>
                  </a:ln>
                  <a:solidFill>
                    <a:schemeClr val="bg1"/>
                  </a:solidFill>
                  <a:effectLst/>
                  <a:uLnTx/>
                  <a:uFillTx/>
                  <a:latin typeface="Aptos" panose="020B0004020202020204" pitchFamily="34" charset="0"/>
                  <a:cs typeface="Poppins"/>
                </a:rPr>
                <a:t>HER2</a:t>
              </a:r>
              <a:r>
                <a:rPr kumimoji="0" lang="en-ZA" sz="900" b="0" i="0" u="none" strike="noStrike" kern="1200" cap="none" spc="60" normalizeH="0" baseline="0" noProof="0" dirty="0">
                  <a:ln>
                    <a:noFill/>
                  </a:ln>
                  <a:solidFill>
                    <a:schemeClr val="bg1"/>
                  </a:solidFill>
                  <a:effectLst/>
                  <a:uLnTx/>
                  <a:uFillTx/>
                  <a:latin typeface="Aptos" panose="020B0004020202020204" pitchFamily="34" charset="0"/>
                  <a:cs typeface="Poppins"/>
                </a:rPr>
                <a:t> </a:t>
              </a:r>
              <a:r>
                <a:rPr kumimoji="0" sz="900" b="0" i="0" u="none" strike="noStrike" kern="1200" cap="none" spc="-10" normalizeH="0" baseline="0" noProof="0" dirty="0">
                  <a:ln>
                    <a:noFill/>
                  </a:ln>
                  <a:solidFill>
                    <a:schemeClr val="bg1"/>
                  </a:solidFill>
                  <a:effectLst/>
                  <a:uLnTx/>
                  <a:uFillTx/>
                  <a:latin typeface="Aptos" panose="020B0004020202020204" pitchFamily="34" charset="0"/>
                  <a:cs typeface="Poppins"/>
                </a:rPr>
                <a:t>amplification</a:t>
              </a:r>
              <a:endParaRPr kumimoji="0" lang="en-US" sz="900" b="0" i="0" u="none" strike="noStrike" kern="1200" cap="none" spc="500" normalizeH="0" baseline="0" noProof="0" dirty="0">
                <a:ln>
                  <a:noFill/>
                </a:ln>
                <a:solidFill>
                  <a:schemeClr val="bg1"/>
                </a:solidFill>
                <a:effectLst/>
                <a:uLnTx/>
                <a:uFillTx/>
                <a:latin typeface="Aptos" panose="020B0004020202020204" pitchFamily="34" charset="0"/>
                <a:cs typeface="Poppins"/>
              </a:endParaRPr>
            </a:p>
            <a:p>
              <a:pPr marL="38100" marR="30480" lvl="0" indent="0" algn="ctr" defTabSz="914400" rtl="0" eaLnBrk="1" fontAlgn="auto" latinLnBrk="0" hangingPunct="1">
                <a:spcBef>
                  <a:spcPts val="95"/>
                </a:spcBef>
                <a:spcAft>
                  <a:spcPts val="0"/>
                </a:spcAft>
                <a:buClrTx/>
                <a:buSzTx/>
                <a:buFontTx/>
                <a:buNone/>
                <a:tabLst/>
                <a:defRPr/>
              </a:pPr>
              <a:r>
                <a:rPr kumimoji="0" lang="en-ZA" sz="900" b="0" i="0" u="none" strike="noStrike" kern="1200" cap="none" spc="0" normalizeH="0" baseline="0" noProof="0" dirty="0">
                  <a:ln>
                    <a:noFill/>
                  </a:ln>
                  <a:solidFill>
                    <a:schemeClr val="bg1"/>
                  </a:solidFill>
                  <a:effectLst/>
                  <a:uLnTx/>
                  <a:uFillTx/>
                  <a:latin typeface="Aptos" panose="020B0004020202020204" pitchFamily="34" charset="0"/>
                  <a:cs typeface="Poppins"/>
                </a:rPr>
                <a:t>[</a:t>
              </a:r>
              <a:r>
                <a:rPr kumimoji="0" sz="900" b="0" i="0" u="none" strike="noStrike" kern="1200" cap="none" spc="0" normalizeH="0" baseline="0" noProof="0" dirty="0">
                  <a:ln>
                    <a:noFill/>
                  </a:ln>
                  <a:solidFill>
                    <a:schemeClr val="bg1"/>
                  </a:solidFill>
                  <a:effectLst/>
                  <a:uLnTx/>
                  <a:uFillTx/>
                  <a:latin typeface="Aptos" panose="020B0004020202020204" pitchFamily="34" charset="0"/>
                  <a:cs typeface="Poppins"/>
                </a:rPr>
                <a:t>ESCAT</a:t>
              </a:r>
              <a:r>
                <a:rPr kumimoji="0" lang="en-US" sz="900" b="0" i="0" u="none" strike="noStrike" kern="1200" cap="none" spc="0" normalizeH="0" baseline="0" noProof="0" dirty="0">
                  <a:ln>
                    <a:noFill/>
                  </a:ln>
                  <a:solidFill>
                    <a:schemeClr val="bg1"/>
                  </a:solidFill>
                  <a:effectLst/>
                  <a:uLnTx/>
                  <a:uFillTx/>
                  <a:latin typeface="Aptos" panose="020B0004020202020204" pitchFamily="34" charset="0"/>
                  <a:cs typeface="Poppins"/>
                </a:rPr>
                <a:t> </a:t>
              </a:r>
              <a:r>
                <a:rPr kumimoji="0" sz="900" b="0" i="0" u="none" strike="noStrike" kern="1200" cap="none" spc="-20" normalizeH="0" baseline="0" noProof="0" dirty="0">
                  <a:ln>
                    <a:noFill/>
                  </a:ln>
                  <a:solidFill>
                    <a:schemeClr val="bg1"/>
                  </a:solidFill>
                  <a:effectLst/>
                  <a:uLnTx/>
                  <a:uFillTx/>
                  <a:latin typeface="Aptos" panose="020B0004020202020204" pitchFamily="34" charset="0"/>
                  <a:cs typeface="Poppins"/>
                </a:rPr>
                <a:t>I</a:t>
              </a:r>
              <a:r>
                <a:rPr kumimoji="0" lang="en-US" sz="900" b="0" i="0" u="none" strike="noStrike" kern="1200" cap="none" spc="-20" normalizeH="0" baseline="0" noProof="0" dirty="0">
                  <a:ln>
                    <a:noFill/>
                  </a:ln>
                  <a:solidFill>
                    <a:schemeClr val="bg1"/>
                  </a:solidFill>
                  <a:effectLst/>
                  <a:uLnTx/>
                  <a:uFillTx/>
                  <a:latin typeface="Aptos" panose="020B0004020202020204" pitchFamily="34" charset="0"/>
                  <a:cs typeface="Poppins"/>
                </a:rPr>
                <a:t>-</a:t>
              </a:r>
              <a:r>
                <a:rPr kumimoji="0" sz="900" b="0" i="0" u="none" strike="noStrike" kern="1200" cap="none" spc="-20" normalizeH="0" baseline="0" noProof="0" dirty="0">
                  <a:ln>
                    <a:noFill/>
                  </a:ln>
                  <a:solidFill>
                    <a:schemeClr val="bg1"/>
                  </a:solidFill>
                  <a:effectLst/>
                  <a:uLnTx/>
                  <a:uFillTx/>
                  <a:latin typeface="Aptos" panose="020B0004020202020204" pitchFamily="34" charset="0"/>
                  <a:cs typeface="Poppins"/>
                </a:rPr>
                <a:t>C</a:t>
              </a:r>
              <a:r>
                <a:rPr kumimoji="0" lang="en-US" sz="900" b="0" i="0" u="none" strike="noStrike" kern="1200" cap="none" spc="-20" normalizeH="0" baseline="0" noProof="0" dirty="0">
                  <a:ln>
                    <a:noFill/>
                  </a:ln>
                  <a:solidFill>
                    <a:schemeClr val="bg1"/>
                  </a:solidFill>
                  <a:effectLst/>
                  <a:uLnTx/>
                  <a:uFillTx/>
                  <a:latin typeface="Aptos" panose="020B0004020202020204" pitchFamily="34" charset="0"/>
                  <a:cs typeface="Poppins"/>
                </a:rPr>
                <a:t>]</a:t>
              </a:r>
              <a:r>
                <a:rPr kumimoji="0" lang="en-US" sz="900" b="0" i="0" u="none" strike="noStrike" kern="1200" cap="none" spc="-30" normalizeH="0" baseline="31746" noProof="0" dirty="0" err="1">
                  <a:ln>
                    <a:noFill/>
                  </a:ln>
                  <a:solidFill>
                    <a:schemeClr val="bg1"/>
                  </a:solidFill>
                  <a:effectLst/>
                  <a:uLnTx/>
                  <a:uFillTx/>
                  <a:latin typeface="Aptos" panose="020B0004020202020204" pitchFamily="34" charset="0"/>
                  <a:cs typeface="Poppins"/>
                </a:rPr>
                <a:t>i</a:t>
              </a:r>
              <a:endParaRPr kumimoji="0" sz="900" b="0" i="0" u="none" strike="noStrike" kern="1200" cap="none" spc="0" normalizeH="0" baseline="31746" noProof="0" dirty="0">
                <a:ln>
                  <a:noFill/>
                </a:ln>
                <a:solidFill>
                  <a:schemeClr val="bg1"/>
                </a:solidFill>
                <a:effectLst/>
                <a:uLnTx/>
                <a:uFillTx/>
                <a:latin typeface="Aptos" panose="020B0004020202020204" pitchFamily="34" charset="0"/>
                <a:cs typeface="Poppins"/>
              </a:endParaRPr>
            </a:p>
          </p:txBody>
        </p:sp>
        <p:sp>
          <p:nvSpPr>
            <p:cNvPr id="62" name="object 36">
              <a:extLst>
                <a:ext uri="{FF2B5EF4-FFF2-40B4-BE49-F238E27FC236}">
                  <a16:creationId xmlns:a16="http://schemas.microsoft.com/office/drawing/2014/main" id="{2E334022-3023-FA1E-10BD-85CAD49239A3}"/>
                </a:ext>
              </a:extLst>
            </p:cNvPr>
            <p:cNvSpPr txBox="1"/>
            <p:nvPr/>
          </p:nvSpPr>
          <p:spPr>
            <a:xfrm>
              <a:off x="7544383" y="4189249"/>
              <a:ext cx="1149030" cy="856004"/>
            </a:xfrm>
            <a:prstGeom prst="rect">
              <a:avLst/>
            </a:prstGeom>
            <a:solidFill>
              <a:schemeClr val="bg1">
                <a:lumMod val="95000"/>
              </a:schemeClr>
            </a:solidFill>
            <a:effectLst>
              <a:outerShdw blurRad="50800" dist="38100" dir="8100000" algn="tr" rotWithShape="0">
                <a:prstClr val="black">
                  <a:alpha val="40000"/>
                </a:prstClr>
              </a:outerShdw>
            </a:effectLst>
          </p:spPr>
          <p:txBody>
            <a:bodyPr vert="horz" wrap="square" lIns="0" tIns="12065" rIns="0" bIns="0" rtlCol="0">
              <a:spAutoFit/>
            </a:bodyPr>
            <a:lstStyle/>
            <a:p>
              <a:pPr marL="57150" marR="49530" lvl="0" indent="63500" algn="ctr" defTabSz="914400" rtl="0" eaLnBrk="1" fontAlgn="auto" latinLnBrk="0" hangingPunct="1">
                <a:spcBef>
                  <a:spcPts val="95"/>
                </a:spcBef>
                <a:spcAft>
                  <a:spcPts val="0"/>
                </a:spcAft>
                <a:buClrTx/>
                <a:buSzTx/>
                <a:buFontTx/>
                <a:buNone/>
                <a:tabLst/>
                <a:defRPr/>
              </a:pPr>
              <a:r>
                <a:rPr kumimoji="0" sz="900" b="0" i="0" u="none" strike="noStrike" kern="1200" cap="none" spc="-10" normalizeH="0" baseline="0" noProof="0" dirty="0" err="1">
                  <a:ln>
                    <a:noFill/>
                  </a:ln>
                  <a:solidFill>
                    <a:schemeClr val="tx1">
                      <a:lumMod val="65000"/>
                      <a:lumOff val="35000"/>
                    </a:schemeClr>
                  </a:solidFill>
                  <a:effectLst/>
                  <a:uLnTx/>
                  <a:uFillTx/>
                  <a:latin typeface="Aptos" panose="020B0004020202020204" pitchFamily="34" charset="0"/>
                  <a:cs typeface="Poppins"/>
                </a:rPr>
                <a:t>Entrectinib</a:t>
              </a:r>
              <a:endParaRPr kumimoji="0" lang="en-US" sz="900" b="0" i="0" u="none" strike="noStrike" kern="1200" cap="none" spc="500" normalizeH="0" baseline="0" noProof="0" dirty="0">
                <a:ln>
                  <a:noFill/>
                </a:ln>
                <a:solidFill>
                  <a:schemeClr val="tx1">
                    <a:lumMod val="65000"/>
                    <a:lumOff val="35000"/>
                  </a:schemeClr>
                </a:solidFill>
                <a:effectLst/>
                <a:uLnTx/>
                <a:uFillTx/>
                <a:latin typeface="Aptos" panose="020B0004020202020204" pitchFamily="34" charset="0"/>
                <a:cs typeface="Poppins"/>
              </a:endParaRPr>
            </a:p>
            <a:p>
              <a:pPr marL="57150" marR="49530" lvl="0" indent="63500" algn="ctr" defTabSz="914400" rtl="0" eaLnBrk="1" fontAlgn="auto" latinLnBrk="0" hangingPunct="1">
                <a:spcBef>
                  <a:spcPts val="95"/>
                </a:spcBef>
                <a:spcAft>
                  <a:spcPts val="0"/>
                </a:spcAft>
                <a:buClrTx/>
                <a:buSzTx/>
                <a:buFontTx/>
                <a:buNone/>
                <a:tabLst/>
                <a:defRPr/>
              </a:pPr>
              <a:r>
                <a:rPr kumimoji="0" lang="en-ZA"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a:t>
              </a:r>
              <a:r>
                <a:rPr kumimoji="0"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I</a:t>
              </a:r>
              <a:r>
                <a:rPr kumimoji="0" lang="en-US"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II</a:t>
              </a:r>
              <a:r>
                <a:rPr kumimoji="0"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a:t>
              </a:r>
              <a:r>
                <a:rPr kumimoji="0" sz="900" b="0" i="0" u="none" strike="noStrike" kern="1200" cap="none" spc="40"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A;</a:t>
              </a:r>
              <a:r>
                <a:rPr kumimoji="0"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MCBS</a:t>
              </a:r>
              <a:r>
                <a:rPr kumimoji="0"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900" b="0" i="0" u="none" strike="noStrike" kern="1200" cap="none" spc="-25" normalizeH="0" baseline="0" noProof="0" dirty="0">
                  <a:ln>
                    <a:noFill/>
                  </a:ln>
                  <a:solidFill>
                    <a:schemeClr val="tx1">
                      <a:lumMod val="65000"/>
                      <a:lumOff val="35000"/>
                    </a:schemeClr>
                  </a:solidFill>
                  <a:effectLst/>
                  <a:uLnTx/>
                  <a:uFillTx/>
                  <a:latin typeface="Aptos" panose="020B0004020202020204" pitchFamily="34" charset="0"/>
                  <a:cs typeface="Poppins"/>
                </a:rPr>
                <a:t>3</a:t>
              </a:r>
              <a:r>
                <a:rPr kumimoji="0" lang="en-US" sz="900" b="0" i="0" u="none" strike="noStrike" kern="1200" cap="none" spc="-25" normalizeH="0" baseline="0" noProof="0" dirty="0">
                  <a:ln>
                    <a:noFill/>
                  </a:ln>
                  <a:solidFill>
                    <a:schemeClr val="tx1">
                      <a:lumMod val="65000"/>
                      <a:lumOff val="35000"/>
                    </a:schemeClr>
                  </a:solidFill>
                  <a:effectLst/>
                  <a:uLnTx/>
                  <a:uFillTx/>
                  <a:latin typeface="Aptos" panose="020B0004020202020204" pitchFamily="34" charset="0"/>
                  <a:cs typeface="Poppins"/>
                </a:rPr>
                <a:t>]</a:t>
              </a:r>
              <a:r>
                <a:rPr kumimoji="0" sz="900" b="0" i="0" u="none" strike="noStrike" kern="1200" cap="none" spc="-37" normalizeH="0" baseline="31746" noProof="0" dirty="0">
                  <a:ln>
                    <a:noFill/>
                  </a:ln>
                  <a:solidFill>
                    <a:schemeClr val="tx1">
                      <a:lumMod val="65000"/>
                      <a:lumOff val="35000"/>
                    </a:schemeClr>
                  </a:solidFill>
                  <a:effectLst/>
                  <a:uLnTx/>
                  <a:uFillTx/>
                  <a:latin typeface="Aptos" panose="020B0004020202020204" pitchFamily="34" charset="0"/>
                  <a:cs typeface="Poppins"/>
                </a:rPr>
                <a:t>h</a:t>
              </a:r>
              <a:endParaRPr kumimoji="0" sz="900" b="0" i="0" u="none" strike="noStrike" kern="1200" cap="none" spc="0" normalizeH="0" baseline="31746" noProof="0" dirty="0">
                <a:ln>
                  <a:noFill/>
                </a:ln>
                <a:solidFill>
                  <a:schemeClr val="tx1">
                    <a:lumMod val="65000"/>
                    <a:lumOff val="35000"/>
                  </a:schemeClr>
                </a:solidFill>
                <a:effectLst/>
                <a:uLnTx/>
                <a:uFillTx/>
                <a:latin typeface="Aptos" panose="020B0004020202020204" pitchFamily="34" charset="0"/>
                <a:cs typeface="Poppins"/>
              </a:endParaRPr>
            </a:p>
            <a:p>
              <a:pPr marL="38100" marR="30480" lvl="0" indent="44450" algn="ctr" defTabSz="914400" rtl="0" eaLnBrk="1" fontAlgn="auto" latinLnBrk="0" hangingPunct="1">
                <a:spcBef>
                  <a:spcPts val="0"/>
                </a:spcBef>
                <a:spcAft>
                  <a:spcPts val="0"/>
                </a:spcAft>
                <a:buClrTx/>
                <a:buSzTx/>
                <a:buFontTx/>
                <a:buNone/>
                <a:tabLst/>
                <a:defRPr/>
              </a:pPr>
              <a:r>
                <a:rPr kumimoji="0" lang="en-DE" sz="900" b="0" i="0" u="none" strike="noStrike" kern="1200" cap="none" spc="0" normalizeH="0" baseline="0" noProof="0">
                  <a:ln>
                    <a:noFill/>
                  </a:ln>
                  <a:solidFill>
                    <a:schemeClr val="tx1">
                      <a:lumMod val="65000"/>
                      <a:lumOff val="35000"/>
                    </a:schemeClr>
                  </a:solidFill>
                  <a:effectLst/>
                  <a:uLnTx/>
                  <a:uFillTx/>
                  <a:latin typeface="Aptos" panose="020B0004020202020204" pitchFamily="34" charset="0"/>
                </a:rPr>
                <a:t>▼</a:t>
              </a:r>
              <a:r>
                <a:rPr kumimoji="0" sz="900" b="0" i="0" u="none" strike="noStrike" kern="1200" cap="none" spc="-10" normalizeH="0" baseline="0" noProof="0" dirty="0">
                  <a:ln>
                    <a:noFill/>
                  </a:ln>
                  <a:solidFill>
                    <a:schemeClr val="tx1">
                      <a:lumMod val="65000"/>
                      <a:lumOff val="35000"/>
                    </a:schemeClr>
                  </a:solidFill>
                  <a:effectLst/>
                  <a:uLnTx/>
                  <a:uFillTx/>
                  <a:latin typeface="Aptos" panose="020B0004020202020204" pitchFamily="34" charset="0"/>
                  <a:cs typeface="Poppins"/>
                </a:rPr>
                <a:t>Larotrectinib</a:t>
              </a:r>
              <a:r>
                <a:rPr kumimoji="0" sz="900" b="0" i="0" u="none" strike="noStrike" kern="1200" cap="none" spc="500" normalizeH="0" baseline="0" noProof="0" dirty="0">
                  <a:ln>
                    <a:noFill/>
                  </a:ln>
                  <a:solidFill>
                    <a:schemeClr val="tx1">
                      <a:lumMod val="65000"/>
                      <a:lumOff val="35000"/>
                    </a:schemeClr>
                  </a:solidFill>
                  <a:effectLst/>
                  <a:uLnTx/>
                  <a:uFillTx/>
                  <a:latin typeface="Aptos" panose="020B0004020202020204" pitchFamily="34" charset="0"/>
                  <a:cs typeface="Poppins"/>
                </a:rPr>
                <a:t> </a:t>
              </a:r>
              <a:endParaRPr kumimoji="0" lang="en-US" sz="900" b="0" i="0" u="none" strike="noStrike" kern="1200" cap="none" spc="500" normalizeH="0" baseline="0" noProof="0" dirty="0">
                <a:ln>
                  <a:noFill/>
                </a:ln>
                <a:solidFill>
                  <a:schemeClr val="tx1">
                    <a:lumMod val="65000"/>
                    <a:lumOff val="35000"/>
                  </a:schemeClr>
                </a:solidFill>
                <a:effectLst/>
                <a:uLnTx/>
                <a:uFillTx/>
                <a:latin typeface="Aptos" panose="020B0004020202020204" pitchFamily="34" charset="0"/>
                <a:cs typeface="Poppins"/>
              </a:endParaRPr>
            </a:p>
            <a:p>
              <a:pPr marL="38100" marR="30480" lvl="0" indent="44450" algn="ctr" defTabSz="914400" rtl="0" eaLnBrk="1" fontAlgn="auto" latinLnBrk="0" hangingPunct="1">
                <a:spcBef>
                  <a:spcPts val="0"/>
                </a:spcBef>
                <a:spcAft>
                  <a:spcPts val="0"/>
                </a:spcAft>
                <a:buClrTx/>
                <a:buSzTx/>
                <a:buFontTx/>
                <a:buNone/>
                <a:tabLst/>
                <a:defRPr/>
              </a:pPr>
              <a:r>
                <a:rPr kumimoji="0" lang="en-US"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a:t>
              </a:r>
              <a:r>
                <a:rPr kumimoji="0" sz="900" b="0" i="0" u="none" strike="noStrike" kern="1200" cap="none" spc="0" normalizeH="0" baseline="0" noProof="0" dirty="0" err="1">
                  <a:ln>
                    <a:noFill/>
                  </a:ln>
                  <a:solidFill>
                    <a:schemeClr val="tx1">
                      <a:lumMod val="65000"/>
                      <a:lumOff val="35000"/>
                    </a:schemeClr>
                  </a:solidFill>
                  <a:effectLst/>
                  <a:uLnTx/>
                  <a:uFillTx/>
                  <a:latin typeface="Aptos" panose="020B0004020202020204" pitchFamily="34" charset="0"/>
                  <a:cs typeface="Poppins"/>
                </a:rPr>
                <a:t>IlI</a:t>
              </a:r>
              <a:r>
                <a:rPr kumimoji="0"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a:t>
              </a:r>
              <a:r>
                <a:rPr kumimoji="0"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A;</a:t>
              </a:r>
              <a:r>
                <a:rPr kumimoji="0"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MCBS</a:t>
              </a:r>
              <a:r>
                <a:rPr kumimoji="0"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900" b="0" i="0" u="none" strike="noStrike" kern="1200" cap="none" spc="-25" normalizeH="0" baseline="0" noProof="0" dirty="0">
                  <a:ln>
                    <a:noFill/>
                  </a:ln>
                  <a:solidFill>
                    <a:schemeClr val="tx1">
                      <a:lumMod val="65000"/>
                      <a:lumOff val="35000"/>
                    </a:schemeClr>
                  </a:solidFill>
                  <a:effectLst/>
                  <a:uLnTx/>
                  <a:uFillTx/>
                  <a:latin typeface="Aptos" panose="020B0004020202020204" pitchFamily="34" charset="0"/>
                  <a:cs typeface="Poppins"/>
                </a:rPr>
                <a:t>3</a:t>
              </a:r>
              <a:r>
                <a:rPr kumimoji="0" lang="en-US" sz="900" b="0" i="0" u="none" strike="noStrike" kern="1200" cap="none" spc="-25" normalizeH="0" baseline="0" noProof="0" dirty="0">
                  <a:ln>
                    <a:noFill/>
                  </a:ln>
                  <a:solidFill>
                    <a:schemeClr val="tx1">
                      <a:lumMod val="65000"/>
                      <a:lumOff val="35000"/>
                    </a:schemeClr>
                  </a:solidFill>
                  <a:effectLst/>
                  <a:uLnTx/>
                  <a:uFillTx/>
                  <a:latin typeface="Aptos" panose="020B0004020202020204" pitchFamily="34" charset="0"/>
                  <a:cs typeface="Poppins"/>
                </a:rPr>
                <a:t>]</a:t>
              </a:r>
              <a:r>
                <a:rPr kumimoji="0" sz="900" b="0" i="0" u="none" strike="noStrike" kern="1200" cap="none" spc="-37" normalizeH="0" baseline="31746" noProof="0" dirty="0">
                  <a:ln>
                    <a:noFill/>
                  </a:ln>
                  <a:solidFill>
                    <a:schemeClr val="tx1">
                      <a:lumMod val="65000"/>
                      <a:lumOff val="35000"/>
                    </a:schemeClr>
                  </a:solidFill>
                  <a:effectLst/>
                  <a:uLnTx/>
                  <a:uFillTx/>
                  <a:latin typeface="Aptos" panose="020B0004020202020204" pitchFamily="34" charset="0"/>
                  <a:cs typeface="Poppins"/>
                </a:rPr>
                <a:t>h</a:t>
              </a:r>
              <a:endParaRPr kumimoji="0" sz="900" b="0" i="0" u="none" strike="noStrike" kern="1200" cap="none" spc="0" normalizeH="0" baseline="31746" noProof="0" dirty="0">
                <a:ln>
                  <a:noFill/>
                </a:ln>
                <a:solidFill>
                  <a:schemeClr val="tx1">
                    <a:lumMod val="65000"/>
                    <a:lumOff val="35000"/>
                  </a:schemeClr>
                </a:solidFill>
                <a:effectLst/>
                <a:uLnTx/>
                <a:uFillTx/>
                <a:latin typeface="Aptos" panose="020B0004020202020204" pitchFamily="34" charset="0"/>
                <a:cs typeface="Poppins"/>
              </a:endParaRPr>
            </a:p>
            <a:p>
              <a:pPr marL="271145" marR="34290" lvl="0" indent="-229870" algn="ctr" defTabSz="914400" rtl="0" eaLnBrk="1" fontAlgn="auto" latinLnBrk="0" hangingPunct="1">
                <a:spcBef>
                  <a:spcPts val="0"/>
                </a:spcBef>
                <a:spcAft>
                  <a:spcPts val="0"/>
                </a:spcAft>
                <a:buClrTx/>
                <a:buSzTx/>
                <a:buFontTx/>
                <a:buNone/>
                <a:tabLst/>
                <a:defRPr/>
              </a:pPr>
              <a:r>
                <a:rPr kumimoji="0" lang="en-DE" sz="900" b="0" i="0" u="none" strike="noStrike" kern="1200" cap="none" spc="0" normalizeH="0" baseline="0" noProof="0">
                  <a:ln>
                    <a:noFill/>
                  </a:ln>
                  <a:solidFill>
                    <a:schemeClr val="tx1">
                      <a:lumMod val="65000"/>
                      <a:lumOff val="35000"/>
                    </a:schemeClr>
                  </a:solidFill>
                  <a:effectLst/>
                  <a:uLnTx/>
                  <a:uFillTx/>
                  <a:latin typeface="Aptos" panose="020B0004020202020204" pitchFamily="34" charset="0"/>
                </a:rPr>
                <a:t>▼</a:t>
              </a:r>
              <a:r>
                <a:rPr kumimoji="0" sz="900" b="0" i="0" u="none" strike="noStrike" kern="1200" cap="none" spc="-10" normalizeH="0" baseline="0" noProof="0" dirty="0" err="1">
                  <a:ln>
                    <a:noFill/>
                  </a:ln>
                  <a:solidFill>
                    <a:schemeClr val="tx1">
                      <a:lumMod val="65000"/>
                      <a:lumOff val="35000"/>
                    </a:schemeClr>
                  </a:solidFill>
                  <a:effectLst/>
                  <a:uLnTx/>
                  <a:uFillTx/>
                  <a:latin typeface="Aptos" panose="020B0004020202020204" pitchFamily="34" charset="0"/>
                  <a:cs typeface="Poppins"/>
                </a:rPr>
                <a:t>Repotrectinib</a:t>
              </a:r>
              <a:r>
                <a:rPr kumimoji="0" sz="900" b="0" i="0" u="none" strike="noStrike" kern="1200" cap="none" spc="-15" normalizeH="0" baseline="31746" noProof="0" dirty="0" err="1">
                  <a:ln>
                    <a:noFill/>
                  </a:ln>
                  <a:solidFill>
                    <a:schemeClr val="tx1">
                      <a:lumMod val="65000"/>
                      <a:lumOff val="35000"/>
                    </a:schemeClr>
                  </a:solidFill>
                  <a:effectLst/>
                  <a:uLnTx/>
                  <a:uFillTx/>
                  <a:latin typeface="Aptos" panose="020B0004020202020204" pitchFamily="34" charset="0"/>
                  <a:cs typeface="Poppins"/>
                </a:rPr>
                <a:t>m</a:t>
              </a:r>
              <a:endParaRPr kumimoji="0" lang="en-US" sz="900" b="0" i="0" u="none" strike="noStrike" kern="1200" cap="none" spc="750" normalizeH="0" baseline="31746" noProof="0" dirty="0">
                <a:ln>
                  <a:noFill/>
                </a:ln>
                <a:solidFill>
                  <a:schemeClr val="tx1">
                    <a:lumMod val="65000"/>
                    <a:lumOff val="35000"/>
                  </a:schemeClr>
                </a:solidFill>
                <a:effectLst/>
                <a:uLnTx/>
                <a:uFillTx/>
                <a:latin typeface="Aptos" panose="020B0004020202020204" pitchFamily="34" charset="0"/>
                <a:cs typeface="Poppins"/>
              </a:endParaRPr>
            </a:p>
            <a:p>
              <a:pPr marL="271145" marR="34290" lvl="0" indent="-229870" algn="ctr" defTabSz="914400" rtl="0" eaLnBrk="1" fontAlgn="auto" latinLnBrk="0" hangingPunct="1">
                <a:spcBef>
                  <a:spcPts val="0"/>
                </a:spcBef>
                <a:spcAft>
                  <a:spcPts val="0"/>
                </a:spcAft>
                <a:buClrTx/>
                <a:buSzTx/>
                <a:buFontTx/>
                <a:buNone/>
                <a:tabLst/>
                <a:defRPr/>
              </a:pPr>
              <a:r>
                <a:rPr kumimoji="0" sz="900" b="0" i="0" u="none" strike="noStrike" kern="1200" cap="none" spc="-25" normalizeH="0" baseline="0" noProof="0" dirty="0">
                  <a:ln>
                    <a:noFill/>
                  </a:ln>
                  <a:solidFill>
                    <a:schemeClr val="tx1">
                      <a:lumMod val="65000"/>
                      <a:lumOff val="35000"/>
                    </a:schemeClr>
                  </a:solidFill>
                  <a:effectLst/>
                  <a:uLnTx/>
                  <a:uFillTx/>
                  <a:latin typeface="Aptos" panose="020B0004020202020204" pitchFamily="34" charset="0"/>
                  <a:cs typeface="Poppins"/>
                </a:rPr>
                <a:t>[</a:t>
              </a:r>
              <a:r>
                <a:rPr kumimoji="0" lang="en-US" sz="900" b="0" i="0" u="none" strike="noStrike" kern="1200" cap="none" spc="-25" normalizeH="0" baseline="0" noProof="0" dirty="0">
                  <a:ln>
                    <a:noFill/>
                  </a:ln>
                  <a:solidFill>
                    <a:schemeClr val="tx1">
                      <a:lumMod val="65000"/>
                      <a:lumOff val="35000"/>
                    </a:schemeClr>
                  </a:solidFill>
                  <a:effectLst/>
                  <a:uLnTx/>
                  <a:uFillTx/>
                  <a:latin typeface="Aptos" panose="020B0004020202020204" pitchFamily="34" charset="0"/>
                  <a:cs typeface="Poppins"/>
                </a:rPr>
                <a:t>III, </a:t>
              </a:r>
              <a:r>
                <a:rPr kumimoji="0" sz="900" b="0" i="0" u="none" strike="noStrike" kern="1200" cap="none" spc="-25" normalizeH="0" baseline="0" noProof="0" dirty="0">
                  <a:ln>
                    <a:noFill/>
                  </a:ln>
                  <a:solidFill>
                    <a:schemeClr val="tx1">
                      <a:lumMod val="65000"/>
                      <a:lumOff val="35000"/>
                    </a:schemeClr>
                  </a:solidFill>
                  <a:effectLst/>
                  <a:uLnTx/>
                  <a:uFillTx/>
                  <a:latin typeface="Aptos" panose="020B0004020202020204" pitchFamily="34" charset="0"/>
                  <a:cs typeface="Poppins"/>
                </a:rPr>
                <a:t>A]</a:t>
              </a:r>
              <a:endParaRPr kumimoji="0"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endParaRPr>
            </a:p>
          </p:txBody>
        </p:sp>
        <p:sp>
          <p:nvSpPr>
            <p:cNvPr id="117" name="object 3">
              <a:extLst>
                <a:ext uri="{FF2B5EF4-FFF2-40B4-BE49-F238E27FC236}">
                  <a16:creationId xmlns:a16="http://schemas.microsoft.com/office/drawing/2014/main" id="{92CACEF5-AA2D-4FFB-984C-6703ACF63A19}"/>
                </a:ext>
              </a:extLst>
            </p:cNvPr>
            <p:cNvSpPr/>
            <p:nvPr/>
          </p:nvSpPr>
          <p:spPr>
            <a:xfrm>
              <a:off x="967278" y="3655218"/>
              <a:ext cx="1149030" cy="460132"/>
            </a:xfrm>
            <a:custGeom>
              <a:avLst/>
              <a:gdLst/>
              <a:ahLst/>
              <a:cxnLst/>
              <a:rect l="l" t="t" r="r" b="b"/>
              <a:pathLst>
                <a:path w="953134" h="629285">
                  <a:moveTo>
                    <a:pt x="931856" y="0"/>
                  </a:moveTo>
                  <a:lnTo>
                    <a:pt x="21109" y="0"/>
                  </a:lnTo>
                  <a:lnTo>
                    <a:pt x="12912" y="1665"/>
                  </a:lnTo>
                  <a:lnTo>
                    <a:pt x="6200" y="6198"/>
                  </a:lnTo>
                  <a:lnTo>
                    <a:pt x="1665" y="12907"/>
                  </a:lnTo>
                  <a:lnTo>
                    <a:pt x="0" y="21098"/>
                  </a:lnTo>
                  <a:lnTo>
                    <a:pt x="0" y="607834"/>
                  </a:lnTo>
                  <a:lnTo>
                    <a:pt x="1665" y="616032"/>
                  </a:lnTo>
                  <a:lnTo>
                    <a:pt x="6200" y="622744"/>
                  </a:lnTo>
                  <a:lnTo>
                    <a:pt x="12912" y="627278"/>
                  </a:lnTo>
                  <a:lnTo>
                    <a:pt x="21109" y="628944"/>
                  </a:lnTo>
                  <a:lnTo>
                    <a:pt x="931856" y="628944"/>
                  </a:lnTo>
                  <a:lnTo>
                    <a:pt x="940053" y="627278"/>
                  </a:lnTo>
                  <a:lnTo>
                    <a:pt x="946765" y="622744"/>
                  </a:lnTo>
                  <a:lnTo>
                    <a:pt x="951300" y="616032"/>
                  </a:lnTo>
                  <a:lnTo>
                    <a:pt x="952965" y="607834"/>
                  </a:lnTo>
                  <a:lnTo>
                    <a:pt x="952965" y="21098"/>
                  </a:lnTo>
                  <a:lnTo>
                    <a:pt x="951300" y="12907"/>
                  </a:lnTo>
                  <a:lnTo>
                    <a:pt x="946765" y="6198"/>
                  </a:lnTo>
                  <a:lnTo>
                    <a:pt x="940053" y="1665"/>
                  </a:lnTo>
                  <a:lnTo>
                    <a:pt x="931856" y="0"/>
                  </a:lnTo>
                  <a:close/>
                </a:path>
              </a:pathLst>
            </a:custGeom>
            <a:solidFill>
              <a:srgbClr val="AD2B61"/>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18" name="object 18">
              <a:extLst>
                <a:ext uri="{FF2B5EF4-FFF2-40B4-BE49-F238E27FC236}">
                  <a16:creationId xmlns:a16="http://schemas.microsoft.com/office/drawing/2014/main" id="{31ADD8FF-EC3F-B69F-2D29-D977105E5D1D}"/>
                </a:ext>
              </a:extLst>
            </p:cNvPr>
            <p:cNvSpPr/>
            <p:nvPr/>
          </p:nvSpPr>
          <p:spPr>
            <a:xfrm>
              <a:off x="967278" y="4185589"/>
              <a:ext cx="1149030" cy="869912"/>
            </a:xfrm>
            <a:custGeom>
              <a:avLst/>
              <a:gdLst/>
              <a:ahLst/>
              <a:cxnLst/>
              <a:rect l="l" t="t" r="r" b="b"/>
              <a:pathLst>
                <a:path w="953135" h="629284">
                  <a:moveTo>
                    <a:pt x="931856" y="0"/>
                  </a:moveTo>
                  <a:lnTo>
                    <a:pt x="21109" y="0"/>
                  </a:lnTo>
                  <a:lnTo>
                    <a:pt x="12912" y="1665"/>
                  </a:lnTo>
                  <a:lnTo>
                    <a:pt x="6200" y="6198"/>
                  </a:lnTo>
                  <a:lnTo>
                    <a:pt x="1665" y="12907"/>
                  </a:lnTo>
                  <a:lnTo>
                    <a:pt x="0" y="21098"/>
                  </a:lnTo>
                  <a:lnTo>
                    <a:pt x="0" y="607834"/>
                  </a:lnTo>
                  <a:lnTo>
                    <a:pt x="1665" y="616032"/>
                  </a:lnTo>
                  <a:lnTo>
                    <a:pt x="6200" y="622744"/>
                  </a:lnTo>
                  <a:lnTo>
                    <a:pt x="12912" y="627278"/>
                  </a:lnTo>
                  <a:lnTo>
                    <a:pt x="21109" y="628944"/>
                  </a:lnTo>
                  <a:lnTo>
                    <a:pt x="931856" y="628944"/>
                  </a:lnTo>
                  <a:lnTo>
                    <a:pt x="940053" y="627278"/>
                  </a:lnTo>
                  <a:lnTo>
                    <a:pt x="946765" y="622744"/>
                  </a:lnTo>
                  <a:lnTo>
                    <a:pt x="951300" y="616032"/>
                  </a:lnTo>
                  <a:lnTo>
                    <a:pt x="952965" y="607834"/>
                  </a:lnTo>
                  <a:lnTo>
                    <a:pt x="952965" y="21098"/>
                  </a:lnTo>
                  <a:lnTo>
                    <a:pt x="951300" y="12907"/>
                  </a:lnTo>
                  <a:lnTo>
                    <a:pt x="946765" y="6198"/>
                  </a:lnTo>
                  <a:lnTo>
                    <a:pt x="940053" y="1665"/>
                  </a:lnTo>
                  <a:lnTo>
                    <a:pt x="931856" y="0"/>
                  </a:lnTo>
                  <a:close/>
                </a:path>
              </a:pathLst>
            </a:custGeom>
            <a:solidFill>
              <a:schemeClr val="bg1">
                <a:lumMod val="95000"/>
              </a:schemeClr>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21" name="TextBox 120">
              <a:extLst>
                <a:ext uri="{FF2B5EF4-FFF2-40B4-BE49-F238E27FC236}">
                  <a16:creationId xmlns:a16="http://schemas.microsoft.com/office/drawing/2014/main" id="{808CED40-537F-2C37-D402-739D77C14B9C}"/>
                </a:ext>
              </a:extLst>
            </p:cNvPr>
            <p:cNvSpPr txBox="1"/>
            <p:nvPr/>
          </p:nvSpPr>
          <p:spPr>
            <a:xfrm>
              <a:off x="959496" y="3668266"/>
              <a:ext cx="1149030" cy="407804"/>
            </a:xfrm>
            <a:prstGeom prst="rect">
              <a:avLst/>
            </a:prstGeom>
            <a:noFill/>
          </p:spPr>
          <p:txBody>
            <a:bodyPr wrap="square">
              <a:spAutoFit/>
            </a:bodyPr>
            <a:lstStyle/>
            <a:p>
              <a:pPr marL="38100" marR="0" lvl="0" indent="0" algn="ctr" defTabSz="914400" rtl="0" eaLnBrk="1" fontAlgn="auto" latinLnBrk="0" hangingPunct="1">
                <a:spcBef>
                  <a:spcPts val="359"/>
                </a:spcBef>
                <a:spcAft>
                  <a:spcPts val="0"/>
                </a:spcAft>
                <a:buClrTx/>
                <a:buSzTx/>
                <a:buFontTx/>
                <a:buNone/>
                <a:tabLst/>
                <a:defRPr/>
              </a:pPr>
              <a:r>
                <a:rPr kumimoji="0" lang="en-ZA" sz="900" b="0" i="1" u="none" strike="noStrike" kern="1200" cap="none" spc="0" normalizeH="0" baseline="0" noProof="0" dirty="0">
                  <a:ln>
                    <a:noFill/>
                  </a:ln>
                  <a:solidFill>
                    <a:schemeClr val="bg1"/>
                  </a:solidFill>
                  <a:effectLst/>
                  <a:uLnTx/>
                  <a:uFillTx/>
                  <a:latin typeface="Aptos" panose="020B0004020202020204" pitchFamily="34" charset="0"/>
                  <a:cs typeface="Poppins Light"/>
                </a:rPr>
                <a:t>IDH1</a:t>
              </a:r>
              <a:r>
                <a:rPr kumimoji="0" lang="en-ZA" sz="900" b="0" i="0" u="none" strike="noStrike" kern="1200" cap="none" spc="35" normalizeH="0" baseline="0" noProof="0" dirty="0">
                  <a:ln>
                    <a:noFill/>
                  </a:ln>
                  <a:solidFill>
                    <a:schemeClr val="bg1"/>
                  </a:solidFill>
                  <a:effectLst/>
                  <a:uLnTx/>
                  <a:uFillTx/>
                  <a:latin typeface="Aptos" panose="020B0004020202020204" pitchFamily="34" charset="0"/>
                  <a:cs typeface="Poppins Light"/>
                </a:rPr>
                <a:t> </a:t>
              </a:r>
              <a:r>
                <a:rPr kumimoji="0" lang="en-ZA" sz="900" b="0" i="0" u="none" strike="noStrike" kern="1200" cap="none" spc="-10" normalizeH="0" baseline="0" noProof="0" dirty="0">
                  <a:ln>
                    <a:noFill/>
                  </a:ln>
                  <a:solidFill>
                    <a:schemeClr val="bg1"/>
                  </a:solidFill>
                  <a:effectLst/>
                  <a:uLnTx/>
                  <a:uFillTx/>
                  <a:latin typeface="Aptos" panose="020B0004020202020204" pitchFamily="34" charset="0"/>
                  <a:cs typeface="Poppins Light"/>
                </a:rPr>
                <a:t>mutation</a:t>
              </a:r>
              <a:endParaRPr kumimoji="0" lang="en-ZA" sz="900" b="0" i="0" u="none" strike="noStrike" kern="1200" cap="none" spc="0" normalizeH="0" baseline="0" noProof="0" dirty="0">
                <a:ln>
                  <a:noFill/>
                </a:ln>
                <a:solidFill>
                  <a:schemeClr val="bg1"/>
                </a:solidFill>
                <a:effectLst/>
                <a:uLnTx/>
                <a:uFillTx/>
                <a:latin typeface="Aptos" panose="020B0004020202020204" pitchFamily="34" charset="0"/>
                <a:cs typeface="Poppins Light"/>
              </a:endParaRPr>
            </a:p>
            <a:p>
              <a:pPr marL="79375" marR="0" lvl="0" indent="0" algn="ctr" defTabSz="914400" rtl="0" eaLnBrk="1" fontAlgn="auto" latinLnBrk="0" hangingPunct="1">
                <a:spcBef>
                  <a:spcPts val="265"/>
                </a:spcBef>
                <a:spcAft>
                  <a:spcPts val="0"/>
                </a:spcAft>
                <a:buClrTx/>
                <a:buSzTx/>
                <a:buFontTx/>
                <a:buNone/>
                <a:tabLst/>
                <a:defRPr/>
              </a:pPr>
              <a:r>
                <a:rPr kumimoji="0" lang="en-ZA" sz="900" b="0" i="0" u="none" strike="noStrike" kern="1200" cap="none" spc="0" normalizeH="0" baseline="0" noProof="0" dirty="0">
                  <a:ln>
                    <a:noFill/>
                  </a:ln>
                  <a:solidFill>
                    <a:schemeClr val="bg1"/>
                  </a:solidFill>
                  <a:effectLst/>
                  <a:uLnTx/>
                  <a:uFillTx/>
                  <a:latin typeface="Aptos" panose="020B0004020202020204" pitchFamily="34" charset="0"/>
                  <a:cs typeface="Poppins"/>
                </a:rPr>
                <a:t>[ESCAT</a:t>
              </a:r>
              <a:r>
                <a:rPr kumimoji="0" lang="en-ZA" sz="900" b="0" i="0" u="none" strike="noStrike" kern="1200" cap="none" spc="85" normalizeH="0" baseline="0" noProof="0" dirty="0">
                  <a:ln>
                    <a:noFill/>
                  </a:ln>
                  <a:solidFill>
                    <a:schemeClr val="bg1"/>
                  </a:solidFill>
                  <a:effectLst/>
                  <a:uLnTx/>
                  <a:uFillTx/>
                  <a:latin typeface="Aptos" panose="020B0004020202020204" pitchFamily="34" charset="0"/>
                  <a:cs typeface="Poppins"/>
                </a:rPr>
                <a:t> </a:t>
              </a:r>
              <a:r>
                <a:rPr kumimoji="0" lang="en-ZA" sz="900" b="0" i="0" u="none" strike="noStrike" kern="1200" cap="none" spc="-20" normalizeH="0" baseline="0" noProof="0" dirty="0">
                  <a:ln>
                    <a:noFill/>
                  </a:ln>
                  <a:solidFill>
                    <a:schemeClr val="bg1"/>
                  </a:solidFill>
                  <a:effectLst/>
                  <a:uLnTx/>
                  <a:uFillTx/>
                  <a:latin typeface="Aptos" panose="020B0004020202020204" pitchFamily="34" charset="0"/>
                  <a:cs typeface="Poppins"/>
                </a:rPr>
                <a:t>I-A]</a:t>
              </a:r>
              <a:r>
                <a:rPr kumimoji="0" lang="en-ZA" sz="900" b="0" i="0" u="none" strike="noStrike" kern="1200" cap="none" spc="-30" normalizeH="0" baseline="31746" noProof="0" dirty="0" err="1">
                  <a:ln>
                    <a:noFill/>
                  </a:ln>
                  <a:solidFill>
                    <a:schemeClr val="bg1"/>
                  </a:solidFill>
                  <a:effectLst/>
                  <a:uLnTx/>
                  <a:uFillTx/>
                  <a:latin typeface="Aptos" panose="020B0004020202020204" pitchFamily="34" charset="0"/>
                  <a:cs typeface="Poppins"/>
                </a:rPr>
                <a:t>i</a:t>
              </a:r>
              <a:endParaRPr kumimoji="0" lang="en-ZA" sz="900" b="0" i="0" u="none" strike="noStrike" kern="1200" cap="none" spc="0" normalizeH="0" baseline="31746" noProof="0" dirty="0">
                <a:ln>
                  <a:noFill/>
                </a:ln>
                <a:solidFill>
                  <a:schemeClr val="bg1"/>
                </a:solidFill>
                <a:effectLst/>
                <a:uLnTx/>
                <a:uFillTx/>
                <a:latin typeface="Aptos" panose="020B0004020202020204" pitchFamily="34" charset="0"/>
                <a:cs typeface="Poppins"/>
              </a:endParaRPr>
            </a:p>
          </p:txBody>
        </p:sp>
        <p:sp>
          <p:nvSpPr>
            <p:cNvPr id="122" name="TextBox 121">
              <a:extLst>
                <a:ext uri="{FF2B5EF4-FFF2-40B4-BE49-F238E27FC236}">
                  <a16:creationId xmlns:a16="http://schemas.microsoft.com/office/drawing/2014/main" id="{CFC3B862-C5B0-60E2-0285-BDDC9FBFB029}"/>
                </a:ext>
              </a:extLst>
            </p:cNvPr>
            <p:cNvSpPr txBox="1"/>
            <p:nvPr/>
          </p:nvSpPr>
          <p:spPr>
            <a:xfrm>
              <a:off x="885913" y="4359924"/>
              <a:ext cx="1223268" cy="382156"/>
            </a:xfrm>
            <a:prstGeom prst="rect">
              <a:avLst/>
            </a:prstGeom>
            <a:noFill/>
          </p:spPr>
          <p:txBody>
            <a:bodyPr wrap="square">
              <a:spAutoFit/>
            </a:bodyPr>
            <a:lstStyle/>
            <a:p>
              <a:pPr marL="38100" marR="30480" lvl="0" indent="92710" algn="ctr" defTabSz="914400" rtl="0" eaLnBrk="1" fontAlgn="auto" latinLnBrk="0" hangingPunct="1">
                <a:spcBef>
                  <a:spcPts val="95"/>
                </a:spcBef>
                <a:spcAft>
                  <a:spcPts val="0"/>
                </a:spcAft>
                <a:buClrTx/>
                <a:buSzTx/>
                <a:buFontTx/>
                <a:buNone/>
                <a:tabLst/>
                <a:defRPr/>
              </a:pPr>
              <a:r>
                <a:rPr kumimoji="0" lang="en-DE" sz="900" b="0" i="0" u="none" strike="noStrike" kern="1200" cap="none" spc="0" normalizeH="0" baseline="0" noProof="0">
                  <a:ln>
                    <a:noFill/>
                  </a:ln>
                  <a:solidFill>
                    <a:schemeClr val="tx1">
                      <a:lumMod val="65000"/>
                      <a:lumOff val="35000"/>
                    </a:schemeClr>
                  </a:solidFill>
                  <a:effectLst/>
                  <a:uLnTx/>
                  <a:uFillTx/>
                  <a:latin typeface="Aptos" panose="020B0004020202020204" pitchFamily="34" charset="0"/>
                </a:rPr>
                <a:t>▼</a:t>
              </a:r>
              <a:r>
                <a:rPr kumimoji="0" lang="en-ZA" sz="900" b="0" i="0" u="none" strike="noStrike" kern="1200" cap="none" spc="-10" normalizeH="0" baseline="0" noProof="0" dirty="0" err="1">
                  <a:ln>
                    <a:noFill/>
                  </a:ln>
                  <a:solidFill>
                    <a:schemeClr val="tx1">
                      <a:lumMod val="65000"/>
                      <a:lumOff val="35000"/>
                    </a:schemeClr>
                  </a:solidFill>
                  <a:effectLst/>
                  <a:uLnTx/>
                  <a:uFillTx/>
                  <a:latin typeface="Aptos" panose="020B0004020202020204" pitchFamily="34" charset="0"/>
                  <a:cs typeface="Poppins"/>
                </a:rPr>
                <a:t>Ivosidenib</a:t>
              </a:r>
              <a:endParaRPr kumimoji="0" lang="en-ZA" sz="900" b="0" i="0" u="none" strike="noStrike" kern="1200" cap="none" spc="500" normalizeH="0" baseline="0" noProof="0" dirty="0">
                <a:ln>
                  <a:noFill/>
                </a:ln>
                <a:solidFill>
                  <a:schemeClr val="tx1">
                    <a:lumMod val="65000"/>
                    <a:lumOff val="35000"/>
                  </a:schemeClr>
                </a:solidFill>
                <a:effectLst/>
                <a:uLnTx/>
                <a:uFillTx/>
                <a:latin typeface="Aptos" panose="020B0004020202020204" pitchFamily="34" charset="0"/>
                <a:cs typeface="Poppins"/>
              </a:endParaRPr>
            </a:p>
            <a:p>
              <a:pPr marL="38100" marR="30480" lvl="0" indent="92710" algn="ctr" defTabSz="914400" rtl="0" eaLnBrk="1" fontAlgn="auto" latinLnBrk="0" hangingPunct="1">
                <a:spcBef>
                  <a:spcPts val="95"/>
                </a:spcBef>
                <a:spcAft>
                  <a:spcPts val="0"/>
                </a:spcAft>
                <a:buClrTx/>
                <a:buSzTx/>
                <a:buFontTx/>
                <a:buNone/>
                <a:tabLst/>
                <a:defRPr/>
              </a:pPr>
              <a:r>
                <a:rPr kumimoji="0" lang="en-ZA"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[I,</a:t>
              </a:r>
              <a:r>
                <a:rPr kumimoji="0" lang="en-ZA" sz="900" b="0" i="0" u="none" strike="noStrike" kern="1200" cap="none" spc="40"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ZA"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A;</a:t>
              </a:r>
              <a:r>
                <a:rPr kumimoji="0" lang="en-ZA"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ZA"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MCBS</a:t>
              </a:r>
              <a:r>
                <a:rPr kumimoji="0" lang="en-ZA"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ZA" sz="900" b="0" i="0" u="none" strike="noStrike" kern="1200" cap="none" spc="-20" normalizeH="0" baseline="0" noProof="0" dirty="0">
                  <a:ln>
                    <a:noFill/>
                  </a:ln>
                  <a:solidFill>
                    <a:schemeClr val="tx1">
                      <a:lumMod val="65000"/>
                      <a:lumOff val="35000"/>
                    </a:schemeClr>
                  </a:solidFill>
                  <a:effectLst/>
                  <a:uLnTx/>
                  <a:uFillTx/>
                  <a:latin typeface="Aptos" panose="020B0004020202020204" pitchFamily="34" charset="0"/>
                  <a:cs typeface="Poppins"/>
                </a:rPr>
                <a:t>2]</a:t>
              </a:r>
              <a:r>
                <a:rPr kumimoji="0" lang="en-ZA" sz="900" b="0" i="0" u="none" strike="noStrike" kern="1200" cap="none" spc="-30" normalizeH="0" baseline="31746" noProof="0" dirty="0">
                  <a:ln>
                    <a:noFill/>
                  </a:ln>
                  <a:solidFill>
                    <a:schemeClr val="tx1">
                      <a:lumMod val="65000"/>
                      <a:lumOff val="35000"/>
                    </a:schemeClr>
                  </a:solidFill>
                  <a:effectLst/>
                  <a:uLnTx/>
                  <a:uFillTx/>
                  <a:latin typeface="Aptos" panose="020B0004020202020204" pitchFamily="34" charset="0"/>
                  <a:cs typeface="Poppins"/>
                </a:rPr>
                <a:t>h</a:t>
              </a:r>
              <a:endParaRPr kumimoji="0" lang="en-ZA" sz="900" b="0" i="0" u="none" strike="noStrike" kern="1200" cap="none" spc="0" normalizeH="0" baseline="31746" noProof="0" dirty="0">
                <a:ln>
                  <a:noFill/>
                </a:ln>
                <a:solidFill>
                  <a:schemeClr val="tx1">
                    <a:lumMod val="65000"/>
                    <a:lumOff val="35000"/>
                  </a:schemeClr>
                </a:solidFill>
                <a:effectLst/>
                <a:uLnTx/>
                <a:uFillTx/>
                <a:latin typeface="Aptos" panose="020B0004020202020204" pitchFamily="34" charset="0"/>
                <a:cs typeface="Poppins"/>
              </a:endParaRPr>
            </a:p>
          </p:txBody>
        </p:sp>
        <p:sp>
          <p:nvSpPr>
            <p:cNvPr id="123" name="object 3">
              <a:extLst>
                <a:ext uri="{FF2B5EF4-FFF2-40B4-BE49-F238E27FC236}">
                  <a16:creationId xmlns:a16="http://schemas.microsoft.com/office/drawing/2014/main" id="{FC0F416C-5B53-24FC-ACD6-0314F8B68954}"/>
                </a:ext>
              </a:extLst>
            </p:cNvPr>
            <p:cNvSpPr/>
            <p:nvPr/>
          </p:nvSpPr>
          <p:spPr>
            <a:xfrm>
              <a:off x="2210934" y="3656781"/>
              <a:ext cx="1149030" cy="460132"/>
            </a:xfrm>
            <a:custGeom>
              <a:avLst/>
              <a:gdLst/>
              <a:ahLst/>
              <a:cxnLst/>
              <a:rect l="l" t="t" r="r" b="b"/>
              <a:pathLst>
                <a:path w="953134" h="629285">
                  <a:moveTo>
                    <a:pt x="931856" y="0"/>
                  </a:moveTo>
                  <a:lnTo>
                    <a:pt x="21109" y="0"/>
                  </a:lnTo>
                  <a:lnTo>
                    <a:pt x="12912" y="1665"/>
                  </a:lnTo>
                  <a:lnTo>
                    <a:pt x="6200" y="6198"/>
                  </a:lnTo>
                  <a:lnTo>
                    <a:pt x="1665" y="12907"/>
                  </a:lnTo>
                  <a:lnTo>
                    <a:pt x="0" y="21098"/>
                  </a:lnTo>
                  <a:lnTo>
                    <a:pt x="0" y="607834"/>
                  </a:lnTo>
                  <a:lnTo>
                    <a:pt x="1665" y="616032"/>
                  </a:lnTo>
                  <a:lnTo>
                    <a:pt x="6200" y="622744"/>
                  </a:lnTo>
                  <a:lnTo>
                    <a:pt x="12912" y="627278"/>
                  </a:lnTo>
                  <a:lnTo>
                    <a:pt x="21109" y="628944"/>
                  </a:lnTo>
                  <a:lnTo>
                    <a:pt x="931856" y="628944"/>
                  </a:lnTo>
                  <a:lnTo>
                    <a:pt x="940053" y="627278"/>
                  </a:lnTo>
                  <a:lnTo>
                    <a:pt x="946765" y="622744"/>
                  </a:lnTo>
                  <a:lnTo>
                    <a:pt x="951300" y="616032"/>
                  </a:lnTo>
                  <a:lnTo>
                    <a:pt x="952965" y="607834"/>
                  </a:lnTo>
                  <a:lnTo>
                    <a:pt x="952965" y="21098"/>
                  </a:lnTo>
                  <a:lnTo>
                    <a:pt x="951300" y="12907"/>
                  </a:lnTo>
                  <a:lnTo>
                    <a:pt x="946765" y="6198"/>
                  </a:lnTo>
                  <a:lnTo>
                    <a:pt x="940053" y="1665"/>
                  </a:lnTo>
                  <a:lnTo>
                    <a:pt x="931856" y="0"/>
                  </a:lnTo>
                  <a:close/>
                </a:path>
              </a:pathLst>
            </a:custGeom>
            <a:solidFill>
              <a:srgbClr val="AD2B61"/>
            </a:solidFill>
            <a:effectLst>
              <a:outerShdw blurRad="50800" dist="38100" dir="8100000" algn="tr" rotWithShape="0">
                <a:prstClr val="black">
                  <a:alpha val="40000"/>
                </a:prstClr>
              </a:outerShdw>
            </a:effectLst>
          </p:spPr>
          <p:txBody>
            <a:bodyPr wrap="square" lIns="0" tIns="0" rIns="0" bIns="0" rtlCol="0"/>
            <a:lstStyle/>
            <a:p>
              <a:endParaRPr sz="1100">
                <a:solidFill>
                  <a:prstClr val="black"/>
                </a:solidFill>
                <a:latin typeface="Aptos" panose="020B0004020202020204" pitchFamily="34" charset="0"/>
              </a:endParaRPr>
            </a:p>
          </p:txBody>
        </p:sp>
        <p:sp>
          <p:nvSpPr>
            <p:cNvPr id="124" name="object 18">
              <a:extLst>
                <a:ext uri="{FF2B5EF4-FFF2-40B4-BE49-F238E27FC236}">
                  <a16:creationId xmlns:a16="http://schemas.microsoft.com/office/drawing/2014/main" id="{FA1EC3A4-86C1-302C-0ED5-3C53E5893609}"/>
                </a:ext>
              </a:extLst>
            </p:cNvPr>
            <p:cNvSpPr/>
            <p:nvPr/>
          </p:nvSpPr>
          <p:spPr>
            <a:xfrm>
              <a:off x="2210934" y="4187152"/>
              <a:ext cx="1149030" cy="869912"/>
            </a:xfrm>
            <a:custGeom>
              <a:avLst/>
              <a:gdLst/>
              <a:ahLst/>
              <a:cxnLst/>
              <a:rect l="l" t="t" r="r" b="b"/>
              <a:pathLst>
                <a:path w="953135" h="629284">
                  <a:moveTo>
                    <a:pt x="931856" y="0"/>
                  </a:moveTo>
                  <a:lnTo>
                    <a:pt x="21109" y="0"/>
                  </a:lnTo>
                  <a:lnTo>
                    <a:pt x="12912" y="1665"/>
                  </a:lnTo>
                  <a:lnTo>
                    <a:pt x="6200" y="6198"/>
                  </a:lnTo>
                  <a:lnTo>
                    <a:pt x="1665" y="12907"/>
                  </a:lnTo>
                  <a:lnTo>
                    <a:pt x="0" y="21098"/>
                  </a:lnTo>
                  <a:lnTo>
                    <a:pt x="0" y="607834"/>
                  </a:lnTo>
                  <a:lnTo>
                    <a:pt x="1665" y="616032"/>
                  </a:lnTo>
                  <a:lnTo>
                    <a:pt x="6200" y="622744"/>
                  </a:lnTo>
                  <a:lnTo>
                    <a:pt x="12912" y="627278"/>
                  </a:lnTo>
                  <a:lnTo>
                    <a:pt x="21109" y="628944"/>
                  </a:lnTo>
                  <a:lnTo>
                    <a:pt x="931856" y="628944"/>
                  </a:lnTo>
                  <a:lnTo>
                    <a:pt x="940053" y="627278"/>
                  </a:lnTo>
                  <a:lnTo>
                    <a:pt x="946765" y="622744"/>
                  </a:lnTo>
                  <a:lnTo>
                    <a:pt x="951300" y="616032"/>
                  </a:lnTo>
                  <a:lnTo>
                    <a:pt x="952965" y="607834"/>
                  </a:lnTo>
                  <a:lnTo>
                    <a:pt x="952965" y="21098"/>
                  </a:lnTo>
                  <a:lnTo>
                    <a:pt x="951300" y="12907"/>
                  </a:lnTo>
                  <a:lnTo>
                    <a:pt x="946765" y="6198"/>
                  </a:lnTo>
                  <a:lnTo>
                    <a:pt x="940053" y="1665"/>
                  </a:lnTo>
                  <a:lnTo>
                    <a:pt x="931856" y="0"/>
                  </a:lnTo>
                  <a:close/>
                </a:path>
              </a:pathLst>
            </a:custGeom>
            <a:solidFill>
              <a:schemeClr val="bg1">
                <a:lumMod val="95000"/>
              </a:schemeClr>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27" name="TextBox 126">
              <a:extLst>
                <a:ext uri="{FF2B5EF4-FFF2-40B4-BE49-F238E27FC236}">
                  <a16:creationId xmlns:a16="http://schemas.microsoft.com/office/drawing/2014/main" id="{A522F9D5-C341-B7A7-2760-8D0909221E8C}"/>
                </a:ext>
              </a:extLst>
            </p:cNvPr>
            <p:cNvSpPr txBox="1"/>
            <p:nvPr/>
          </p:nvSpPr>
          <p:spPr>
            <a:xfrm>
              <a:off x="2185198" y="3625247"/>
              <a:ext cx="1200187" cy="455937"/>
            </a:xfrm>
            <a:prstGeom prst="rect">
              <a:avLst/>
            </a:prstGeom>
            <a:noFill/>
            <a:effectLst/>
          </p:spPr>
          <p:txBody>
            <a:bodyPr wrap="square">
              <a:noAutofit/>
            </a:bodyPr>
            <a:lstStyle/>
            <a:p>
              <a:pPr marL="38100" marR="30480" lvl="0" indent="0" algn="ctr" defTabSz="914400" rtl="0" eaLnBrk="1" fontAlgn="auto" latinLnBrk="0" hangingPunct="1">
                <a:spcBef>
                  <a:spcPts val="95"/>
                </a:spcBef>
                <a:spcAft>
                  <a:spcPts val="0"/>
                </a:spcAft>
                <a:buClrTx/>
                <a:buSzTx/>
                <a:buFontTx/>
                <a:buNone/>
                <a:tabLst/>
                <a:defRPr/>
              </a:pPr>
              <a:r>
                <a:rPr kumimoji="0" lang="en-ZA" sz="900" b="0" i="1" u="none" strike="noStrike" kern="1200" cap="none" spc="0" normalizeH="0" baseline="0" noProof="0" dirty="0">
                  <a:ln>
                    <a:noFill/>
                  </a:ln>
                  <a:solidFill>
                    <a:schemeClr val="bg1"/>
                  </a:solidFill>
                  <a:effectLst/>
                  <a:uLnTx/>
                  <a:uFillTx/>
                  <a:latin typeface="Aptos" panose="020B0004020202020204" pitchFamily="34" charset="0"/>
                  <a:cs typeface="Poppins Light"/>
                </a:rPr>
                <a:t>FGFR2</a:t>
              </a:r>
              <a:r>
                <a:rPr kumimoji="0" lang="en-ZA" sz="900" b="0" i="0" u="none" strike="noStrike" kern="1200" cap="none" spc="50" normalizeH="0" baseline="0" noProof="0" dirty="0">
                  <a:ln>
                    <a:noFill/>
                  </a:ln>
                  <a:solidFill>
                    <a:schemeClr val="bg1"/>
                  </a:solidFill>
                  <a:effectLst/>
                  <a:uLnTx/>
                  <a:uFillTx/>
                  <a:latin typeface="Aptos" panose="020B0004020202020204" pitchFamily="34" charset="0"/>
                  <a:cs typeface="Poppins Light"/>
                </a:rPr>
                <a:t> </a:t>
              </a:r>
              <a:r>
                <a:rPr kumimoji="0" lang="en-ZA" sz="900" b="0" i="0" u="none" strike="noStrike" kern="1200" cap="none" spc="0" normalizeH="0" baseline="0" noProof="0" dirty="0">
                  <a:ln>
                    <a:noFill/>
                  </a:ln>
                  <a:solidFill>
                    <a:schemeClr val="bg1"/>
                  </a:solidFill>
                  <a:effectLst/>
                  <a:uLnTx/>
                  <a:uFillTx/>
                  <a:latin typeface="Aptos" panose="020B0004020202020204" pitchFamily="34" charset="0"/>
                  <a:cs typeface="Poppins"/>
                </a:rPr>
                <a:t>fusion</a:t>
              </a:r>
              <a:r>
                <a:rPr kumimoji="0" lang="en-ZA" sz="900" b="0" i="0" u="none" strike="noStrike" kern="1200" cap="none" spc="70" normalizeH="0" baseline="0" noProof="0" dirty="0">
                  <a:ln>
                    <a:noFill/>
                  </a:ln>
                  <a:solidFill>
                    <a:schemeClr val="bg1"/>
                  </a:solidFill>
                  <a:effectLst/>
                  <a:uLnTx/>
                  <a:uFillTx/>
                  <a:latin typeface="Aptos" panose="020B0004020202020204" pitchFamily="34" charset="0"/>
                  <a:cs typeface="Poppins"/>
                </a:rPr>
                <a:t> </a:t>
              </a:r>
              <a:r>
                <a:rPr kumimoji="0" lang="en-ZA" sz="900" b="0" i="0" u="none" strike="noStrike" kern="1200" cap="none" spc="-25" normalizeH="0" baseline="0" noProof="0" dirty="0">
                  <a:ln>
                    <a:noFill/>
                  </a:ln>
                  <a:solidFill>
                    <a:schemeClr val="bg1"/>
                  </a:solidFill>
                  <a:effectLst/>
                  <a:uLnTx/>
                  <a:uFillTx/>
                  <a:latin typeface="Aptos" panose="020B0004020202020204" pitchFamily="34" charset="0"/>
                  <a:cs typeface="Poppins"/>
                </a:rPr>
                <a:t>or</a:t>
              </a:r>
              <a:r>
                <a:rPr kumimoji="0" lang="en-ZA" sz="900" b="0" i="0" u="none" strike="noStrike" kern="1200" cap="none" spc="500" normalizeH="0" baseline="0" noProof="0" dirty="0">
                  <a:ln>
                    <a:noFill/>
                  </a:ln>
                  <a:solidFill>
                    <a:schemeClr val="bg1"/>
                  </a:solidFill>
                  <a:effectLst/>
                  <a:uLnTx/>
                  <a:uFillTx/>
                  <a:latin typeface="Aptos" panose="020B0004020202020204" pitchFamily="34" charset="0"/>
                  <a:cs typeface="Poppins"/>
                </a:rPr>
                <a:t> </a:t>
              </a:r>
              <a:r>
                <a:rPr kumimoji="0" lang="en-ZA" sz="900" b="0" i="0" u="none" strike="noStrike" kern="1200" cap="none" spc="-10" normalizeH="0" baseline="0" noProof="0" dirty="0">
                  <a:ln>
                    <a:noFill/>
                  </a:ln>
                  <a:solidFill>
                    <a:schemeClr val="bg1"/>
                  </a:solidFill>
                  <a:effectLst/>
                  <a:uLnTx/>
                  <a:uFillTx/>
                  <a:latin typeface="Aptos" panose="020B0004020202020204" pitchFamily="34" charset="0"/>
                  <a:cs typeface="Poppins"/>
                </a:rPr>
                <a:t>rearrangement</a:t>
              </a:r>
              <a:endParaRPr kumimoji="0" lang="en-ZA" sz="900" b="0" i="0" u="none" strike="noStrike" kern="1200" cap="none" spc="500" normalizeH="0" baseline="0" noProof="0" dirty="0">
                <a:ln>
                  <a:noFill/>
                </a:ln>
                <a:solidFill>
                  <a:schemeClr val="bg1"/>
                </a:solidFill>
                <a:effectLst/>
                <a:uLnTx/>
                <a:uFillTx/>
                <a:latin typeface="Aptos" panose="020B0004020202020204" pitchFamily="34" charset="0"/>
                <a:cs typeface="Poppins"/>
              </a:endParaRPr>
            </a:p>
            <a:p>
              <a:pPr marL="38100" marR="30480" lvl="0" indent="0" algn="ctr" defTabSz="914400" rtl="0" eaLnBrk="1" fontAlgn="auto" latinLnBrk="0" hangingPunct="1">
                <a:spcBef>
                  <a:spcPts val="95"/>
                </a:spcBef>
                <a:spcAft>
                  <a:spcPts val="0"/>
                </a:spcAft>
                <a:buClrTx/>
                <a:buSzTx/>
                <a:buFontTx/>
                <a:buNone/>
                <a:tabLst/>
                <a:defRPr/>
              </a:pPr>
              <a:r>
                <a:rPr kumimoji="0" lang="en-ZA" sz="900" b="0" i="0" u="none" strike="noStrike" kern="1200" cap="none" spc="0" normalizeH="0" baseline="0" noProof="0" dirty="0">
                  <a:ln>
                    <a:noFill/>
                  </a:ln>
                  <a:solidFill>
                    <a:schemeClr val="bg1"/>
                  </a:solidFill>
                  <a:effectLst/>
                  <a:uLnTx/>
                  <a:uFillTx/>
                  <a:latin typeface="Aptos" panose="020B0004020202020204" pitchFamily="34" charset="0"/>
                  <a:cs typeface="Poppins"/>
                </a:rPr>
                <a:t>[ESCAT</a:t>
              </a:r>
              <a:r>
                <a:rPr kumimoji="0" lang="en-ZA" sz="900" b="0" i="0" u="none" strike="noStrike" kern="1200" cap="none" spc="110" normalizeH="0" baseline="0" noProof="0" dirty="0">
                  <a:ln>
                    <a:noFill/>
                  </a:ln>
                  <a:solidFill>
                    <a:schemeClr val="bg1"/>
                  </a:solidFill>
                  <a:effectLst/>
                  <a:uLnTx/>
                  <a:uFillTx/>
                  <a:latin typeface="Aptos" panose="020B0004020202020204" pitchFamily="34" charset="0"/>
                  <a:cs typeface="Poppins"/>
                </a:rPr>
                <a:t> </a:t>
              </a:r>
              <a:r>
                <a:rPr kumimoji="0" lang="en-ZA" sz="900" b="0" i="0" u="none" strike="noStrike" kern="1200" cap="none" spc="0" normalizeH="0" baseline="0" noProof="0" dirty="0">
                  <a:ln>
                    <a:noFill/>
                  </a:ln>
                  <a:solidFill>
                    <a:schemeClr val="bg1"/>
                  </a:solidFill>
                  <a:effectLst/>
                  <a:uLnTx/>
                  <a:uFillTx/>
                  <a:latin typeface="Aptos" panose="020B0004020202020204" pitchFamily="34" charset="0"/>
                  <a:cs typeface="Poppins"/>
                </a:rPr>
                <a:t>I-</a:t>
              </a:r>
              <a:r>
                <a:rPr kumimoji="0" lang="en-ZA" sz="900" b="0" i="0" u="none" strike="noStrike" kern="1200" cap="none" spc="-25" normalizeH="0" baseline="0" noProof="0" dirty="0">
                  <a:ln>
                    <a:noFill/>
                  </a:ln>
                  <a:solidFill>
                    <a:schemeClr val="bg1"/>
                  </a:solidFill>
                  <a:effectLst/>
                  <a:uLnTx/>
                  <a:uFillTx/>
                  <a:latin typeface="Aptos" panose="020B0004020202020204" pitchFamily="34" charset="0"/>
                  <a:cs typeface="Poppins"/>
                </a:rPr>
                <a:t>B]</a:t>
              </a:r>
              <a:r>
                <a:rPr kumimoji="0" lang="en-ZA" sz="900" b="0" i="0" u="none" strike="noStrike" kern="1200" cap="none" spc="-37" normalizeH="0" baseline="31746" noProof="0" dirty="0" err="1">
                  <a:ln>
                    <a:noFill/>
                  </a:ln>
                  <a:solidFill>
                    <a:schemeClr val="bg1"/>
                  </a:solidFill>
                  <a:effectLst/>
                  <a:uLnTx/>
                  <a:uFillTx/>
                  <a:latin typeface="Aptos" panose="020B0004020202020204" pitchFamily="34" charset="0"/>
                  <a:cs typeface="Poppins"/>
                </a:rPr>
                <a:t>i</a:t>
              </a:r>
              <a:endParaRPr kumimoji="0" lang="en-ZA" sz="900" b="0" i="0" u="none" strike="noStrike" kern="1200" cap="none" spc="0" normalizeH="0" baseline="31746" noProof="0" dirty="0">
                <a:ln>
                  <a:noFill/>
                </a:ln>
                <a:solidFill>
                  <a:schemeClr val="bg1"/>
                </a:solidFill>
                <a:effectLst/>
                <a:uLnTx/>
                <a:uFillTx/>
                <a:latin typeface="Aptos" panose="020B0004020202020204" pitchFamily="34" charset="0"/>
                <a:cs typeface="Poppins"/>
              </a:endParaRPr>
            </a:p>
          </p:txBody>
        </p:sp>
        <p:sp>
          <p:nvSpPr>
            <p:cNvPr id="128" name="object 21">
              <a:extLst>
                <a:ext uri="{FF2B5EF4-FFF2-40B4-BE49-F238E27FC236}">
                  <a16:creationId xmlns:a16="http://schemas.microsoft.com/office/drawing/2014/main" id="{7DF1DD2A-AFD4-9361-5668-D012660BC93E}"/>
                </a:ext>
              </a:extLst>
            </p:cNvPr>
            <p:cNvSpPr txBox="1"/>
            <p:nvPr/>
          </p:nvSpPr>
          <p:spPr>
            <a:xfrm>
              <a:off x="2291355" y="4314924"/>
              <a:ext cx="992617" cy="604653"/>
            </a:xfrm>
            <a:prstGeom prst="rect">
              <a:avLst/>
            </a:prstGeom>
          </p:spPr>
          <p:txBody>
            <a:bodyPr vert="horz" wrap="square" lIns="0" tIns="12065" rIns="0" bIns="0" rtlCol="0">
              <a:spAutoFit/>
            </a:bodyPr>
            <a:lstStyle/>
            <a:p>
              <a:pPr marL="58419" marR="50165" lvl="0" indent="-635" algn="ctr" defTabSz="914400" rtl="0" eaLnBrk="1" fontAlgn="auto" latinLnBrk="0" hangingPunct="1">
                <a:spcBef>
                  <a:spcPts val="95"/>
                </a:spcBef>
                <a:spcAft>
                  <a:spcPts val="0"/>
                </a:spcAft>
                <a:buClrTx/>
                <a:buSzTx/>
                <a:buFontTx/>
                <a:buNone/>
                <a:tabLst/>
                <a:defRPr/>
              </a:pPr>
              <a:r>
                <a:rPr kumimoji="0" lang="en-DE" sz="900" b="0" i="0" u="none" strike="noStrike" kern="1200" cap="none" spc="0" normalizeH="0" baseline="0" noProof="0">
                  <a:ln>
                    <a:noFill/>
                  </a:ln>
                  <a:solidFill>
                    <a:schemeClr val="tx1">
                      <a:lumMod val="65000"/>
                      <a:lumOff val="35000"/>
                    </a:schemeClr>
                  </a:solidFill>
                  <a:effectLst/>
                  <a:uLnTx/>
                  <a:uFillTx/>
                  <a:latin typeface="Aptos" panose="020B0004020202020204" pitchFamily="34" charset="0"/>
                </a:rPr>
                <a:t>▼</a:t>
              </a:r>
              <a:r>
                <a:rPr kumimoji="0" sz="900" b="0" i="0" u="none" strike="noStrike" kern="1200" cap="none" spc="-10" normalizeH="0" baseline="0" noProof="0" dirty="0" err="1">
                  <a:ln>
                    <a:noFill/>
                  </a:ln>
                  <a:solidFill>
                    <a:schemeClr val="tx1">
                      <a:lumMod val="65000"/>
                      <a:lumOff val="35000"/>
                    </a:schemeClr>
                  </a:solidFill>
                  <a:effectLst/>
                  <a:uLnTx/>
                  <a:uFillTx/>
                  <a:latin typeface="Aptos" panose="020B0004020202020204" pitchFamily="34" charset="0"/>
                  <a:cs typeface="Poppins"/>
                </a:rPr>
                <a:t>Futibatinib</a:t>
              </a:r>
              <a:r>
                <a:rPr kumimoji="0" sz="900" b="0" i="0" u="none" strike="noStrike" kern="1200" cap="none" spc="500" normalizeH="0" baseline="0" noProof="0" dirty="0">
                  <a:ln>
                    <a:noFill/>
                  </a:ln>
                  <a:solidFill>
                    <a:schemeClr val="tx1">
                      <a:lumMod val="65000"/>
                      <a:lumOff val="35000"/>
                    </a:schemeClr>
                  </a:solidFill>
                  <a:effectLst/>
                  <a:uLnTx/>
                  <a:uFillTx/>
                  <a:latin typeface="Aptos" panose="020B0004020202020204" pitchFamily="34" charset="0"/>
                  <a:cs typeface="Poppins"/>
                </a:rPr>
                <a:t> </a:t>
              </a:r>
              <a:endParaRPr kumimoji="0" lang="en-US" sz="900" b="0" i="0" u="none" strike="noStrike" kern="1200" cap="none" spc="500" normalizeH="0" baseline="0" noProof="0" dirty="0">
                <a:ln>
                  <a:noFill/>
                </a:ln>
                <a:solidFill>
                  <a:schemeClr val="tx1">
                    <a:lumMod val="65000"/>
                    <a:lumOff val="35000"/>
                  </a:schemeClr>
                </a:solidFill>
                <a:effectLst/>
                <a:uLnTx/>
                <a:uFillTx/>
                <a:latin typeface="Aptos" panose="020B0004020202020204" pitchFamily="34" charset="0"/>
                <a:cs typeface="Poppins"/>
              </a:endParaRPr>
            </a:p>
            <a:p>
              <a:pPr marL="58419" marR="50165" lvl="0" indent="-635" algn="ctr" defTabSz="914400" rtl="0" eaLnBrk="1" fontAlgn="auto" latinLnBrk="0" hangingPunct="1">
                <a:spcBef>
                  <a:spcPts val="95"/>
                </a:spcBef>
                <a:spcAft>
                  <a:spcPts val="0"/>
                </a:spcAft>
                <a:buClrTx/>
                <a:buSzTx/>
                <a:buFontTx/>
                <a:buNone/>
                <a:tabLst/>
                <a:defRPr/>
              </a:pPr>
              <a:r>
                <a:rPr kumimoji="0" lang="en-ZA"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[III,</a:t>
              </a:r>
              <a:r>
                <a:rPr kumimoji="0" lang="en-ZA" sz="900" b="0" i="0" u="none" strike="noStrike" kern="1200" cap="none" spc="40"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ZA"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A;</a:t>
              </a:r>
              <a:r>
                <a:rPr kumimoji="0" lang="en-ZA"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ZA"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MCBS</a:t>
              </a:r>
              <a:r>
                <a:rPr kumimoji="0" lang="en-ZA"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ZA" sz="900" b="0" i="0" u="none" strike="noStrike" kern="1200" cap="none" spc="-20" normalizeH="0" baseline="0" noProof="0" dirty="0">
                  <a:ln>
                    <a:noFill/>
                  </a:ln>
                  <a:solidFill>
                    <a:schemeClr val="tx1">
                      <a:lumMod val="65000"/>
                      <a:lumOff val="35000"/>
                    </a:schemeClr>
                  </a:solidFill>
                  <a:effectLst/>
                  <a:uLnTx/>
                  <a:uFillTx/>
                  <a:latin typeface="Aptos" panose="020B0004020202020204" pitchFamily="34" charset="0"/>
                  <a:cs typeface="Poppins"/>
                </a:rPr>
                <a:t>3]</a:t>
              </a:r>
              <a:r>
                <a:rPr kumimoji="0" lang="en-ZA" sz="900" b="0" i="0" u="none" strike="noStrike" kern="1200" cap="none" spc="-30" normalizeH="0" baseline="31746" noProof="0" dirty="0">
                  <a:ln>
                    <a:noFill/>
                  </a:ln>
                  <a:solidFill>
                    <a:schemeClr val="tx1">
                      <a:lumMod val="65000"/>
                      <a:lumOff val="35000"/>
                    </a:schemeClr>
                  </a:solidFill>
                  <a:effectLst/>
                  <a:uLnTx/>
                  <a:uFillTx/>
                  <a:latin typeface="Aptos" panose="020B0004020202020204" pitchFamily="34" charset="0"/>
                  <a:cs typeface="Poppins"/>
                </a:rPr>
                <a:t>h</a:t>
              </a:r>
              <a:endParaRPr kumimoji="0" lang="en-ZA" sz="900" b="0" i="0" u="none" strike="noStrike" kern="1200" cap="none" spc="0" normalizeH="0" baseline="31746" noProof="0" dirty="0">
                <a:ln>
                  <a:noFill/>
                </a:ln>
                <a:solidFill>
                  <a:schemeClr val="tx1">
                    <a:lumMod val="65000"/>
                    <a:lumOff val="35000"/>
                  </a:schemeClr>
                </a:solidFill>
                <a:effectLst/>
                <a:uLnTx/>
                <a:uFillTx/>
                <a:latin typeface="Aptos" panose="020B0004020202020204" pitchFamily="34" charset="0"/>
                <a:cs typeface="Poppins"/>
              </a:endParaRPr>
            </a:p>
            <a:p>
              <a:pPr marL="58419" marR="50165" lvl="0" indent="-635" algn="ctr" defTabSz="914400" rtl="0" eaLnBrk="1" fontAlgn="auto" latinLnBrk="0" hangingPunct="1">
                <a:spcBef>
                  <a:spcPts val="95"/>
                </a:spcBef>
                <a:spcAft>
                  <a:spcPts val="0"/>
                </a:spcAft>
                <a:buClrTx/>
                <a:buSzTx/>
                <a:buFontTx/>
                <a:buNone/>
                <a:tabLst/>
                <a:defRPr/>
              </a:pPr>
              <a:r>
                <a:rPr kumimoji="0" lang="en-DE" sz="900" b="0" i="0" u="none" strike="noStrike" kern="1200" cap="none" spc="0" normalizeH="0" baseline="0" noProof="0">
                  <a:ln>
                    <a:noFill/>
                  </a:ln>
                  <a:solidFill>
                    <a:schemeClr val="tx1">
                      <a:lumMod val="65000"/>
                      <a:lumOff val="35000"/>
                    </a:schemeClr>
                  </a:solidFill>
                  <a:effectLst/>
                  <a:uLnTx/>
                  <a:uFillTx/>
                  <a:latin typeface="Aptos" panose="020B0004020202020204" pitchFamily="34" charset="0"/>
                </a:rPr>
                <a:t>▼</a:t>
              </a:r>
              <a:r>
                <a:rPr kumimoji="0" sz="900" b="0" i="0" u="none" strike="noStrike" kern="1200" cap="none" spc="-10" normalizeH="0" baseline="0" noProof="0" dirty="0" err="1">
                  <a:ln>
                    <a:noFill/>
                  </a:ln>
                  <a:solidFill>
                    <a:schemeClr val="tx1">
                      <a:lumMod val="65000"/>
                      <a:lumOff val="35000"/>
                    </a:schemeClr>
                  </a:solidFill>
                  <a:effectLst/>
                  <a:uLnTx/>
                  <a:uFillTx/>
                  <a:latin typeface="Aptos" panose="020B0004020202020204" pitchFamily="34" charset="0"/>
                  <a:cs typeface="Poppins"/>
                </a:rPr>
                <a:t>Pemigatini</a:t>
              </a:r>
              <a:r>
                <a:rPr kumimoji="0" lang="en-US" sz="900" b="0" i="0" u="none" strike="noStrike" kern="1200" cap="none" spc="-10" normalizeH="0" baseline="0" noProof="0" dirty="0" err="1">
                  <a:ln>
                    <a:noFill/>
                  </a:ln>
                  <a:solidFill>
                    <a:schemeClr val="tx1">
                      <a:lumMod val="65000"/>
                      <a:lumOff val="35000"/>
                    </a:schemeClr>
                  </a:solidFill>
                  <a:effectLst/>
                  <a:uLnTx/>
                  <a:uFillTx/>
                  <a:latin typeface="Aptos" panose="020B0004020202020204" pitchFamily="34" charset="0"/>
                  <a:cs typeface="Poppins"/>
                </a:rPr>
                <a:t>b</a:t>
              </a:r>
              <a:endParaRPr kumimoji="0" lang="en-US" sz="900" b="0" i="0" u="none" strike="noStrike" kern="1200" cap="none" spc="500" normalizeH="0" baseline="0" noProof="0" dirty="0">
                <a:ln>
                  <a:noFill/>
                </a:ln>
                <a:solidFill>
                  <a:schemeClr val="tx1">
                    <a:lumMod val="65000"/>
                    <a:lumOff val="35000"/>
                  </a:schemeClr>
                </a:solidFill>
                <a:effectLst/>
                <a:uLnTx/>
                <a:uFillTx/>
                <a:latin typeface="Aptos" panose="020B0004020202020204" pitchFamily="34" charset="0"/>
                <a:cs typeface="Poppins"/>
              </a:endParaRPr>
            </a:p>
            <a:p>
              <a:pPr marL="58419" marR="50165" lvl="0" indent="-635" algn="ctr" defTabSz="914400" rtl="0" eaLnBrk="1" fontAlgn="auto" latinLnBrk="0" hangingPunct="1">
                <a:spcBef>
                  <a:spcPts val="95"/>
                </a:spcBef>
                <a:spcAft>
                  <a:spcPts val="0"/>
                </a:spcAft>
                <a:buClrTx/>
                <a:buSzTx/>
                <a:buFontTx/>
                <a:buNone/>
                <a:tabLst/>
                <a:defRPr/>
              </a:pPr>
              <a:r>
                <a:rPr kumimoji="0" lang="en-ZA"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[III,</a:t>
              </a:r>
              <a:r>
                <a:rPr kumimoji="0" lang="en-ZA" sz="900" b="0" i="0" u="none" strike="noStrike" kern="1200" cap="none" spc="40"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ZA"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A;</a:t>
              </a:r>
              <a:r>
                <a:rPr kumimoji="0" lang="en-ZA"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ZA"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MCBS</a:t>
              </a:r>
              <a:r>
                <a:rPr kumimoji="0" lang="en-ZA"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ZA" sz="900" b="0" i="0" u="none" strike="noStrike" kern="1200" cap="none" spc="-20" normalizeH="0" baseline="0" noProof="0" dirty="0">
                  <a:ln>
                    <a:noFill/>
                  </a:ln>
                  <a:solidFill>
                    <a:schemeClr val="tx1">
                      <a:lumMod val="65000"/>
                      <a:lumOff val="35000"/>
                    </a:schemeClr>
                  </a:solidFill>
                  <a:effectLst/>
                  <a:uLnTx/>
                  <a:uFillTx/>
                  <a:latin typeface="Aptos" panose="020B0004020202020204" pitchFamily="34" charset="0"/>
                  <a:cs typeface="Poppins"/>
                </a:rPr>
                <a:t>2]</a:t>
              </a:r>
              <a:r>
                <a:rPr kumimoji="0" lang="en-ZA" sz="900" b="0" i="0" u="none" strike="noStrike" kern="1200" cap="none" spc="-30" normalizeH="0" baseline="31746" noProof="0" dirty="0">
                  <a:ln>
                    <a:noFill/>
                  </a:ln>
                  <a:solidFill>
                    <a:schemeClr val="tx1">
                      <a:lumMod val="65000"/>
                      <a:lumOff val="35000"/>
                    </a:schemeClr>
                  </a:solidFill>
                  <a:effectLst/>
                  <a:uLnTx/>
                  <a:uFillTx/>
                  <a:latin typeface="Aptos" panose="020B0004020202020204" pitchFamily="34" charset="0"/>
                  <a:cs typeface="Poppins"/>
                </a:rPr>
                <a:t>h</a:t>
              </a:r>
              <a:endParaRPr kumimoji="0" lang="en-ZA" sz="900" b="0" i="0" u="none" strike="noStrike" kern="1200" cap="none" spc="0" normalizeH="0" baseline="31746" noProof="0" dirty="0">
                <a:ln>
                  <a:noFill/>
                </a:ln>
                <a:solidFill>
                  <a:schemeClr val="tx1">
                    <a:lumMod val="65000"/>
                    <a:lumOff val="35000"/>
                  </a:schemeClr>
                </a:solidFill>
                <a:effectLst/>
                <a:uLnTx/>
                <a:uFillTx/>
                <a:latin typeface="Aptos" panose="020B0004020202020204" pitchFamily="34" charset="0"/>
                <a:cs typeface="Poppins"/>
              </a:endParaRPr>
            </a:p>
          </p:txBody>
        </p:sp>
        <p:sp>
          <p:nvSpPr>
            <p:cNvPr id="130" name="object 3">
              <a:extLst>
                <a:ext uri="{FF2B5EF4-FFF2-40B4-BE49-F238E27FC236}">
                  <a16:creationId xmlns:a16="http://schemas.microsoft.com/office/drawing/2014/main" id="{1CC7FCD1-5E02-8D22-A984-AAEDE2F79E29}"/>
                </a:ext>
              </a:extLst>
            </p:cNvPr>
            <p:cNvSpPr/>
            <p:nvPr/>
          </p:nvSpPr>
          <p:spPr>
            <a:xfrm>
              <a:off x="3455081" y="3659157"/>
              <a:ext cx="1149030" cy="460132"/>
            </a:xfrm>
            <a:custGeom>
              <a:avLst/>
              <a:gdLst/>
              <a:ahLst/>
              <a:cxnLst/>
              <a:rect l="l" t="t" r="r" b="b"/>
              <a:pathLst>
                <a:path w="953134" h="629285">
                  <a:moveTo>
                    <a:pt x="931856" y="0"/>
                  </a:moveTo>
                  <a:lnTo>
                    <a:pt x="21109" y="0"/>
                  </a:lnTo>
                  <a:lnTo>
                    <a:pt x="12912" y="1665"/>
                  </a:lnTo>
                  <a:lnTo>
                    <a:pt x="6200" y="6198"/>
                  </a:lnTo>
                  <a:lnTo>
                    <a:pt x="1665" y="12907"/>
                  </a:lnTo>
                  <a:lnTo>
                    <a:pt x="0" y="21098"/>
                  </a:lnTo>
                  <a:lnTo>
                    <a:pt x="0" y="607834"/>
                  </a:lnTo>
                  <a:lnTo>
                    <a:pt x="1665" y="616032"/>
                  </a:lnTo>
                  <a:lnTo>
                    <a:pt x="6200" y="622744"/>
                  </a:lnTo>
                  <a:lnTo>
                    <a:pt x="12912" y="627278"/>
                  </a:lnTo>
                  <a:lnTo>
                    <a:pt x="21109" y="628944"/>
                  </a:lnTo>
                  <a:lnTo>
                    <a:pt x="931856" y="628944"/>
                  </a:lnTo>
                  <a:lnTo>
                    <a:pt x="940053" y="627278"/>
                  </a:lnTo>
                  <a:lnTo>
                    <a:pt x="946765" y="622744"/>
                  </a:lnTo>
                  <a:lnTo>
                    <a:pt x="951300" y="616032"/>
                  </a:lnTo>
                  <a:lnTo>
                    <a:pt x="952965" y="607834"/>
                  </a:lnTo>
                  <a:lnTo>
                    <a:pt x="952965" y="21098"/>
                  </a:lnTo>
                  <a:lnTo>
                    <a:pt x="951300" y="12907"/>
                  </a:lnTo>
                  <a:lnTo>
                    <a:pt x="946765" y="6198"/>
                  </a:lnTo>
                  <a:lnTo>
                    <a:pt x="940053" y="1665"/>
                  </a:lnTo>
                  <a:lnTo>
                    <a:pt x="931856" y="0"/>
                  </a:lnTo>
                  <a:close/>
                </a:path>
              </a:pathLst>
            </a:custGeom>
            <a:solidFill>
              <a:srgbClr val="AD2B61"/>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31" name="object 18">
              <a:extLst>
                <a:ext uri="{FF2B5EF4-FFF2-40B4-BE49-F238E27FC236}">
                  <a16:creationId xmlns:a16="http://schemas.microsoft.com/office/drawing/2014/main" id="{3E042488-66F4-5D81-C795-E93C62C9A864}"/>
                </a:ext>
              </a:extLst>
            </p:cNvPr>
            <p:cNvSpPr/>
            <p:nvPr/>
          </p:nvSpPr>
          <p:spPr>
            <a:xfrm>
              <a:off x="3455081" y="4189528"/>
              <a:ext cx="1149030" cy="869912"/>
            </a:xfrm>
            <a:custGeom>
              <a:avLst/>
              <a:gdLst/>
              <a:ahLst/>
              <a:cxnLst/>
              <a:rect l="l" t="t" r="r" b="b"/>
              <a:pathLst>
                <a:path w="953135" h="629284">
                  <a:moveTo>
                    <a:pt x="931856" y="0"/>
                  </a:moveTo>
                  <a:lnTo>
                    <a:pt x="21109" y="0"/>
                  </a:lnTo>
                  <a:lnTo>
                    <a:pt x="12912" y="1665"/>
                  </a:lnTo>
                  <a:lnTo>
                    <a:pt x="6200" y="6198"/>
                  </a:lnTo>
                  <a:lnTo>
                    <a:pt x="1665" y="12907"/>
                  </a:lnTo>
                  <a:lnTo>
                    <a:pt x="0" y="21098"/>
                  </a:lnTo>
                  <a:lnTo>
                    <a:pt x="0" y="607834"/>
                  </a:lnTo>
                  <a:lnTo>
                    <a:pt x="1665" y="616032"/>
                  </a:lnTo>
                  <a:lnTo>
                    <a:pt x="6200" y="622744"/>
                  </a:lnTo>
                  <a:lnTo>
                    <a:pt x="12912" y="627278"/>
                  </a:lnTo>
                  <a:lnTo>
                    <a:pt x="21109" y="628944"/>
                  </a:lnTo>
                  <a:lnTo>
                    <a:pt x="931856" y="628944"/>
                  </a:lnTo>
                  <a:lnTo>
                    <a:pt x="940053" y="627278"/>
                  </a:lnTo>
                  <a:lnTo>
                    <a:pt x="946765" y="622744"/>
                  </a:lnTo>
                  <a:lnTo>
                    <a:pt x="951300" y="616032"/>
                  </a:lnTo>
                  <a:lnTo>
                    <a:pt x="952965" y="607834"/>
                  </a:lnTo>
                  <a:lnTo>
                    <a:pt x="952965" y="21098"/>
                  </a:lnTo>
                  <a:lnTo>
                    <a:pt x="951300" y="12907"/>
                  </a:lnTo>
                  <a:lnTo>
                    <a:pt x="946765" y="6198"/>
                  </a:lnTo>
                  <a:lnTo>
                    <a:pt x="940053" y="1665"/>
                  </a:lnTo>
                  <a:lnTo>
                    <a:pt x="931856" y="0"/>
                  </a:lnTo>
                  <a:close/>
                </a:path>
              </a:pathLst>
            </a:custGeom>
            <a:solidFill>
              <a:schemeClr val="bg1">
                <a:lumMod val="95000"/>
              </a:schemeClr>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34" name="object 6">
              <a:extLst>
                <a:ext uri="{FF2B5EF4-FFF2-40B4-BE49-F238E27FC236}">
                  <a16:creationId xmlns:a16="http://schemas.microsoft.com/office/drawing/2014/main" id="{65F8A4FC-DD86-6612-A761-093653D0A041}"/>
                </a:ext>
              </a:extLst>
            </p:cNvPr>
            <p:cNvSpPr txBox="1"/>
            <p:nvPr/>
          </p:nvSpPr>
          <p:spPr>
            <a:xfrm>
              <a:off x="3451093" y="3714953"/>
              <a:ext cx="1149030" cy="323807"/>
            </a:xfrm>
            <a:prstGeom prst="rect">
              <a:avLst/>
            </a:prstGeom>
          </p:spPr>
          <p:txBody>
            <a:bodyPr vert="horz" wrap="square" lIns="0" tIns="20955" rIns="0" bIns="0"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900" b="0" i="1" u="none" strike="noStrike" kern="1200" cap="none" spc="-10" normalizeH="0" baseline="0" noProof="0" dirty="0">
                  <a:ln>
                    <a:noFill/>
                  </a:ln>
                  <a:solidFill>
                    <a:schemeClr val="bg1"/>
                  </a:solidFill>
                  <a:effectLst/>
                  <a:uLnTx/>
                  <a:uFillTx/>
                  <a:latin typeface="Aptos" panose="020B0004020202020204" pitchFamily="34" charset="0"/>
                  <a:cs typeface="Poppins"/>
                </a:rPr>
                <a:t>BRAF</a:t>
              </a:r>
              <a:r>
                <a:rPr kumimoji="0" sz="900" b="0" i="0" u="none" strike="noStrike" kern="1200" cap="none" spc="-10" normalizeH="0" baseline="30000" noProof="0" dirty="0">
                  <a:ln>
                    <a:noFill/>
                  </a:ln>
                  <a:solidFill>
                    <a:schemeClr val="bg1"/>
                  </a:solidFill>
                  <a:effectLst/>
                  <a:uLnTx/>
                  <a:uFillTx/>
                  <a:latin typeface="Aptos" panose="020B0004020202020204" pitchFamily="34" charset="0"/>
                  <a:cs typeface="Poppins"/>
                </a:rPr>
                <a:t>V</a:t>
              </a:r>
              <a:r>
                <a:rPr kumimoji="0" lang="en-US" sz="900" b="0" i="0" u="none" strike="noStrike" kern="1200" cap="none" spc="-10" normalizeH="0" baseline="30000" noProof="0" dirty="0">
                  <a:ln>
                    <a:noFill/>
                  </a:ln>
                  <a:solidFill>
                    <a:schemeClr val="bg1"/>
                  </a:solidFill>
                  <a:effectLst/>
                  <a:uLnTx/>
                  <a:uFillTx/>
                  <a:latin typeface="Aptos" panose="020B0004020202020204" pitchFamily="34" charset="0"/>
                  <a:cs typeface="Poppins"/>
                </a:rPr>
                <a:t>600</a:t>
              </a:r>
              <a:r>
                <a:rPr kumimoji="0" sz="900" b="0" i="0" u="none" strike="noStrike" kern="1200" cap="none" spc="-10" normalizeH="0" baseline="30000" noProof="0" dirty="0">
                  <a:ln>
                    <a:noFill/>
                  </a:ln>
                  <a:solidFill>
                    <a:schemeClr val="bg1"/>
                  </a:solidFill>
                  <a:effectLst/>
                  <a:uLnTx/>
                  <a:uFillTx/>
                  <a:latin typeface="Aptos" panose="020B0004020202020204" pitchFamily="34" charset="0"/>
                  <a:cs typeface="Poppins"/>
                </a:rPr>
                <a:t>E</a:t>
              </a:r>
              <a:r>
                <a:rPr lang="es-ES" sz="900" baseline="30000" dirty="0">
                  <a:solidFill>
                    <a:schemeClr val="bg1"/>
                  </a:solidFill>
                  <a:latin typeface="Aptos" panose="020B0004020202020204" pitchFamily="34" charset="0"/>
                  <a:cs typeface="Poppins"/>
                </a:rPr>
                <a:t> </a:t>
              </a:r>
              <a:r>
                <a:rPr kumimoji="0" sz="900" b="0" i="0" u="none" strike="noStrike" kern="1200" cap="none" spc="-10" normalizeH="0" baseline="0" noProof="0" dirty="0">
                  <a:ln>
                    <a:noFill/>
                  </a:ln>
                  <a:solidFill>
                    <a:schemeClr val="bg1"/>
                  </a:solidFill>
                  <a:effectLst/>
                  <a:uLnTx/>
                  <a:uFillTx/>
                  <a:latin typeface="Aptos" panose="020B0004020202020204" pitchFamily="34" charset="0"/>
                  <a:cs typeface="Poppins"/>
                </a:rPr>
                <a:t>mutation</a:t>
              </a:r>
              <a:r>
                <a:rPr kumimoji="0" sz="900" b="0" i="0" u="none" strike="noStrike" kern="1200" cap="none" spc="500" normalizeH="0" baseline="0" noProof="0" dirty="0">
                  <a:ln>
                    <a:noFill/>
                  </a:ln>
                  <a:solidFill>
                    <a:schemeClr val="bg1"/>
                  </a:solidFill>
                  <a:effectLst/>
                  <a:uLnTx/>
                  <a:uFillTx/>
                  <a:latin typeface="Aptos" panose="020B0004020202020204" pitchFamily="34" charset="0"/>
                  <a:cs typeface="Poppins"/>
                </a:rPr>
                <a:t> </a:t>
              </a:r>
              <a:endParaRPr kumimoji="0" lang="en-US" sz="900" b="0" i="0" u="none" strike="noStrike" kern="1200" cap="none" spc="500" normalizeH="0" baseline="0" noProof="0" dirty="0">
                <a:ln>
                  <a:noFill/>
                </a:ln>
                <a:solidFill>
                  <a:schemeClr val="bg1"/>
                </a:solidFill>
                <a:effectLst/>
                <a:uLnTx/>
                <a:uFillTx/>
                <a:latin typeface="Aptos" panose="020B0004020202020204" pitchFamily="34" charset="0"/>
                <a:cs typeface="Poppins"/>
              </a:endParaRPr>
            </a:p>
            <a:p>
              <a:pPr marL="38100" marR="30480" lvl="0" indent="0" algn="ctr" defTabSz="914400" rtl="0" eaLnBrk="1" fontAlgn="auto" latinLnBrk="0" hangingPunct="1">
                <a:spcBef>
                  <a:spcPts val="210"/>
                </a:spcBef>
                <a:spcAft>
                  <a:spcPts val="0"/>
                </a:spcAft>
                <a:buClrTx/>
                <a:buSzTx/>
                <a:buFontTx/>
                <a:buNone/>
                <a:tabLst/>
                <a:defRPr/>
              </a:pPr>
              <a:r>
                <a:rPr kumimoji="0" lang="en-US" sz="900" b="0" i="0" u="none" strike="noStrike" kern="1200" cap="none" spc="0" normalizeH="0" baseline="0" noProof="0" dirty="0">
                  <a:ln>
                    <a:noFill/>
                  </a:ln>
                  <a:solidFill>
                    <a:schemeClr val="bg1"/>
                  </a:solidFill>
                  <a:effectLst/>
                  <a:uLnTx/>
                  <a:uFillTx/>
                  <a:latin typeface="Aptos" panose="020B0004020202020204" pitchFamily="34" charset="0"/>
                  <a:cs typeface="Poppins"/>
                </a:rPr>
                <a:t>[ESCAT</a:t>
              </a:r>
              <a:r>
                <a:rPr kumimoji="0" lang="en-US" sz="900" b="0" i="0" u="none" strike="noStrike" kern="1200" cap="none" spc="110" normalizeH="0" baseline="0" noProof="0" dirty="0">
                  <a:ln>
                    <a:noFill/>
                  </a:ln>
                  <a:solidFill>
                    <a:schemeClr val="bg1"/>
                  </a:solidFill>
                  <a:effectLst/>
                  <a:uLnTx/>
                  <a:uFillTx/>
                  <a:latin typeface="Aptos" panose="020B0004020202020204" pitchFamily="34" charset="0"/>
                  <a:cs typeface="Poppins"/>
                </a:rPr>
                <a:t> </a:t>
              </a:r>
              <a:r>
                <a:rPr kumimoji="0" lang="en-US" sz="900" b="0" i="0" u="none" strike="noStrike" kern="1200" cap="none" spc="0" normalizeH="0" baseline="0" noProof="0" dirty="0">
                  <a:ln>
                    <a:noFill/>
                  </a:ln>
                  <a:solidFill>
                    <a:schemeClr val="bg1"/>
                  </a:solidFill>
                  <a:effectLst/>
                  <a:uLnTx/>
                  <a:uFillTx/>
                  <a:latin typeface="Aptos" panose="020B0004020202020204" pitchFamily="34" charset="0"/>
                  <a:cs typeface="Poppins"/>
                </a:rPr>
                <a:t>I-</a:t>
              </a:r>
              <a:r>
                <a:rPr kumimoji="0" lang="en-US" sz="900" b="0" i="0" u="none" strike="noStrike" kern="1200" cap="none" spc="-25" normalizeH="0" baseline="0" noProof="0" dirty="0">
                  <a:ln>
                    <a:noFill/>
                  </a:ln>
                  <a:solidFill>
                    <a:schemeClr val="bg1"/>
                  </a:solidFill>
                  <a:effectLst/>
                  <a:uLnTx/>
                  <a:uFillTx/>
                  <a:latin typeface="Aptos" panose="020B0004020202020204" pitchFamily="34" charset="0"/>
                  <a:cs typeface="Poppins"/>
                </a:rPr>
                <a:t>B]</a:t>
              </a:r>
              <a:r>
                <a:rPr kumimoji="0" lang="en-US" sz="900" b="0" i="0" u="none" strike="noStrike" kern="1200" cap="none" spc="-37" normalizeH="0" baseline="31746" noProof="0" dirty="0" err="1">
                  <a:ln>
                    <a:noFill/>
                  </a:ln>
                  <a:solidFill>
                    <a:schemeClr val="bg1"/>
                  </a:solidFill>
                  <a:effectLst/>
                  <a:uLnTx/>
                  <a:uFillTx/>
                  <a:latin typeface="Aptos" panose="020B0004020202020204" pitchFamily="34" charset="0"/>
                  <a:cs typeface="Poppins"/>
                </a:rPr>
                <a:t>i</a:t>
              </a:r>
              <a:endParaRPr kumimoji="0" lang="en-US" sz="900" b="0" i="0" u="none" strike="noStrike" kern="1200" cap="none" spc="0" normalizeH="0" baseline="31746" noProof="0" dirty="0">
                <a:ln>
                  <a:noFill/>
                </a:ln>
                <a:solidFill>
                  <a:schemeClr val="bg1"/>
                </a:solidFill>
                <a:effectLst/>
                <a:uLnTx/>
                <a:uFillTx/>
                <a:latin typeface="Aptos" panose="020B0004020202020204" pitchFamily="34" charset="0"/>
                <a:cs typeface="Poppins"/>
              </a:endParaRPr>
            </a:p>
          </p:txBody>
        </p:sp>
        <p:sp>
          <p:nvSpPr>
            <p:cNvPr id="135" name="object 23">
              <a:extLst>
                <a:ext uri="{FF2B5EF4-FFF2-40B4-BE49-F238E27FC236}">
                  <a16:creationId xmlns:a16="http://schemas.microsoft.com/office/drawing/2014/main" id="{C648D17A-7872-843F-1EE0-CA1C0E40F626}"/>
                </a:ext>
              </a:extLst>
            </p:cNvPr>
            <p:cNvSpPr txBox="1"/>
            <p:nvPr/>
          </p:nvSpPr>
          <p:spPr>
            <a:xfrm>
              <a:off x="3451093" y="4359924"/>
              <a:ext cx="1156946" cy="466153"/>
            </a:xfrm>
            <a:prstGeom prst="rect">
              <a:avLst/>
            </a:prstGeom>
          </p:spPr>
          <p:txBody>
            <a:bodyPr vert="horz" wrap="square" lIns="0" tIns="12065" rIns="0" bIns="0" rtlCol="0">
              <a:spAutoFit/>
            </a:bodyPr>
            <a:lstStyle/>
            <a:p>
              <a:pPr marL="66675" marR="58419" lvl="0" indent="0" algn="ctr" defTabSz="914400" rtl="0" eaLnBrk="1" fontAlgn="auto" latinLnBrk="0" hangingPunct="1">
                <a:spcBef>
                  <a:spcPts val="95"/>
                </a:spcBef>
                <a:spcAft>
                  <a:spcPts val="0"/>
                </a:spcAft>
                <a:buClrTx/>
                <a:buSzTx/>
                <a:buFontTx/>
                <a:buNone/>
                <a:tabLst/>
                <a:defRPr/>
              </a:pPr>
              <a:r>
                <a:rPr kumimoji="0" sz="900" b="0" i="0" u="none" strike="noStrike" kern="1200" cap="none" spc="-10" normalizeH="0" baseline="0" noProof="0" dirty="0">
                  <a:ln>
                    <a:noFill/>
                  </a:ln>
                  <a:solidFill>
                    <a:schemeClr val="tx1">
                      <a:lumMod val="65000"/>
                      <a:lumOff val="35000"/>
                    </a:schemeClr>
                  </a:solidFill>
                  <a:effectLst/>
                  <a:uLnTx/>
                  <a:uFillTx/>
                  <a:latin typeface="Aptos" panose="020B0004020202020204" pitchFamily="34" charset="0"/>
                  <a:cs typeface="Poppins"/>
                </a:rPr>
                <a:t>Dabrafenib-</a:t>
              </a:r>
              <a:r>
                <a:rPr kumimoji="0" sz="900" b="0" i="0" u="none" strike="noStrike" kern="1200" cap="none" spc="500"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900" b="0" i="0" u="none" strike="noStrike" kern="1200" cap="none" spc="-10" normalizeH="0" baseline="0" noProof="0" dirty="0" err="1">
                  <a:ln>
                    <a:noFill/>
                  </a:ln>
                  <a:solidFill>
                    <a:schemeClr val="tx1">
                      <a:lumMod val="65000"/>
                      <a:lumOff val="35000"/>
                    </a:schemeClr>
                  </a:solidFill>
                  <a:effectLst/>
                  <a:uLnTx/>
                  <a:uFillTx/>
                  <a:latin typeface="Aptos" panose="020B0004020202020204" pitchFamily="34" charset="0"/>
                  <a:cs typeface="Poppins"/>
                </a:rPr>
                <a:t>trametinib</a:t>
              </a:r>
              <a:r>
                <a:rPr kumimoji="0" lang="en-US" sz="900" b="0" i="0" u="none" strike="noStrike" kern="1200" cap="none" spc="-10" normalizeH="0" baseline="30000" noProof="0" dirty="0" err="1">
                  <a:ln>
                    <a:noFill/>
                  </a:ln>
                  <a:solidFill>
                    <a:schemeClr val="tx1">
                      <a:lumMod val="65000"/>
                      <a:lumOff val="35000"/>
                    </a:schemeClr>
                  </a:solidFill>
                  <a:effectLst/>
                  <a:uLnTx/>
                  <a:uFillTx/>
                  <a:latin typeface="Aptos" panose="020B0004020202020204" pitchFamily="34" charset="0"/>
                  <a:cs typeface="Poppins"/>
                </a:rPr>
                <a:t>j</a:t>
              </a:r>
              <a:endParaRPr kumimoji="0" sz="900" b="0" i="0" u="none" strike="noStrike" kern="1200" cap="none" spc="0" normalizeH="0" baseline="30000" noProof="0" dirty="0">
                <a:ln>
                  <a:noFill/>
                </a:ln>
                <a:solidFill>
                  <a:schemeClr val="tx1">
                    <a:lumMod val="65000"/>
                    <a:lumOff val="35000"/>
                  </a:schemeClr>
                </a:solidFill>
                <a:effectLst/>
                <a:uLnTx/>
                <a:uFillTx/>
                <a:latin typeface="Aptos" panose="020B0004020202020204" pitchFamily="34" charset="0"/>
                <a:cs typeface="Poppins"/>
              </a:endParaRPr>
            </a:p>
            <a:p>
              <a:pPr marL="0" marR="0" lvl="0" indent="0" algn="ctr" defTabSz="914400" rtl="0" eaLnBrk="1" fontAlgn="auto" latinLnBrk="0" hangingPunct="1">
                <a:spcBef>
                  <a:spcPts val="265"/>
                </a:spcBef>
                <a:spcAft>
                  <a:spcPts val="0"/>
                </a:spcAft>
                <a:buClrTx/>
                <a:buSzTx/>
                <a:buFontTx/>
                <a:buNone/>
                <a:tabLst/>
                <a:defRPr/>
              </a:pPr>
              <a:r>
                <a:rPr kumimoji="0" lang="en-ZA"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[III,</a:t>
              </a:r>
              <a:r>
                <a:rPr kumimoji="0" lang="en-ZA" sz="900" b="0" i="0" u="none" strike="noStrike" kern="1200" cap="none" spc="40"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ZA"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A;</a:t>
              </a:r>
              <a:r>
                <a:rPr kumimoji="0" lang="en-ZA"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ZA"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MCBS</a:t>
              </a:r>
              <a:r>
                <a:rPr kumimoji="0" lang="en-ZA"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ZA" sz="900" b="0" i="0" u="none" strike="noStrike" kern="1200" cap="none" spc="-20" normalizeH="0" baseline="0" noProof="0" dirty="0">
                  <a:ln>
                    <a:noFill/>
                  </a:ln>
                  <a:solidFill>
                    <a:schemeClr val="tx1">
                      <a:lumMod val="65000"/>
                      <a:lumOff val="35000"/>
                    </a:schemeClr>
                  </a:solidFill>
                  <a:effectLst/>
                  <a:uLnTx/>
                  <a:uFillTx/>
                  <a:latin typeface="Aptos" panose="020B0004020202020204" pitchFamily="34" charset="0"/>
                  <a:cs typeface="Poppins"/>
                </a:rPr>
                <a:t>3]</a:t>
              </a:r>
              <a:r>
                <a:rPr kumimoji="0" lang="en-ZA" sz="900" b="0" i="0" u="none" strike="noStrike" kern="1200" cap="none" spc="-30" normalizeH="0" baseline="31746" noProof="0" dirty="0">
                  <a:ln>
                    <a:noFill/>
                  </a:ln>
                  <a:solidFill>
                    <a:schemeClr val="tx1">
                      <a:lumMod val="65000"/>
                      <a:lumOff val="35000"/>
                    </a:schemeClr>
                  </a:solidFill>
                  <a:effectLst/>
                  <a:uLnTx/>
                  <a:uFillTx/>
                  <a:latin typeface="Aptos" panose="020B0004020202020204" pitchFamily="34" charset="0"/>
                  <a:cs typeface="Poppins"/>
                </a:rPr>
                <a:t>h</a:t>
              </a:r>
              <a:endParaRPr kumimoji="0" lang="en-ZA" sz="900" b="0" i="0" u="none" strike="noStrike" kern="1200" cap="none" spc="0" normalizeH="0" baseline="31746" noProof="0" dirty="0">
                <a:ln>
                  <a:noFill/>
                </a:ln>
                <a:solidFill>
                  <a:schemeClr val="tx1">
                    <a:lumMod val="65000"/>
                    <a:lumOff val="35000"/>
                  </a:schemeClr>
                </a:solidFill>
                <a:effectLst/>
                <a:uLnTx/>
                <a:uFillTx/>
                <a:latin typeface="Aptos" panose="020B0004020202020204" pitchFamily="34" charset="0"/>
                <a:cs typeface="Poppins"/>
              </a:endParaRPr>
            </a:p>
          </p:txBody>
        </p:sp>
        <p:sp>
          <p:nvSpPr>
            <p:cNvPr id="136" name="object 3">
              <a:extLst>
                <a:ext uri="{FF2B5EF4-FFF2-40B4-BE49-F238E27FC236}">
                  <a16:creationId xmlns:a16="http://schemas.microsoft.com/office/drawing/2014/main" id="{150ABBD6-E82D-3A08-CAD3-6316DFD6F296}"/>
                </a:ext>
              </a:extLst>
            </p:cNvPr>
            <p:cNvSpPr/>
            <p:nvPr/>
          </p:nvSpPr>
          <p:spPr>
            <a:xfrm>
              <a:off x="4711817" y="3657040"/>
              <a:ext cx="1149030" cy="460132"/>
            </a:xfrm>
            <a:custGeom>
              <a:avLst/>
              <a:gdLst/>
              <a:ahLst/>
              <a:cxnLst/>
              <a:rect l="l" t="t" r="r" b="b"/>
              <a:pathLst>
                <a:path w="953134" h="629285">
                  <a:moveTo>
                    <a:pt x="931856" y="0"/>
                  </a:moveTo>
                  <a:lnTo>
                    <a:pt x="21109" y="0"/>
                  </a:lnTo>
                  <a:lnTo>
                    <a:pt x="12912" y="1665"/>
                  </a:lnTo>
                  <a:lnTo>
                    <a:pt x="6200" y="6198"/>
                  </a:lnTo>
                  <a:lnTo>
                    <a:pt x="1665" y="12907"/>
                  </a:lnTo>
                  <a:lnTo>
                    <a:pt x="0" y="21098"/>
                  </a:lnTo>
                  <a:lnTo>
                    <a:pt x="0" y="607834"/>
                  </a:lnTo>
                  <a:lnTo>
                    <a:pt x="1665" y="616032"/>
                  </a:lnTo>
                  <a:lnTo>
                    <a:pt x="6200" y="622744"/>
                  </a:lnTo>
                  <a:lnTo>
                    <a:pt x="12912" y="627278"/>
                  </a:lnTo>
                  <a:lnTo>
                    <a:pt x="21109" y="628944"/>
                  </a:lnTo>
                  <a:lnTo>
                    <a:pt x="931856" y="628944"/>
                  </a:lnTo>
                  <a:lnTo>
                    <a:pt x="940053" y="627278"/>
                  </a:lnTo>
                  <a:lnTo>
                    <a:pt x="946765" y="622744"/>
                  </a:lnTo>
                  <a:lnTo>
                    <a:pt x="951300" y="616032"/>
                  </a:lnTo>
                  <a:lnTo>
                    <a:pt x="952965" y="607834"/>
                  </a:lnTo>
                  <a:lnTo>
                    <a:pt x="952965" y="21098"/>
                  </a:lnTo>
                  <a:lnTo>
                    <a:pt x="951300" y="12907"/>
                  </a:lnTo>
                  <a:lnTo>
                    <a:pt x="946765" y="6198"/>
                  </a:lnTo>
                  <a:lnTo>
                    <a:pt x="940053" y="1665"/>
                  </a:lnTo>
                  <a:lnTo>
                    <a:pt x="931856" y="0"/>
                  </a:lnTo>
                  <a:close/>
                </a:path>
              </a:pathLst>
            </a:custGeom>
            <a:solidFill>
              <a:srgbClr val="AD2B61"/>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37" name="object 18">
              <a:extLst>
                <a:ext uri="{FF2B5EF4-FFF2-40B4-BE49-F238E27FC236}">
                  <a16:creationId xmlns:a16="http://schemas.microsoft.com/office/drawing/2014/main" id="{2C06AFD6-DCF7-D36C-02A5-B044D7302C36}"/>
                </a:ext>
              </a:extLst>
            </p:cNvPr>
            <p:cNvSpPr/>
            <p:nvPr/>
          </p:nvSpPr>
          <p:spPr>
            <a:xfrm>
              <a:off x="4711817" y="4187411"/>
              <a:ext cx="1149030" cy="869912"/>
            </a:xfrm>
            <a:custGeom>
              <a:avLst/>
              <a:gdLst/>
              <a:ahLst/>
              <a:cxnLst/>
              <a:rect l="l" t="t" r="r" b="b"/>
              <a:pathLst>
                <a:path w="953135" h="629284">
                  <a:moveTo>
                    <a:pt x="931856" y="0"/>
                  </a:moveTo>
                  <a:lnTo>
                    <a:pt x="21109" y="0"/>
                  </a:lnTo>
                  <a:lnTo>
                    <a:pt x="12912" y="1665"/>
                  </a:lnTo>
                  <a:lnTo>
                    <a:pt x="6200" y="6198"/>
                  </a:lnTo>
                  <a:lnTo>
                    <a:pt x="1665" y="12907"/>
                  </a:lnTo>
                  <a:lnTo>
                    <a:pt x="0" y="21098"/>
                  </a:lnTo>
                  <a:lnTo>
                    <a:pt x="0" y="607834"/>
                  </a:lnTo>
                  <a:lnTo>
                    <a:pt x="1665" y="616032"/>
                  </a:lnTo>
                  <a:lnTo>
                    <a:pt x="6200" y="622744"/>
                  </a:lnTo>
                  <a:lnTo>
                    <a:pt x="12912" y="627278"/>
                  </a:lnTo>
                  <a:lnTo>
                    <a:pt x="21109" y="628944"/>
                  </a:lnTo>
                  <a:lnTo>
                    <a:pt x="931856" y="628944"/>
                  </a:lnTo>
                  <a:lnTo>
                    <a:pt x="940053" y="627278"/>
                  </a:lnTo>
                  <a:lnTo>
                    <a:pt x="946765" y="622744"/>
                  </a:lnTo>
                  <a:lnTo>
                    <a:pt x="951300" y="616032"/>
                  </a:lnTo>
                  <a:lnTo>
                    <a:pt x="952965" y="607834"/>
                  </a:lnTo>
                  <a:lnTo>
                    <a:pt x="952965" y="21098"/>
                  </a:lnTo>
                  <a:lnTo>
                    <a:pt x="951300" y="12907"/>
                  </a:lnTo>
                  <a:lnTo>
                    <a:pt x="946765" y="6198"/>
                  </a:lnTo>
                  <a:lnTo>
                    <a:pt x="940053" y="1665"/>
                  </a:lnTo>
                  <a:lnTo>
                    <a:pt x="931856" y="0"/>
                  </a:lnTo>
                  <a:close/>
                </a:path>
              </a:pathLst>
            </a:custGeom>
            <a:solidFill>
              <a:schemeClr val="bg1">
                <a:lumMod val="95000"/>
              </a:schemeClr>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40" name="object 8">
              <a:extLst>
                <a:ext uri="{FF2B5EF4-FFF2-40B4-BE49-F238E27FC236}">
                  <a16:creationId xmlns:a16="http://schemas.microsoft.com/office/drawing/2014/main" id="{AB11ECAD-BFE1-DE34-CCCA-1BC62B751EB4}"/>
                </a:ext>
              </a:extLst>
            </p:cNvPr>
            <p:cNvSpPr txBox="1"/>
            <p:nvPr/>
          </p:nvSpPr>
          <p:spPr>
            <a:xfrm>
              <a:off x="4721010" y="3749578"/>
              <a:ext cx="1139837" cy="289182"/>
            </a:xfrm>
            <a:prstGeom prst="rect">
              <a:avLst/>
            </a:prstGeom>
          </p:spPr>
          <p:txBody>
            <a:bodyPr vert="horz" wrap="square" lIns="0" tIns="12065" rIns="0" bIns="0" rtlCol="0">
              <a:spAutoFit/>
            </a:bodyPr>
            <a:lstStyle/>
            <a:p>
              <a:pPr marL="78105" marR="30480" lvl="0" indent="-40640" algn="ctr" defTabSz="914400" rtl="0" eaLnBrk="1" fontAlgn="auto" latinLnBrk="0" hangingPunct="1">
                <a:spcBef>
                  <a:spcPts val="95"/>
                </a:spcBef>
                <a:spcAft>
                  <a:spcPts val="0"/>
                </a:spcAft>
                <a:buClrTx/>
                <a:buSzTx/>
                <a:buFontTx/>
                <a:buNone/>
                <a:tabLst/>
                <a:defRPr/>
              </a:pPr>
              <a:r>
                <a:rPr kumimoji="0" sz="900" b="0" i="0" u="none" strike="noStrike" kern="1200" cap="none" spc="0" normalizeH="0" baseline="0" noProof="0" dirty="0">
                  <a:ln>
                    <a:noFill/>
                  </a:ln>
                  <a:solidFill>
                    <a:schemeClr val="bg1"/>
                  </a:solidFill>
                  <a:effectLst/>
                  <a:uLnTx/>
                  <a:uFillTx/>
                  <a:latin typeface="Aptos" panose="020B0004020202020204" pitchFamily="34" charset="0"/>
                  <a:cs typeface="Poppins"/>
                </a:rPr>
                <a:t>MSI-</a:t>
              </a:r>
              <a:r>
                <a:rPr kumimoji="0" sz="900" b="0" i="0" u="none" strike="noStrike" kern="1200" cap="none" spc="-10" normalizeH="0" baseline="0" noProof="0" dirty="0">
                  <a:ln>
                    <a:noFill/>
                  </a:ln>
                  <a:solidFill>
                    <a:schemeClr val="bg1"/>
                  </a:solidFill>
                  <a:effectLst/>
                  <a:uLnTx/>
                  <a:uFillTx/>
                  <a:latin typeface="Aptos" panose="020B0004020202020204" pitchFamily="34" charset="0"/>
                  <a:cs typeface="Poppins"/>
                </a:rPr>
                <a:t>H/</a:t>
              </a:r>
              <a:r>
                <a:rPr kumimoji="0" sz="900" b="0" i="0" u="none" strike="noStrike" kern="1200" cap="none" spc="-10" normalizeH="0" baseline="0" noProof="0" dirty="0" err="1">
                  <a:ln>
                    <a:noFill/>
                  </a:ln>
                  <a:solidFill>
                    <a:schemeClr val="bg1"/>
                  </a:solidFill>
                  <a:effectLst/>
                  <a:uLnTx/>
                  <a:uFillTx/>
                  <a:latin typeface="Aptos" panose="020B0004020202020204" pitchFamily="34" charset="0"/>
                  <a:cs typeface="Poppins"/>
                </a:rPr>
                <a:t>dMMR</a:t>
              </a:r>
              <a:r>
                <a:rPr kumimoji="0" sz="900" b="0" i="0" u="none" strike="noStrike" kern="1200" cap="none" spc="500" normalizeH="0" baseline="0" noProof="0" dirty="0">
                  <a:ln>
                    <a:noFill/>
                  </a:ln>
                  <a:solidFill>
                    <a:schemeClr val="bg1"/>
                  </a:solidFill>
                  <a:effectLst/>
                  <a:uLnTx/>
                  <a:uFillTx/>
                  <a:latin typeface="Aptos" panose="020B0004020202020204" pitchFamily="34" charset="0"/>
                  <a:cs typeface="Poppins"/>
                </a:rPr>
                <a:t> </a:t>
              </a:r>
              <a:r>
                <a:rPr kumimoji="0" sz="900" b="0" i="0" u="none" strike="noStrike" kern="1200" cap="none" spc="0" normalizeH="0" baseline="0" noProof="0" dirty="0">
                  <a:ln>
                    <a:noFill/>
                  </a:ln>
                  <a:solidFill>
                    <a:schemeClr val="bg1"/>
                  </a:solidFill>
                  <a:effectLst/>
                  <a:uLnTx/>
                  <a:uFillTx/>
                  <a:latin typeface="Aptos" panose="020B0004020202020204" pitchFamily="34" charset="0"/>
                  <a:cs typeface="Poppins"/>
                </a:rPr>
                <a:t>[ESCAT</a:t>
              </a:r>
              <a:r>
                <a:rPr kumimoji="0" lang="en-US" sz="900" b="0" i="0" u="none" strike="noStrike" kern="1200" cap="none" spc="0" normalizeH="0" baseline="0" noProof="0" dirty="0">
                  <a:ln>
                    <a:noFill/>
                  </a:ln>
                  <a:solidFill>
                    <a:schemeClr val="bg1"/>
                  </a:solidFill>
                  <a:effectLst/>
                  <a:uLnTx/>
                  <a:uFillTx/>
                  <a:latin typeface="Aptos" panose="020B0004020202020204" pitchFamily="34" charset="0"/>
                  <a:cs typeface="Poppins"/>
                </a:rPr>
                <a:t> I-</a:t>
              </a:r>
              <a:r>
                <a:rPr kumimoji="0" sz="900" b="0" i="0" u="none" strike="noStrike" kern="1200" cap="none" spc="-25" normalizeH="0" baseline="0" noProof="0" dirty="0">
                  <a:ln>
                    <a:noFill/>
                  </a:ln>
                  <a:solidFill>
                    <a:schemeClr val="bg1"/>
                  </a:solidFill>
                  <a:effectLst/>
                  <a:uLnTx/>
                  <a:uFillTx/>
                  <a:latin typeface="Aptos" panose="020B0004020202020204" pitchFamily="34" charset="0"/>
                  <a:cs typeface="Poppins"/>
                </a:rPr>
                <a:t>C]</a:t>
              </a:r>
              <a:r>
                <a:rPr kumimoji="0" lang="en-US" sz="900" b="0" i="0" u="none" strike="noStrike" kern="1200" cap="none" spc="-37" normalizeH="0" baseline="31746" noProof="0" dirty="0" err="1">
                  <a:ln>
                    <a:noFill/>
                  </a:ln>
                  <a:solidFill>
                    <a:schemeClr val="bg1"/>
                  </a:solidFill>
                  <a:effectLst/>
                  <a:uLnTx/>
                  <a:uFillTx/>
                  <a:latin typeface="Aptos" panose="020B0004020202020204" pitchFamily="34" charset="0"/>
                  <a:cs typeface="Poppins"/>
                </a:rPr>
                <a:t>i</a:t>
              </a:r>
              <a:endParaRPr kumimoji="0" sz="900" b="0" i="0" u="none" strike="noStrike" kern="1200" cap="none" spc="0" normalizeH="0" baseline="31746" noProof="0" dirty="0">
                <a:ln>
                  <a:noFill/>
                </a:ln>
                <a:solidFill>
                  <a:schemeClr val="bg1"/>
                </a:solidFill>
                <a:effectLst/>
                <a:uLnTx/>
                <a:uFillTx/>
                <a:latin typeface="Aptos" panose="020B0004020202020204" pitchFamily="34" charset="0"/>
                <a:cs typeface="Poppins"/>
              </a:endParaRPr>
            </a:p>
          </p:txBody>
        </p:sp>
        <p:sp>
          <p:nvSpPr>
            <p:cNvPr id="141" name="object 25">
              <a:extLst>
                <a:ext uri="{FF2B5EF4-FFF2-40B4-BE49-F238E27FC236}">
                  <a16:creationId xmlns:a16="http://schemas.microsoft.com/office/drawing/2014/main" id="{7E67E13A-BF6A-2F4A-60F9-C5AEBC0DE2AC}"/>
                </a:ext>
              </a:extLst>
            </p:cNvPr>
            <p:cNvSpPr txBox="1"/>
            <p:nvPr/>
          </p:nvSpPr>
          <p:spPr>
            <a:xfrm>
              <a:off x="4711817" y="4422325"/>
              <a:ext cx="1149030" cy="302006"/>
            </a:xfrm>
            <a:prstGeom prst="rect">
              <a:avLst/>
            </a:prstGeom>
          </p:spPr>
          <p:txBody>
            <a:bodyPr vert="horz" wrap="square" lIns="0" tIns="12065" rIns="0" bIns="0" rtlCol="0">
              <a:spAutoFit/>
            </a:bodyPr>
            <a:lstStyle/>
            <a:p>
              <a:pPr marL="111125" marR="30480" lvl="0" indent="-73660" algn="ctr" defTabSz="914400" rtl="0" eaLnBrk="1" fontAlgn="auto" latinLnBrk="0" hangingPunct="1">
                <a:spcBef>
                  <a:spcPts val="95"/>
                </a:spcBef>
                <a:spcAft>
                  <a:spcPts val="0"/>
                </a:spcAft>
                <a:buClrTx/>
                <a:buSzTx/>
                <a:buFontTx/>
                <a:buNone/>
                <a:tabLst/>
                <a:defRPr/>
              </a:pPr>
              <a:r>
                <a:rPr kumimoji="0" sz="900" b="0" i="0" u="none" strike="noStrike" kern="1200" cap="none" spc="-10" normalizeH="0" baseline="0" noProof="0" dirty="0" err="1">
                  <a:ln>
                    <a:noFill/>
                  </a:ln>
                  <a:solidFill>
                    <a:schemeClr val="tx1">
                      <a:lumMod val="65000"/>
                      <a:lumOff val="35000"/>
                    </a:schemeClr>
                  </a:solidFill>
                  <a:effectLst/>
                  <a:uLnTx/>
                  <a:uFillTx/>
                  <a:latin typeface="Aptos" panose="020B0004020202020204" pitchFamily="34" charset="0"/>
                  <a:cs typeface="Poppins"/>
                </a:rPr>
                <a:t>Pembrolizumab</a:t>
              </a:r>
              <a:r>
                <a:rPr kumimoji="0" lang="en-US" sz="900" b="0" i="0" u="none" strike="noStrike" kern="1200" cap="none" spc="-15" normalizeH="0" baseline="31746" noProof="0" dirty="0" err="1">
                  <a:ln>
                    <a:noFill/>
                  </a:ln>
                  <a:solidFill>
                    <a:schemeClr val="tx1">
                      <a:lumMod val="65000"/>
                      <a:lumOff val="35000"/>
                    </a:schemeClr>
                  </a:solidFill>
                  <a:effectLst/>
                  <a:uLnTx/>
                  <a:uFillTx/>
                  <a:latin typeface="Aptos" panose="020B0004020202020204" pitchFamily="34" charset="0"/>
                  <a:cs typeface="Poppins"/>
                </a:rPr>
                <a:t>k,l</a:t>
              </a:r>
              <a:endParaRPr kumimoji="0" lang="en-US" sz="900" b="0" i="0" u="none" strike="noStrike" kern="1200" cap="none" spc="750" normalizeH="0" baseline="31746" noProof="0" dirty="0">
                <a:ln>
                  <a:noFill/>
                </a:ln>
                <a:solidFill>
                  <a:schemeClr val="tx1">
                    <a:lumMod val="65000"/>
                    <a:lumOff val="35000"/>
                  </a:schemeClr>
                </a:solidFill>
                <a:effectLst/>
                <a:uLnTx/>
                <a:uFillTx/>
                <a:latin typeface="Aptos" panose="020B0004020202020204" pitchFamily="34" charset="0"/>
                <a:cs typeface="Poppins"/>
              </a:endParaRPr>
            </a:p>
            <a:p>
              <a:pPr marL="111125" marR="30480" lvl="0" indent="-73660" algn="ctr" defTabSz="914400" rtl="0" eaLnBrk="1" fontAlgn="auto" latinLnBrk="0" hangingPunct="1">
                <a:spcBef>
                  <a:spcPts val="95"/>
                </a:spcBef>
                <a:spcAft>
                  <a:spcPts val="0"/>
                </a:spcAft>
                <a:buClrTx/>
                <a:buSzTx/>
                <a:buFontTx/>
                <a:buNone/>
                <a:tabLst/>
                <a:defRPr/>
              </a:pPr>
              <a:r>
                <a:rPr kumimoji="0" lang="en-ZA"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[III,</a:t>
              </a:r>
              <a:r>
                <a:rPr kumimoji="0" lang="en-ZA" sz="900" b="0" i="0" u="none" strike="noStrike" kern="1200" cap="none" spc="40"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ZA"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A;</a:t>
              </a:r>
              <a:r>
                <a:rPr kumimoji="0" lang="en-ZA"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ZA"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MCBS</a:t>
              </a:r>
              <a:r>
                <a:rPr kumimoji="0" lang="en-ZA"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ZA" sz="900" b="0" i="0" u="none" strike="noStrike" kern="1200" cap="none" spc="-20" normalizeH="0" baseline="0" noProof="0" dirty="0">
                  <a:ln>
                    <a:noFill/>
                  </a:ln>
                  <a:solidFill>
                    <a:schemeClr val="tx1">
                      <a:lumMod val="65000"/>
                      <a:lumOff val="35000"/>
                    </a:schemeClr>
                  </a:solidFill>
                  <a:effectLst/>
                  <a:uLnTx/>
                  <a:uFillTx/>
                  <a:latin typeface="Aptos" panose="020B0004020202020204" pitchFamily="34" charset="0"/>
                  <a:cs typeface="Poppins"/>
                </a:rPr>
                <a:t>3]</a:t>
              </a:r>
              <a:r>
                <a:rPr kumimoji="0" lang="en-ZA" sz="900" b="0" i="0" u="none" strike="noStrike" kern="1200" cap="none" spc="-30" normalizeH="0" baseline="31746" noProof="0" dirty="0">
                  <a:ln>
                    <a:noFill/>
                  </a:ln>
                  <a:solidFill>
                    <a:schemeClr val="tx1">
                      <a:lumMod val="65000"/>
                      <a:lumOff val="35000"/>
                    </a:schemeClr>
                  </a:solidFill>
                  <a:effectLst/>
                  <a:uLnTx/>
                  <a:uFillTx/>
                  <a:latin typeface="Aptos" panose="020B0004020202020204" pitchFamily="34" charset="0"/>
                  <a:cs typeface="Poppins"/>
                </a:rPr>
                <a:t>h</a:t>
              </a:r>
              <a:endParaRPr kumimoji="0" lang="en-ZA" sz="900" b="0" i="0" u="none" strike="noStrike" kern="1200" cap="none" spc="0" normalizeH="0" baseline="31746" noProof="0" dirty="0">
                <a:ln>
                  <a:noFill/>
                </a:ln>
                <a:solidFill>
                  <a:schemeClr val="tx1">
                    <a:lumMod val="65000"/>
                    <a:lumOff val="35000"/>
                  </a:schemeClr>
                </a:solidFill>
                <a:effectLst/>
                <a:uLnTx/>
                <a:uFillTx/>
                <a:latin typeface="Aptos" panose="020B0004020202020204" pitchFamily="34" charset="0"/>
                <a:cs typeface="Poppins"/>
              </a:endParaRPr>
            </a:p>
          </p:txBody>
        </p:sp>
        <p:sp>
          <p:nvSpPr>
            <p:cNvPr id="142" name="object 18">
              <a:extLst>
                <a:ext uri="{FF2B5EF4-FFF2-40B4-BE49-F238E27FC236}">
                  <a16:creationId xmlns:a16="http://schemas.microsoft.com/office/drawing/2014/main" id="{09D8F37E-9B75-7A37-4B83-FB2C3DD19177}"/>
                </a:ext>
              </a:extLst>
            </p:cNvPr>
            <p:cNvSpPr/>
            <p:nvPr/>
          </p:nvSpPr>
          <p:spPr>
            <a:xfrm>
              <a:off x="5995483" y="4188573"/>
              <a:ext cx="1426473" cy="869912"/>
            </a:xfrm>
            <a:custGeom>
              <a:avLst/>
              <a:gdLst/>
              <a:ahLst/>
              <a:cxnLst/>
              <a:rect l="l" t="t" r="r" b="b"/>
              <a:pathLst>
                <a:path w="953135" h="629284">
                  <a:moveTo>
                    <a:pt x="931856" y="0"/>
                  </a:moveTo>
                  <a:lnTo>
                    <a:pt x="21109" y="0"/>
                  </a:lnTo>
                  <a:lnTo>
                    <a:pt x="12912" y="1665"/>
                  </a:lnTo>
                  <a:lnTo>
                    <a:pt x="6200" y="6198"/>
                  </a:lnTo>
                  <a:lnTo>
                    <a:pt x="1665" y="12907"/>
                  </a:lnTo>
                  <a:lnTo>
                    <a:pt x="0" y="21098"/>
                  </a:lnTo>
                  <a:lnTo>
                    <a:pt x="0" y="607834"/>
                  </a:lnTo>
                  <a:lnTo>
                    <a:pt x="1665" y="616032"/>
                  </a:lnTo>
                  <a:lnTo>
                    <a:pt x="6200" y="622744"/>
                  </a:lnTo>
                  <a:lnTo>
                    <a:pt x="12912" y="627278"/>
                  </a:lnTo>
                  <a:lnTo>
                    <a:pt x="21109" y="628944"/>
                  </a:lnTo>
                  <a:lnTo>
                    <a:pt x="931856" y="628944"/>
                  </a:lnTo>
                  <a:lnTo>
                    <a:pt x="940053" y="627278"/>
                  </a:lnTo>
                  <a:lnTo>
                    <a:pt x="946765" y="622744"/>
                  </a:lnTo>
                  <a:lnTo>
                    <a:pt x="951300" y="616032"/>
                  </a:lnTo>
                  <a:lnTo>
                    <a:pt x="952965" y="607834"/>
                  </a:lnTo>
                  <a:lnTo>
                    <a:pt x="952965" y="21098"/>
                  </a:lnTo>
                  <a:lnTo>
                    <a:pt x="951300" y="12907"/>
                  </a:lnTo>
                  <a:lnTo>
                    <a:pt x="946765" y="6198"/>
                  </a:lnTo>
                  <a:lnTo>
                    <a:pt x="940053" y="1665"/>
                  </a:lnTo>
                  <a:lnTo>
                    <a:pt x="931856" y="0"/>
                  </a:lnTo>
                  <a:close/>
                </a:path>
              </a:pathLst>
            </a:custGeom>
            <a:solidFill>
              <a:schemeClr val="bg1">
                <a:lumMod val="95000"/>
              </a:schemeClr>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45" name="object 27">
              <a:extLst>
                <a:ext uri="{FF2B5EF4-FFF2-40B4-BE49-F238E27FC236}">
                  <a16:creationId xmlns:a16="http://schemas.microsoft.com/office/drawing/2014/main" id="{60B2498C-222D-2DDB-8EDF-A5AB4864DE6B}"/>
                </a:ext>
              </a:extLst>
            </p:cNvPr>
            <p:cNvSpPr txBox="1"/>
            <p:nvPr/>
          </p:nvSpPr>
          <p:spPr>
            <a:xfrm>
              <a:off x="6049618" y="4249501"/>
              <a:ext cx="1325957" cy="743152"/>
            </a:xfrm>
            <a:prstGeom prst="rect">
              <a:avLst/>
            </a:prstGeom>
          </p:spPr>
          <p:txBody>
            <a:bodyPr vert="horz" wrap="square" lIns="0" tIns="12065" rIns="0" bIns="0" rtlCol="0">
              <a:spAutoFit/>
            </a:bodyPr>
            <a:lstStyle/>
            <a:p>
              <a:pPr marL="41910" marR="5080" lvl="0" indent="-29845" algn="ctr" defTabSz="914400" rtl="0" eaLnBrk="1" fontAlgn="auto" latinLnBrk="0" hangingPunct="1">
                <a:spcBef>
                  <a:spcPts val="95"/>
                </a:spcBef>
                <a:spcAft>
                  <a:spcPts val="0"/>
                </a:spcAft>
                <a:buClrTx/>
                <a:buSzTx/>
                <a:buFontTx/>
                <a:buNone/>
                <a:tabLst/>
                <a:defRPr/>
              </a:pPr>
              <a:r>
                <a:rPr kumimoji="0" lang="en-DE" sz="900" b="0" i="0" u="none" strike="noStrike" kern="1200" cap="none" spc="0" normalizeH="0" baseline="0" noProof="0">
                  <a:ln>
                    <a:noFill/>
                  </a:ln>
                  <a:solidFill>
                    <a:schemeClr val="tx1">
                      <a:lumMod val="65000"/>
                      <a:lumOff val="35000"/>
                    </a:schemeClr>
                  </a:solidFill>
                  <a:effectLst/>
                  <a:uLnTx/>
                  <a:uFillTx/>
                  <a:latin typeface="Aptos" panose="020B0004020202020204" pitchFamily="34" charset="0"/>
                </a:rPr>
                <a:t>▼</a:t>
              </a:r>
              <a:r>
                <a:rPr kumimoji="0" sz="900" b="0" i="0" u="none" strike="noStrike" kern="1200" cap="none" spc="-10" normalizeH="0" baseline="0" noProof="0" dirty="0">
                  <a:ln>
                    <a:noFill/>
                  </a:ln>
                  <a:solidFill>
                    <a:schemeClr val="tx1">
                      <a:lumMod val="65000"/>
                      <a:lumOff val="35000"/>
                    </a:schemeClr>
                  </a:solidFill>
                  <a:effectLst/>
                  <a:uLnTx/>
                  <a:uFillTx/>
                  <a:latin typeface="Aptos" panose="020B0004020202020204" pitchFamily="34" charset="0"/>
                  <a:cs typeface="Poppins"/>
                </a:rPr>
                <a:t>Trastuzumab</a:t>
              </a:r>
              <a:r>
                <a:rPr kumimoji="0" lang="en-US"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900" b="0" i="0" u="none" strike="noStrike" kern="1200" cap="none" spc="-10" normalizeH="0" baseline="0" noProof="0" dirty="0" err="1">
                  <a:ln>
                    <a:noFill/>
                  </a:ln>
                  <a:solidFill>
                    <a:schemeClr val="tx1">
                      <a:lumMod val="65000"/>
                      <a:lumOff val="35000"/>
                    </a:schemeClr>
                  </a:solidFill>
                  <a:effectLst/>
                  <a:uLnTx/>
                  <a:uFillTx/>
                  <a:latin typeface="Aptos" panose="020B0004020202020204" pitchFamily="34" charset="0"/>
                  <a:cs typeface="Poppins"/>
                </a:rPr>
                <a:t>deruxtecan</a:t>
              </a:r>
              <a:r>
                <a:rPr kumimoji="0" lang="en-US" sz="900" b="0" i="0" u="none" strike="noStrike" kern="1200" cap="none" spc="-10" normalizeH="0" baseline="30000" noProof="0" dirty="0" err="1">
                  <a:ln>
                    <a:noFill/>
                  </a:ln>
                  <a:solidFill>
                    <a:schemeClr val="tx1">
                      <a:lumMod val="65000"/>
                      <a:lumOff val="35000"/>
                    </a:schemeClr>
                  </a:solidFill>
                  <a:effectLst/>
                  <a:uLnTx/>
                  <a:uFillTx/>
                  <a:latin typeface="Aptos" panose="020B0004020202020204" pitchFamily="34" charset="0"/>
                  <a:cs typeface="Poppins"/>
                </a:rPr>
                <a:t>j</a:t>
              </a:r>
              <a:endParaRPr kumimoji="0" lang="en-US" sz="900" b="0" i="0" u="none" strike="noStrike" kern="1200" cap="none" spc="-10" normalizeH="0" baseline="30000" noProof="0" dirty="0">
                <a:ln>
                  <a:noFill/>
                </a:ln>
                <a:solidFill>
                  <a:schemeClr val="tx1">
                    <a:lumMod val="65000"/>
                    <a:lumOff val="35000"/>
                  </a:schemeClr>
                </a:solidFill>
                <a:effectLst/>
                <a:uLnTx/>
                <a:uFillTx/>
                <a:latin typeface="Aptos" panose="020B0004020202020204" pitchFamily="34" charset="0"/>
                <a:cs typeface="Poppins"/>
              </a:endParaRPr>
            </a:p>
            <a:p>
              <a:pPr marL="41910" marR="5080" lvl="0" indent="-29845" algn="ctr" defTabSz="914400" rtl="0" eaLnBrk="1" fontAlgn="auto" latinLnBrk="0" hangingPunct="1">
                <a:spcBef>
                  <a:spcPts val="95"/>
                </a:spcBef>
                <a:spcAft>
                  <a:spcPts val="0"/>
                </a:spcAft>
                <a:buClrTx/>
                <a:buSzTx/>
                <a:buFontTx/>
                <a:buNone/>
                <a:tabLst/>
                <a:defRPr/>
              </a:pPr>
              <a:r>
                <a:rPr kumimoji="0" lang="en-US"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[III,</a:t>
              </a:r>
              <a:r>
                <a:rPr kumimoji="0" lang="en-US"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US"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A;</a:t>
              </a:r>
              <a:r>
                <a:rPr kumimoji="0" lang="en-US"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US"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MCBS</a:t>
              </a:r>
              <a:r>
                <a:rPr kumimoji="0" lang="en-US"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US" sz="900" b="0" i="0" u="none" strike="noStrike" kern="1200" cap="none" spc="-25" normalizeH="0" baseline="0" noProof="0" dirty="0">
                  <a:ln>
                    <a:noFill/>
                  </a:ln>
                  <a:solidFill>
                    <a:schemeClr val="tx1">
                      <a:lumMod val="65000"/>
                      <a:lumOff val="35000"/>
                    </a:schemeClr>
                  </a:solidFill>
                  <a:effectLst/>
                  <a:uLnTx/>
                  <a:uFillTx/>
                  <a:latin typeface="Aptos" panose="020B0004020202020204" pitchFamily="34" charset="0"/>
                  <a:cs typeface="Poppins"/>
                </a:rPr>
                <a:t>3]</a:t>
              </a:r>
              <a:r>
                <a:rPr kumimoji="0" lang="en-US" sz="900" b="0" i="0" u="none" strike="noStrike" kern="1200" cap="none" spc="-25" normalizeH="0" baseline="30000" noProof="0" dirty="0">
                  <a:ln>
                    <a:noFill/>
                  </a:ln>
                  <a:solidFill>
                    <a:schemeClr val="tx1">
                      <a:lumMod val="65000"/>
                      <a:lumOff val="35000"/>
                    </a:schemeClr>
                  </a:solidFill>
                  <a:effectLst/>
                  <a:uLnTx/>
                  <a:uFillTx/>
                  <a:latin typeface="Aptos" panose="020B0004020202020204" pitchFamily="34" charset="0"/>
                  <a:cs typeface="Poppins"/>
                </a:rPr>
                <a:t>h</a:t>
              </a:r>
            </a:p>
            <a:p>
              <a:pPr marL="41910" marR="5080" lvl="0" indent="-29845" algn="ctr" defTabSz="914400" rtl="0" eaLnBrk="1" fontAlgn="auto" latinLnBrk="0" hangingPunct="1">
                <a:spcBef>
                  <a:spcPts val="95"/>
                </a:spcBef>
                <a:spcAft>
                  <a:spcPts val="0"/>
                </a:spcAft>
                <a:buClrTx/>
                <a:buSzTx/>
                <a:buFontTx/>
                <a:buNone/>
                <a:tabLst/>
                <a:defRPr/>
              </a:pPr>
              <a:r>
                <a:rPr kumimoji="0" lang="en-ZA" sz="900" b="0" i="0" u="none" strike="noStrike" kern="1200" cap="none" spc="-10" normalizeH="0" baseline="0" noProof="0" dirty="0" err="1">
                  <a:ln>
                    <a:noFill/>
                  </a:ln>
                  <a:solidFill>
                    <a:schemeClr val="tx1">
                      <a:lumMod val="65000"/>
                      <a:lumOff val="35000"/>
                    </a:schemeClr>
                  </a:solidFill>
                  <a:effectLst/>
                  <a:uLnTx/>
                  <a:uFillTx/>
                  <a:latin typeface="Aptos" panose="020B0004020202020204" pitchFamily="34" charset="0"/>
                  <a:cs typeface="Poppins"/>
                </a:rPr>
                <a:t>Zanidatamab</a:t>
              </a:r>
              <a:r>
                <a:rPr kumimoji="0" lang="en-ZA" sz="900" b="0" i="0" u="none" strike="noStrike" kern="1200" cap="none" spc="-15" normalizeH="0" baseline="31746" noProof="0" dirty="0" err="1">
                  <a:ln>
                    <a:noFill/>
                  </a:ln>
                  <a:solidFill>
                    <a:schemeClr val="tx1">
                      <a:lumMod val="65000"/>
                      <a:lumOff val="35000"/>
                    </a:schemeClr>
                  </a:solidFill>
                  <a:effectLst/>
                  <a:uLnTx/>
                  <a:uFillTx/>
                  <a:latin typeface="Aptos" panose="020B0004020202020204" pitchFamily="34" charset="0"/>
                  <a:cs typeface="Poppins"/>
                </a:rPr>
                <a:t>j</a:t>
              </a:r>
              <a:r>
                <a:rPr kumimoji="0" lang="en-ZA" sz="900" b="0" i="0" u="none" strike="noStrike" kern="1200" cap="none" spc="750" normalizeH="0" baseline="31746" noProof="0" dirty="0">
                  <a:ln>
                    <a:noFill/>
                  </a:ln>
                  <a:solidFill>
                    <a:schemeClr val="tx1">
                      <a:lumMod val="65000"/>
                      <a:lumOff val="35000"/>
                    </a:schemeClr>
                  </a:solidFill>
                  <a:effectLst/>
                  <a:uLnTx/>
                  <a:uFillTx/>
                  <a:latin typeface="Aptos" panose="020B0004020202020204" pitchFamily="34" charset="0"/>
                  <a:cs typeface="Poppins"/>
                </a:rPr>
                <a:t> </a:t>
              </a:r>
            </a:p>
            <a:p>
              <a:pPr marL="41910" marR="5080" lvl="0" indent="-29845" algn="ctr" defTabSz="914400" rtl="0" eaLnBrk="1" fontAlgn="auto" latinLnBrk="0" hangingPunct="1">
                <a:spcBef>
                  <a:spcPts val="95"/>
                </a:spcBef>
                <a:spcAft>
                  <a:spcPts val="0"/>
                </a:spcAft>
                <a:buClrTx/>
                <a:buSzTx/>
                <a:buFontTx/>
                <a:buNone/>
                <a:tabLst/>
                <a:defRPr/>
              </a:pPr>
              <a:r>
                <a:rPr kumimoji="0" lang="en-US"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[III,</a:t>
              </a:r>
              <a:r>
                <a:rPr kumimoji="0" lang="en-US"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US"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A;</a:t>
              </a:r>
              <a:r>
                <a:rPr kumimoji="0" lang="en-US"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US"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MCBS</a:t>
              </a:r>
              <a:r>
                <a:rPr kumimoji="0" lang="en-US" sz="900" b="0" i="0" u="none" strike="noStrike" kern="1200" cap="none" spc="4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US" sz="900" b="0" i="0" u="none" strike="noStrike" kern="1200" cap="none" spc="-25" normalizeH="0" baseline="0" noProof="0" dirty="0">
                  <a:ln>
                    <a:noFill/>
                  </a:ln>
                  <a:solidFill>
                    <a:schemeClr val="tx1">
                      <a:lumMod val="65000"/>
                      <a:lumOff val="35000"/>
                    </a:schemeClr>
                  </a:solidFill>
                  <a:effectLst/>
                  <a:uLnTx/>
                  <a:uFillTx/>
                  <a:latin typeface="Aptos" panose="020B0004020202020204" pitchFamily="34" charset="0"/>
                  <a:cs typeface="Poppins"/>
                </a:rPr>
                <a:t>3]</a:t>
              </a:r>
              <a:r>
                <a:rPr kumimoji="0" lang="en-US" sz="900" b="0" i="0" u="none" strike="noStrike" kern="1200" cap="none" spc="-25" normalizeH="0" baseline="30000" noProof="0" dirty="0">
                  <a:ln>
                    <a:noFill/>
                  </a:ln>
                  <a:solidFill>
                    <a:schemeClr val="tx1">
                      <a:lumMod val="65000"/>
                      <a:lumOff val="35000"/>
                    </a:schemeClr>
                  </a:solidFill>
                  <a:effectLst/>
                  <a:uLnTx/>
                  <a:uFillTx/>
                  <a:latin typeface="Aptos" panose="020B0004020202020204" pitchFamily="34" charset="0"/>
                  <a:cs typeface="Poppins"/>
                </a:rPr>
                <a:t>h</a:t>
              </a:r>
            </a:p>
          </p:txBody>
        </p:sp>
        <p:sp>
          <p:nvSpPr>
            <p:cNvPr id="146" name="object 3">
              <a:extLst>
                <a:ext uri="{FF2B5EF4-FFF2-40B4-BE49-F238E27FC236}">
                  <a16:creationId xmlns:a16="http://schemas.microsoft.com/office/drawing/2014/main" id="{3F3AF48F-0B0F-BF69-5C1A-53514411BFB9}"/>
                </a:ext>
              </a:extLst>
            </p:cNvPr>
            <p:cNvSpPr/>
            <p:nvPr/>
          </p:nvSpPr>
          <p:spPr>
            <a:xfrm>
              <a:off x="7553372" y="3656520"/>
              <a:ext cx="1149030" cy="460132"/>
            </a:xfrm>
            <a:custGeom>
              <a:avLst/>
              <a:gdLst/>
              <a:ahLst/>
              <a:cxnLst/>
              <a:rect l="l" t="t" r="r" b="b"/>
              <a:pathLst>
                <a:path w="953134" h="629285">
                  <a:moveTo>
                    <a:pt x="931856" y="0"/>
                  </a:moveTo>
                  <a:lnTo>
                    <a:pt x="21109" y="0"/>
                  </a:lnTo>
                  <a:lnTo>
                    <a:pt x="12912" y="1665"/>
                  </a:lnTo>
                  <a:lnTo>
                    <a:pt x="6200" y="6198"/>
                  </a:lnTo>
                  <a:lnTo>
                    <a:pt x="1665" y="12907"/>
                  </a:lnTo>
                  <a:lnTo>
                    <a:pt x="0" y="21098"/>
                  </a:lnTo>
                  <a:lnTo>
                    <a:pt x="0" y="607834"/>
                  </a:lnTo>
                  <a:lnTo>
                    <a:pt x="1665" y="616032"/>
                  </a:lnTo>
                  <a:lnTo>
                    <a:pt x="6200" y="622744"/>
                  </a:lnTo>
                  <a:lnTo>
                    <a:pt x="12912" y="627278"/>
                  </a:lnTo>
                  <a:lnTo>
                    <a:pt x="21109" y="628944"/>
                  </a:lnTo>
                  <a:lnTo>
                    <a:pt x="931856" y="628944"/>
                  </a:lnTo>
                  <a:lnTo>
                    <a:pt x="940053" y="627278"/>
                  </a:lnTo>
                  <a:lnTo>
                    <a:pt x="946765" y="622744"/>
                  </a:lnTo>
                  <a:lnTo>
                    <a:pt x="951300" y="616032"/>
                  </a:lnTo>
                  <a:lnTo>
                    <a:pt x="952965" y="607834"/>
                  </a:lnTo>
                  <a:lnTo>
                    <a:pt x="952965" y="21098"/>
                  </a:lnTo>
                  <a:lnTo>
                    <a:pt x="951300" y="12907"/>
                  </a:lnTo>
                  <a:lnTo>
                    <a:pt x="946765" y="6198"/>
                  </a:lnTo>
                  <a:lnTo>
                    <a:pt x="940053" y="1665"/>
                  </a:lnTo>
                  <a:lnTo>
                    <a:pt x="931856" y="0"/>
                  </a:lnTo>
                  <a:close/>
                </a:path>
              </a:pathLst>
            </a:custGeom>
            <a:solidFill>
              <a:srgbClr val="AD2B61"/>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49" name="object 17">
              <a:extLst>
                <a:ext uri="{FF2B5EF4-FFF2-40B4-BE49-F238E27FC236}">
                  <a16:creationId xmlns:a16="http://schemas.microsoft.com/office/drawing/2014/main" id="{CBA95AA3-0162-C5DC-71E9-D57B6EE27089}"/>
                </a:ext>
              </a:extLst>
            </p:cNvPr>
            <p:cNvSpPr txBox="1"/>
            <p:nvPr/>
          </p:nvSpPr>
          <p:spPr>
            <a:xfrm>
              <a:off x="7553372" y="3754200"/>
              <a:ext cx="1149030" cy="302006"/>
            </a:xfrm>
            <a:prstGeom prst="rect">
              <a:avLst/>
            </a:prstGeom>
          </p:spPr>
          <p:txBody>
            <a:bodyPr vert="horz" wrap="square" lIns="0" tIns="12065" rIns="0" bIns="0" rtlCol="0">
              <a:spAutoFit/>
            </a:bodyPr>
            <a:lstStyle/>
            <a:p>
              <a:pPr marL="38100" marR="30480" lvl="0" indent="10795" algn="ctr" defTabSz="914400" rtl="0" eaLnBrk="1" fontAlgn="auto" latinLnBrk="0" hangingPunct="1">
                <a:spcBef>
                  <a:spcPts val="95"/>
                </a:spcBef>
                <a:spcAft>
                  <a:spcPts val="0"/>
                </a:spcAft>
                <a:buClrTx/>
                <a:buSzTx/>
                <a:buFontTx/>
                <a:buNone/>
                <a:tabLst/>
                <a:defRPr/>
              </a:pPr>
              <a:r>
                <a:rPr kumimoji="0" sz="900" b="0" i="1" u="none" strike="noStrike" kern="1200" cap="none" spc="0" normalizeH="0" baseline="0" noProof="0" dirty="0">
                  <a:ln>
                    <a:noFill/>
                  </a:ln>
                  <a:solidFill>
                    <a:schemeClr val="bg1"/>
                  </a:solidFill>
                  <a:effectLst/>
                  <a:uLnTx/>
                  <a:uFillTx/>
                  <a:latin typeface="Aptos" panose="020B0004020202020204" pitchFamily="34" charset="0"/>
                  <a:cs typeface="Poppins"/>
                </a:rPr>
                <a:t>NTRK</a:t>
              </a:r>
              <a:r>
                <a:rPr kumimoji="0" sz="900" b="0" i="0" u="none" strike="noStrike" kern="1200" cap="none" spc="60" normalizeH="0" baseline="0" noProof="0" dirty="0">
                  <a:ln>
                    <a:noFill/>
                  </a:ln>
                  <a:solidFill>
                    <a:schemeClr val="bg1"/>
                  </a:solidFill>
                  <a:effectLst/>
                  <a:uLnTx/>
                  <a:uFillTx/>
                  <a:latin typeface="Aptos" panose="020B0004020202020204" pitchFamily="34" charset="0"/>
                  <a:cs typeface="Poppins"/>
                </a:rPr>
                <a:t> </a:t>
              </a:r>
              <a:r>
                <a:rPr kumimoji="0" sz="900" b="0" i="0" u="none" strike="noStrike" kern="1200" cap="none" spc="-10" normalizeH="0" baseline="0" noProof="0" dirty="0">
                  <a:ln>
                    <a:noFill/>
                  </a:ln>
                  <a:solidFill>
                    <a:schemeClr val="bg1"/>
                  </a:solidFill>
                  <a:effectLst/>
                  <a:uLnTx/>
                  <a:uFillTx/>
                  <a:latin typeface="Aptos" panose="020B0004020202020204" pitchFamily="34" charset="0"/>
                  <a:cs typeface="Poppins"/>
                </a:rPr>
                <a:t>fusion</a:t>
              </a:r>
              <a:endParaRPr kumimoji="0" lang="en-US" sz="900" b="0" i="0" u="none" strike="noStrike" kern="1200" cap="none" spc="500" normalizeH="0" baseline="0" noProof="0" dirty="0">
                <a:ln>
                  <a:noFill/>
                </a:ln>
                <a:solidFill>
                  <a:schemeClr val="bg1"/>
                </a:solidFill>
                <a:effectLst/>
                <a:uLnTx/>
                <a:uFillTx/>
                <a:latin typeface="Aptos" panose="020B0004020202020204" pitchFamily="34" charset="0"/>
                <a:cs typeface="Poppins"/>
              </a:endParaRPr>
            </a:p>
            <a:p>
              <a:pPr marL="38100" marR="30480" lvl="0" indent="10795" algn="ctr" defTabSz="914400" rtl="0" eaLnBrk="1" fontAlgn="auto" latinLnBrk="0" hangingPunct="1">
                <a:spcBef>
                  <a:spcPts val="95"/>
                </a:spcBef>
                <a:spcAft>
                  <a:spcPts val="0"/>
                </a:spcAft>
                <a:buClrTx/>
                <a:buSzTx/>
                <a:buFontTx/>
                <a:buNone/>
                <a:tabLst/>
                <a:defRPr/>
              </a:pPr>
              <a:r>
                <a:rPr kumimoji="0" sz="900" b="0" i="0" u="none" strike="noStrike" kern="1200" cap="none" spc="0" normalizeH="0" baseline="0" noProof="0" dirty="0">
                  <a:ln>
                    <a:noFill/>
                  </a:ln>
                  <a:solidFill>
                    <a:schemeClr val="bg1"/>
                  </a:solidFill>
                  <a:effectLst/>
                  <a:uLnTx/>
                  <a:uFillTx/>
                  <a:latin typeface="Aptos" panose="020B0004020202020204" pitchFamily="34" charset="0"/>
                  <a:cs typeface="Poppins"/>
                </a:rPr>
                <a:t>[ESCAT</a:t>
              </a:r>
              <a:r>
                <a:rPr kumimoji="0" sz="900" b="0" i="0" u="none" strike="noStrike" kern="1200" cap="none" spc="110" normalizeH="0" baseline="0" noProof="0" dirty="0">
                  <a:ln>
                    <a:noFill/>
                  </a:ln>
                  <a:solidFill>
                    <a:schemeClr val="bg1"/>
                  </a:solidFill>
                  <a:effectLst/>
                  <a:uLnTx/>
                  <a:uFillTx/>
                  <a:latin typeface="Aptos" panose="020B0004020202020204" pitchFamily="34" charset="0"/>
                  <a:cs typeface="Poppins"/>
                </a:rPr>
                <a:t> </a:t>
              </a:r>
              <a:r>
                <a:rPr kumimoji="0" sz="900" b="0" i="0" u="none" strike="noStrike" kern="1200" cap="none" spc="0" normalizeH="0" baseline="0" noProof="0" dirty="0">
                  <a:ln>
                    <a:noFill/>
                  </a:ln>
                  <a:solidFill>
                    <a:schemeClr val="bg1"/>
                  </a:solidFill>
                  <a:effectLst/>
                  <a:uLnTx/>
                  <a:uFillTx/>
                  <a:latin typeface="Aptos" panose="020B0004020202020204" pitchFamily="34" charset="0"/>
                  <a:cs typeface="Poppins"/>
                </a:rPr>
                <a:t>I-</a:t>
              </a:r>
              <a:r>
                <a:rPr kumimoji="0" sz="900" b="0" i="0" u="none" strike="noStrike" kern="1200" cap="none" spc="-25" normalizeH="0" baseline="0" noProof="0" dirty="0">
                  <a:ln>
                    <a:noFill/>
                  </a:ln>
                  <a:solidFill>
                    <a:schemeClr val="bg1"/>
                  </a:solidFill>
                  <a:effectLst/>
                  <a:uLnTx/>
                  <a:uFillTx/>
                  <a:latin typeface="Aptos" panose="020B0004020202020204" pitchFamily="34" charset="0"/>
                  <a:cs typeface="Poppins"/>
                </a:rPr>
                <a:t>C</a:t>
              </a:r>
              <a:r>
                <a:rPr kumimoji="0" lang="en-US" sz="900" b="0" i="0" u="none" strike="noStrike" kern="1200" cap="none" spc="-25" normalizeH="0" baseline="0" noProof="0" dirty="0">
                  <a:ln>
                    <a:noFill/>
                  </a:ln>
                  <a:solidFill>
                    <a:schemeClr val="bg1"/>
                  </a:solidFill>
                  <a:effectLst/>
                  <a:uLnTx/>
                  <a:uFillTx/>
                  <a:latin typeface="Aptos" panose="020B0004020202020204" pitchFamily="34" charset="0"/>
                  <a:cs typeface="Poppins"/>
                </a:rPr>
                <a:t>]</a:t>
              </a:r>
              <a:r>
                <a:rPr kumimoji="0" lang="en-US" sz="900" b="0" i="0" u="none" strike="noStrike" kern="1200" cap="none" spc="-25" normalizeH="0" baseline="30000" noProof="0" dirty="0" err="1">
                  <a:ln>
                    <a:noFill/>
                  </a:ln>
                  <a:solidFill>
                    <a:schemeClr val="bg1"/>
                  </a:solidFill>
                  <a:effectLst/>
                  <a:uLnTx/>
                  <a:uFillTx/>
                  <a:latin typeface="Aptos" panose="020B0004020202020204" pitchFamily="34" charset="0"/>
                  <a:cs typeface="Poppins"/>
                </a:rPr>
                <a:t>i</a:t>
              </a:r>
              <a:endParaRPr kumimoji="0" sz="900" b="0" i="0" u="none" strike="noStrike" kern="1200" cap="none" spc="0" normalizeH="0" baseline="30000" noProof="0" dirty="0">
                <a:ln>
                  <a:noFill/>
                </a:ln>
                <a:solidFill>
                  <a:schemeClr val="bg1"/>
                </a:solidFill>
                <a:effectLst/>
                <a:uLnTx/>
                <a:uFillTx/>
                <a:latin typeface="Aptos" panose="020B0004020202020204" pitchFamily="34" charset="0"/>
                <a:cs typeface="Poppins"/>
              </a:endParaRPr>
            </a:p>
          </p:txBody>
        </p:sp>
        <p:sp>
          <p:nvSpPr>
            <p:cNvPr id="151" name="object 3">
              <a:extLst>
                <a:ext uri="{FF2B5EF4-FFF2-40B4-BE49-F238E27FC236}">
                  <a16:creationId xmlns:a16="http://schemas.microsoft.com/office/drawing/2014/main" id="{3C620362-364D-1814-048B-72589BFBD8AA}"/>
                </a:ext>
              </a:extLst>
            </p:cNvPr>
            <p:cNvSpPr/>
            <p:nvPr/>
          </p:nvSpPr>
          <p:spPr>
            <a:xfrm>
              <a:off x="8832036" y="3657334"/>
              <a:ext cx="1149030" cy="460132"/>
            </a:xfrm>
            <a:custGeom>
              <a:avLst/>
              <a:gdLst/>
              <a:ahLst/>
              <a:cxnLst/>
              <a:rect l="l" t="t" r="r" b="b"/>
              <a:pathLst>
                <a:path w="953134" h="629285">
                  <a:moveTo>
                    <a:pt x="931856" y="0"/>
                  </a:moveTo>
                  <a:lnTo>
                    <a:pt x="21109" y="0"/>
                  </a:lnTo>
                  <a:lnTo>
                    <a:pt x="12912" y="1665"/>
                  </a:lnTo>
                  <a:lnTo>
                    <a:pt x="6200" y="6198"/>
                  </a:lnTo>
                  <a:lnTo>
                    <a:pt x="1665" y="12907"/>
                  </a:lnTo>
                  <a:lnTo>
                    <a:pt x="0" y="21098"/>
                  </a:lnTo>
                  <a:lnTo>
                    <a:pt x="0" y="607834"/>
                  </a:lnTo>
                  <a:lnTo>
                    <a:pt x="1665" y="616032"/>
                  </a:lnTo>
                  <a:lnTo>
                    <a:pt x="6200" y="622744"/>
                  </a:lnTo>
                  <a:lnTo>
                    <a:pt x="12912" y="627278"/>
                  </a:lnTo>
                  <a:lnTo>
                    <a:pt x="21109" y="628944"/>
                  </a:lnTo>
                  <a:lnTo>
                    <a:pt x="931856" y="628944"/>
                  </a:lnTo>
                  <a:lnTo>
                    <a:pt x="940053" y="627278"/>
                  </a:lnTo>
                  <a:lnTo>
                    <a:pt x="946765" y="622744"/>
                  </a:lnTo>
                  <a:lnTo>
                    <a:pt x="951300" y="616032"/>
                  </a:lnTo>
                  <a:lnTo>
                    <a:pt x="952965" y="607834"/>
                  </a:lnTo>
                  <a:lnTo>
                    <a:pt x="952965" y="21098"/>
                  </a:lnTo>
                  <a:lnTo>
                    <a:pt x="951300" y="12907"/>
                  </a:lnTo>
                  <a:lnTo>
                    <a:pt x="946765" y="6198"/>
                  </a:lnTo>
                  <a:lnTo>
                    <a:pt x="940053" y="1665"/>
                  </a:lnTo>
                  <a:lnTo>
                    <a:pt x="931856" y="0"/>
                  </a:lnTo>
                  <a:close/>
                </a:path>
              </a:pathLst>
            </a:custGeom>
            <a:solidFill>
              <a:srgbClr val="AD2B61"/>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52" name="object 18">
              <a:extLst>
                <a:ext uri="{FF2B5EF4-FFF2-40B4-BE49-F238E27FC236}">
                  <a16:creationId xmlns:a16="http://schemas.microsoft.com/office/drawing/2014/main" id="{9CE2E147-BBF0-CBA0-D9A1-E73914AD4D4B}"/>
                </a:ext>
              </a:extLst>
            </p:cNvPr>
            <p:cNvSpPr/>
            <p:nvPr/>
          </p:nvSpPr>
          <p:spPr>
            <a:xfrm>
              <a:off x="8832036" y="4187705"/>
              <a:ext cx="1149030" cy="869912"/>
            </a:xfrm>
            <a:custGeom>
              <a:avLst/>
              <a:gdLst/>
              <a:ahLst/>
              <a:cxnLst/>
              <a:rect l="l" t="t" r="r" b="b"/>
              <a:pathLst>
                <a:path w="953135" h="629284">
                  <a:moveTo>
                    <a:pt x="931856" y="0"/>
                  </a:moveTo>
                  <a:lnTo>
                    <a:pt x="21109" y="0"/>
                  </a:lnTo>
                  <a:lnTo>
                    <a:pt x="12912" y="1665"/>
                  </a:lnTo>
                  <a:lnTo>
                    <a:pt x="6200" y="6198"/>
                  </a:lnTo>
                  <a:lnTo>
                    <a:pt x="1665" y="12907"/>
                  </a:lnTo>
                  <a:lnTo>
                    <a:pt x="0" y="21098"/>
                  </a:lnTo>
                  <a:lnTo>
                    <a:pt x="0" y="607834"/>
                  </a:lnTo>
                  <a:lnTo>
                    <a:pt x="1665" y="616032"/>
                  </a:lnTo>
                  <a:lnTo>
                    <a:pt x="6200" y="622744"/>
                  </a:lnTo>
                  <a:lnTo>
                    <a:pt x="12912" y="627278"/>
                  </a:lnTo>
                  <a:lnTo>
                    <a:pt x="21109" y="628944"/>
                  </a:lnTo>
                  <a:lnTo>
                    <a:pt x="931856" y="628944"/>
                  </a:lnTo>
                  <a:lnTo>
                    <a:pt x="940053" y="627278"/>
                  </a:lnTo>
                  <a:lnTo>
                    <a:pt x="946765" y="622744"/>
                  </a:lnTo>
                  <a:lnTo>
                    <a:pt x="951300" y="616032"/>
                  </a:lnTo>
                  <a:lnTo>
                    <a:pt x="952965" y="607834"/>
                  </a:lnTo>
                  <a:lnTo>
                    <a:pt x="952965" y="21098"/>
                  </a:lnTo>
                  <a:lnTo>
                    <a:pt x="951300" y="12907"/>
                  </a:lnTo>
                  <a:lnTo>
                    <a:pt x="946765" y="6198"/>
                  </a:lnTo>
                  <a:lnTo>
                    <a:pt x="940053" y="1665"/>
                  </a:lnTo>
                  <a:lnTo>
                    <a:pt x="931856" y="0"/>
                  </a:lnTo>
                  <a:close/>
                </a:path>
              </a:pathLst>
            </a:custGeom>
            <a:solidFill>
              <a:schemeClr val="bg1">
                <a:lumMod val="95000"/>
              </a:schemeClr>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55" name="object 15">
              <a:extLst>
                <a:ext uri="{FF2B5EF4-FFF2-40B4-BE49-F238E27FC236}">
                  <a16:creationId xmlns:a16="http://schemas.microsoft.com/office/drawing/2014/main" id="{27FFAE47-E6A3-E0DF-FFE1-E4CE7B754540}"/>
                </a:ext>
              </a:extLst>
            </p:cNvPr>
            <p:cNvSpPr txBox="1"/>
            <p:nvPr/>
          </p:nvSpPr>
          <p:spPr>
            <a:xfrm>
              <a:off x="8828049" y="3736754"/>
              <a:ext cx="1149024" cy="302006"/>
            </a:xfrm>
            <a:prstGeom prst="rect">
              <a:avLst/>
            </a:prstGeom>
          </p:spPr>
          <p:txBody>
            <a:bodyPr vert="horz" wrap="square" lIns="0" tIns="12065" rIns="0" bIns="0" rtlCol="0">
              <a:spAutoFit/>
            </a:bodyPr>
            <a:lstStyle/>
            <a:p>
              <a:pPr marL="38100" marR="30480" lvl="0" indent="66675" algn="ctr" defTabSz="914400" rtl="0" eaLnBrk="1" fontAlgn="auto" latinLnBrk="0" hangingPunct="1">
                <a:spcBef>
                  <a:spcPts val="95"/>
                </a:spcBef>
                <a:spcAft>
                  <a:spcPts val="0"/>
                </a:spcAft>
                <a:buClrTx/>
                <a:buSzTx/>
                <a:buFontTx/>
                <a:buNone/>
                <a:tabLst/>
                <a:defRPr/>
              </a:pPr>
              <a:r>
                <a:rPr kumimoji="0" sz="900" b="0" i="1" u="none" strike="noStrike" kern="1200" cap="none" spc="0" normalizeH="0" baseline="0" noProof="0" dirty="0">
                  <a:ln>
                    <a:noFill/>
                  </a:ln>
                  <a:solidFill>
                    <a:schemeClr val="bg1"/>
                  </a:solidFill>
                  <a:effectLst/>
                  <a:uLnTx/>
                  <a:uFillTx/>
                  <a:latin typeface="Aptos" panose="020B0004020202020204" pitchFamily="34" charset="0"/>
                  <a:cs typeface="Poppins Light"/>
                </a:rPr>
                <a:t>RET</a:t>
              </a:r>
              <a:r>
                <a:rPr kumimoji="0" sz="900" b="0" i="0" u="none" strike="noStrike" kern="1200" cap="none" spc="25" normalizeH="0" baseline="0" noProof="0" dirty="0">
                  <a:ln>
                    <a:noFill/>
                  </a:ln>
                  <a:solidFill>
                    <a:schemeClr val="bg1"/>
                  </a:solidFill>
                  <a:effectLst/>
                  <a:uLnTx/>
                  <a:uFillTx/>
                  <a:latin typeface="Aptos" panose="020B0004020202020204" pitchFamily="34" charset="0"/>
                  <a:cs typeface="Poppins Light"/>
                </a:rPr>
                <a:t> </a:t>
              </a:r>
              <a:r>
                <a:rPr kumimoji="0" sz="900" b="0" i="0" u="none" strike="noStrike" kern="1200" cap="none" spc="-10" normalizeH="0" baseline="0" noProof="0" dirty="0">
                  <a:ln>
                    <a:noFill/>
                  </a:ln>
                  <a:solidFill>
                    <a:schemeClr val="bg1"/>
                  </a:solidFill>
                  <a:effectLst/>
                  <a:uLnTx/>
                  <a:uFillTx/>
                  <a:latin typeface="Aptos" panose="020B0004020202020204" pitchFamily="34" charset="0"/>
                  <a:cs typeface="Poppins"/>
                </a:rPr>
                <a:t>fusion</a:t>
              </a:r>
              <a:endParaRPr kumimoji="0" lang="en-US" sz="900" b="0" i="0" u="none" strike="noStrike" kern="1200" cap="none" spc="-10" normalizeH="0" baseline="30000" noProof="0" dirty="0">
                <a:ln>
                  <a:noFill/>
                </a:ln>
                <a:solidFill>
                  <a:schemeClr val="bg1"/>
                </a:solidFill>
                <a:effectLst/>
                <a:uLnTx/>
                <a:uFillTx/>
                <a:latin typeface="Aptos" panose="020B0004020202020204" pitchFamily="34" charset="0"/>
                <a:cs typeface="Poppins"/>
              </a:endParaRPr>
            </a:p>
            <a:p>
              <a:pPr marL="38100" marR="30480" lvl="0" indent="66675" algn="ctr" defTabSz="914400" rtl="0" eaLnBrk="1" fontAlgn="auto" latinLnBrk="0" hangingPunct="1">
                <a:spcBef>
                  <a:spcPts val="95"/>
                </a:spcBef>
                <a:spcAft>
                  <a:spcPts val="0"/>
                </a:spcAft>
                <a:buClrTx/>
                <a:buSzTx/>
                <a:buFontTx/>
                <a:buNone/>
                <a:tabLst/>
                <a:defRPr/>
              </a:pPr>
              <a:r>
                <a:rPr kumimoji="0" lang="en-ZA" sz="900" b="0" i="0" u="none" strike="noStrike" kern="1200" cap="none" spc="0" normalizeH="0" baseline="0" noProof="0" dirty="0">
                  <a:ln>
                    <a:noFill/>
                  </a:ln>
                  <a:solidFill>
                    <a:schemeClr val="bg1"/>
                  </a:solidFill>
                  <a:effectLst/>
                  <a:uLnTx/>
                  <a:uFillTx/>
                  <a:latin typeface="Aptos" panose="020B0004020202020204" pitchFamily="34" charset="0"/>
                  <a:cs typeface="Poppins"/>
                </a:rPr>
                <a:t>[ESCAT</a:t>
              </a:r>
              <a:r>
                <a:rPr kumimoji="0" lang="en-ZA" sz="900" b="0" i="0" u="none" strike="noStrike" kern="1200" cap="none" spc="110" normalizeH="0" baseline="0" noProof="0" dirty="0">
                  <a:ln>
                    <a:noFill/>
                  </a:ln>
                  <a:solidFill>
                    <a:schemeClr val="bg1"/>
                  </a:solidFill>
                  <a:effectLst/>
                  <a:uLnTx/>
                  <a:uFillTx/>
                  <a:latin typeface="Aptos" panose="020B0004020202020204" pitchFamily="34" charset="0"/>
                  <a:cs typeface="Poppins"/>
                </a:rPr>
                <a:t> </a:t>
              </a:r>
              <a:r>
                <a:rPr kumimoji="0" lang="en-ZA" sz="900" b="0" i="0" u="none" strike="noStrike" kern="1200" cap="none" spc="0" normalizeH="0" baseline="0" noProof="0" dirty="0">
                  <a:ln>
                    <a:noFill/>
                  </a:ln>
                  <a:solidFill>
                    <a:schemeClr val="bg1"/>
                  </a:solidFill>
                  <a:effectLst/>
                  <a:uLnTx/>
                  <a:uFillTx/>
                  <a:latin typeface="Aptos" panose="020B0004020202020204" pitchFamily="34" charset="0"/>
                  <a:cs typeface="Poppins"/>
                </a:rPr>
                <a:t>I-</a:t>
              </a:r>
              <a:r>
                <a:rPr kumimoji="0" lang="en-ZA" sz="900" b="0" i="0" u="none" strike="noStrike" kern="1200" cap="none" spc="-25" normalizeH="0" baseline="0" noProof="0" dirty="0">
                  <a:ln>
                    <a:noFill/>
                  </a:ln>
                  <a:solidFill>
                    <a:schemeClr val="bg1"/>
                  </a:solidFill>
                  <a:effectLst/>
                  <a:uLnTx/>
                  <a:uFillTx/>
                  <a:latin typeface="Aptos" panose="020B0004020202020204" pitchFamily="34" charset="0"/>
                  <a:cs typeface="Poppins"/>
                </a:rPr>
                <a:t>C]</a:t>
              </a:r>
              <a:r>
                <a:rPr kumimoji="0" lang="en-ZA" sz="900" b="0" i="0" u="none" strike="noStrike" kern="1200" cap="none" spc="-25" normalizeH="0" baseline="30000" noProof="0" dirty="0" err="1">
                  <a:ln>
                    <a:noFill/>
                  </a:ln>
                  <a:solidFill>
                    <a:schemeClr val="bg1"/>
                  </a:solidFill>
                  <a:effectLst/>
                  <a:uLnTx/>
                  <a:uFillTx/>
                  <a:latin typeface="Aptos" panose="020B0004020202020204" pitchFamily="34" charset="0"/>
                  <a:cs typeface="Poppins"/>
                </a:rPr>
                <a:t>i</a:t>
              </a:r>
              <a:endParaRPr kumimoji="0" lang="en-US" sz="900" b="0" i="0" u="none" strike="noStrike" kern="1200" cap="none" spc="500" normalizeH="0" baseline="0" noProof="0" dirty="0">
                <a:ln>
                  <a:noFill/>
                </a:ln>
                <a:solidFill>
                  <a:schemeClr val="bg1"/>
                </a:solidFill>
                <a:effectLst/>
                <a:uLnTx/>
                <a:uFillTx/>
                <a:latin typeface="Aptos" panose="020B0004020202020204" pitchFamily="34" charset="0"/>
                <a:cs typeface="Poppins"/>
              </a:endParaRPr>
            </a:p>
          </p:txBody>
        </p:sp>
        <p:sp>
          <p:nvSpPr>
            <p:cNvPr id="156" name="object 34">
              <a:extLst>
                <a:ext uri="{FF2B5EF4-FFF2-40B4-BE49-F238E27FC236}">
                  <a16:creationId xmlns:a16="http://schemas.microsoft.com/office/drawing/2014/main" id="{66D2E7FE-85CE-D3F6-1FF9-0E34DD02E71C}"/>
                </a:ext>
              </a:extLst>
            </p:cNvPr>
            <p:cNvSpPr txBox="1"/>
            <p:nvPr/>
          </p:nvSpPr>
          <p:spPr>
            <a:xfrm>
              <a:off x="8828049" y="4422325"/>
              <a:ext cx="1149030" cy="302006"/>
            </a:xfrm>
            <a:prstGeom prst="rect">
              <a:avLst/>
            </a:prstGeom>
          </p:spPr>
          <p:txBody>
            <a:bodyPr vert="horz" wrap="square" lIns="0" tIns="12065" rIns="0" bIns="0" rtlCol="0" anchor="t">
              <a:spAutoFit/>
            </a:bodyPr>
            <a:lstStyle/>
            <a:p>
              <a:pPr marL="0" marR="0" lvl="0" indent="0" algn="ctr" defTabSz="914400" rtl="0" eaLnBrk="1" fontAlgn="auto" latinLnBrk="0" hangingPunct="1">
                <a:spcBef>
                  <a:spcPts val="0"/>
                </a:spcBef>
                <a:spcAft>
                  <a:spcPts val="0"/>
                </a:spcAft>
                <a:buClrTx/>
                <a:buSzTx/>
                <a:buFontTx/>
                <a:buNone/>
                <a:tabLst/>
                <a:defRPr/>
              </a:pPr>
              <a:r>
                <a:rPr kumimoji="0" lang="en-DE" sz="900" b="0" i="0" u="none" strike="noStrike" kern="1200" cap="none" spc="0" normalizeH="0" baseline="0" noProof="0">
                  <a:ln>
                    <a:noFill/>
                  </a:ln>
                  <a:solidFill>
                    <a:schemeClr val="tx1">
                      <a:lumMod val="65000"/>
                      <a:lumOff val="35000"/>
                    </a:schemeClr>
                  </a:solidFill>
                  <a:effectLst/>
                  <a:uLnTx/>
                  <a:uFillTx/>
                  <a:latin typeface="Aptos" panose="020B0004020202020204" pitchFamily="34" charset="0"/>
                </a:rPr>
                <a:t>▼</a:t>
              </a:r>
              <a:r>
                <a:rPr kumimoji="0" lang="en-US" sz="900" b="0" i="0" u="none" strike="noStrike" kern="1200" cap="none" spc="-10" normalizeH="0" baseline="0" noProof="0" dirty="0" err="1">
                  <a:ln>
                    <a:noFill/>
                  </a:ln>
                  <a:solidFill>
                    <a:schemeClr val="tx1">
                      <a:lumMod val="65000"/>
                      <a:lumOff val="35000"/>
                    </a:schemeClr>
                  </a:solidFill>
                  <a:effectLst/>
                  <a:uLnTx/>
                  <a:uFillTx/>
                  <a:latin typeface="Aptos" panose="020B0004020202020204" pitchFamily="34" charset="0"/>
                  <a:ea typeface="+mn-lt"/>
                  <a:cs typeface="+mn-lt"/>
                </a:rPr>
                <a:t>Selpercatinib</a:t>
              </a:r>
              <a:endParaRPr kumimoji="0" lang="es-ES"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endParaRPr>
            </a:p>
            <a:p>
              <a:pPr marL="38100" marR="30480" lvl="0" indent="10795" algn="ctr" defTabSz="914400" rtl="0" eaLnBrk="1" fontAlgn="auto" latinLnBrk="0" hangingPunct="1">
                <a:spcBef>
                  <a:spcPts val="95"/>
                </a:spcBef>
                <a:spcAft>
                  <a:spcPts val="0"/>
                </a:spcAft>
                <a:buClrTx/>
                <a:buSzTx/>
                <a:buFontTx/>
                <a:buNone/>
                <a:tabLst/>
                <a:defRPr/>
              </a:pPr>
              <a:r>
                <a:rPr kumimoji="0" lang="en-ZA"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[III, A; MCBS 3</a:t>
              </a:r>
              <a:r>
                <a:rPr kumimoji="0" lang="en-ZA" sz="900" b="0" i="0" u="none" strike="noStrike" kern="1200" cap="none" spc="-25" normalizeH="0" baseline="0" noProof="0" dirty="0">
                  <a:ln>
                    <a:noFill/>
                  </a:ln>
                  <a:solidFill>
                    <a:schemeClr val="tx1">
                      <a:lumMod val="65000"/>
                      <a:lumOff val="35000"/>
                    </a:schemeClr>
                  </a:solidFill>
                  <a:effectLst/>
                  <a:uLnTx/>
                  <a:uFillTx/>
                  <a:latin typeface="Aptos" panose="020B0004020202020204" pitchFamily="34" charset="0"/>
                  <a:cs typeface="Poppins"/>
                </a:rPr>
                <a:t>]</a:t>
              </a:r>
              <a:r>
                <a:rPr kumimoji="0" lang="en-ZA" sz="900" b="0" i="0" u="none" strike="noStrike" kern="1200" cap="none" spc="-25" normalizeH="0" baseline="30000" noProof="0" dirty="0">
                  <a:ln>
                    <a:noFill/>
                  </a:ln>
                  <a:solidFill>
                    <a:schemeClr val="tx1">
                      <a:lumMod val="65000"/>
                      <a:lumOff val="35000"/>
                    </a:schemeClr>
                  </a:solidFill>
                  <a:effectLst/>
                  <a:uLnTx/>
                  <a:uFillTx/>
                  <a:latin typeface="Aptos" panose="020B0004020202020204" pitchFamily="34" charset="0"/>
                  <a:cs typeface="Poppins"/>
                </a:rPr>
                <a:t>h</a:t>
              </a:r>
              <a:endParaRPr kumimoji="0" sz="900" b="0" i="0" u="none" strike="noStrike" kern="1200" cap="none" spc="0" normalizeH="0" baseline="31746" noProof="0" dirty="0">
                <a:ln>
                  <a:noFill/>
                </a:ln>
                <a:solidFill>
                  <a:schemeClr val="tx1">
                    <a:lumMod val="65000"/>
                    <a:lumOff val="35000"/>
                  </a:schemeClr>
                </a:solidFill>
                <a:effectLst/>
                <a:uLnTx/>
                <a:uFillTx/>
                <a:latin typeface="Aptos" panose="020B0004020202020204" pitchFamily="34" charset="0"/>
                <a:cs typeface="Poppins"/>
              </a:endParaRPr>
            </a:p>
          </p:txBody>
        </p:sp>
        <p:sp>
          <p:nvSpPr>
            <p:cNvPr id="157" name="object 3">
              <a:extLst>
                <a:ext uri="{FF2B5EF4-FFF2-40B4-BE49-F238E27FC236}">
                  <a16:creationId xmlns:a16="http://schemas.microsoft.com/office/drawing/2014/main" id="{644CE9BA-FB4E-0A85-52DF-DB1725D84946}"/>
                </a:ext>
              </a:extLst>
            </p:cNvPr>
            <p:cNvSpPr/>
            <p:nvPr/>
          </p:nvSpPr>
          <p:spPr>
            <a:xfrm>
              <a:off x="10108674" y="3654499"/>
              <a:ext cx="1149030" cy="460132"/>
            </a:xfrm>
            <a:custGeom>
              <a:avLst/>
              <a:gdLst/>
              <a:ahLst/>
              <a:cxnLst/>
              <a:rect l="l" t="t" r="r" b="b"/>
              <a:pathLst>
                <a:path w="953134" h="629285">
                  <a:moveTo>
                    <a:pt x="931856" y="0"/>
                  </a:moveTo>
                  <a:lnTo>
                    <a:pt x="21109" y="0"/>
                  </a:lnTo>
                  <a:lnTo>
                    <a:pt x="12912" y="1665"/>
                  </a:lnTo>
                  <a:lnTo>
                    <a:pt x="6200" y="6198"/>
                  </a:lnTo>
                  <a:lnTo>
                    <a:pt x="1665" y="12907"/>
                  </a:lnTo>
                  <a:lnTo>
                    <a:pt x="0" y="21098"/>
                  </a:lnTo>
                  <a:lnTo>
                    <a:pt x="0" y="607834"/>
                  </a:lnTo>
                  <a:lnTo>
                    <a:pt x="1665" y="616032"/>
                  </a:lnTo>
                  <a:lnTo>
                    <a:pt x="6200" y="622744"/>
                  </a:lnTo>
                  <a:lnTo>
                    <a:pt x="12912" y="627278"/>
                  </a:lnTo>
                  <a:lnTo>
                    <a:pt x="21109" y="628944"/>
                  </a:lnTo>
                  <a:lnTo>
                    <a:pt x="931856" y="628944"/>
                  </a:lnTo>
                  <a:lnTo>
                    <a:pt x="940053" y="627278"/>
                  </a:lnTo>
                  <a:lnTo>
                    <a:pt x="946765" y="622744"/>
                  </a:lnTo>
                  <a:lnTo>
                    <a:pt x="951300" y="616032"/>
                  </a:lnTo>
                  <a:lnTo>
                    <a:pt x="952965" y="607834"/>
                  </a:lnTo>
                  <a:lnTo>
                    <a:pt x="952965" y="21098"/>
                  </a:lnTo>
                  <a:lnTo>
                    <a:pt x="951300" y="12907"/>
                  </a:lnTo>
                  <a:lnTo>
                    <a:pt x="946765" y="6198"/>
                  </a:lnTo>
                  <a:lnTo>
                    <a:pt x="940053" y="1665"/>
                  </a:lnTo>
                  <a:lnTo>
                    <a:pt x="931856" y="0"/>
                  </a:lnTo>
                  <a:close/>
                </a:path>
              </a:pathLst>
            </a:custGeom>
            <a:solidFill>
              <a:srgbClr val="AD2B61"/>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spcBef>
                  <a:spcPts val="0"/>
                </a:spcBef>
                <a:spcAft>
                  <a:spcPts val="0"/>
                </a:spcAft>
                <a:buClrTx/>
                <a:buSzTx/>
                <a:buFontTx/>
                <a:buNone/>
                <a:tabLst/>
                <a:defRPr/>
              </a:pPr>
              <a:endParaRPr kumimoji="0" sz="9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58" name="object 18">
              <a:extLst>
                <a:ext uri="{FF2B5EF4-FFF2-40B4-BE49-F238E27FC236}">
                  <a16:creationId xmlns:a16="http://schemas.microsoft.com/office/drawing/2014/main" id="{6E356656-3C7C-61F2-BABE-98BE6B502D45}"/>
                </a:ext>
              </a:extLst>
            </p:cNvPr>
            <p:cNvSpPr/>
            <p:nvPr/>
          </p:nvSpPr>
          <p:spPr>
            <a:xfrm>
              <a:off x="10108674" y="4184870"/>
              <a:ext cx="1149030" cy="869912"/>
            </a:xfrm>
            <a:custGeom>
              <a:avLst/>
              <a:gdLst/>
              <a:ahLst/>
              <a:cxnLst/>
              <a:rect l="l" t="t" r="r" b="b"/>
              <a:pathLst>
                <a:path w="953135" h="629284">
                  <a:moveTo>
                    <a:pt x="931856" y="0"/>
                  </a:moveTo>
                  <a:lnTo>
                    <a:pt x="21109" y="0"/>
                  </a:lnTo>
                  <a:lnTo>
                    <a:pt x="12912" y="1665"/>
                  </a:lnTo>
                  <a:lnTo>
                    <a:pt x="6200" y="6198"/>
                  </a:lnTo>
                  <a:lnTo>
                    <a:pt x="1665" y="12907"/>
                  </a:lnTo>
                  <a:lnTo>
                    <a:pt x="0" y="21098"/>
                  </a:lnTo>
                  <a:lnTo>
                    <a:pt x="0" y="607834"/>
                  </a:lnTo>
                  <a:lnTo>
                    <a:pt x="1665" y="616032"/>
                  </a:lnTo>
                  <a:lnTo>
                    <a:pt x="6200" y="622744"/>
                  </a:lnTo>
                  <a:lnTo>
                    <a:pt x="12912" y="627278"/>
                  </a:lnTo>
                  <a:lnTo>
                    <a:pt x="21109" y="628944"/>
                  </a:lnTo>
                  <a:lnTo>
                    <a:pt x="931856" y="628944"/>
                  </a:lnTo>
                  <a:lnTo>
                    <a:pt x="940053" y="627278"/>
                  </a:lnTo>
                  <a:lnTo>
                    <a:pt x="946765" y="622744"/>
                  </a:lnTo>
                  <a:lnTo>
                    <a:pt x="951300" y="616032"/>
                  </a:lnTo>
                  <a:lnTo>
                    <a:pt x="952965" y="607834"/>
                  </a:lnTo>
                  <a:lnTo>
                    <a:pt x="952965" y="21098"/>
                  </a:lnTo>
                  <a:lnTo>
                    <a:pt x="951300" y="12907"/>
                  </a:lnTo>
                  <a:lnTo>
                    <a:pt x="946765" y="6198"/>
                  </a:lnTo>
                  <a:lnTo>
                    <a:pt x="940053" y="1665"/>
                  </a:lnTo>
                  <a:lnTo>
                    <a:pt x="931856" y="0"/>
                  </a:lnTo>
                  <a:close/>
                </a:path>
              </a:pathLst>
            </a:custGeom>
            <a:solidFill>
              <a:schemeClr val="bg1">
                <a:lumMod val="95000"/>
              </a:schemeClr>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61" name="object 12">
              <a:extLst>
                <a:ext uri="{FF2B5EF4-FFF2-40B4-BE49-F238E27FC236}">
                  <a16:creationId xmlns:a16="http://schemas.microsoft.com/office/drawing/2014/main" id="{3343FDF6-2D5C-C4E7-4923-0096CAC30D81}"/>
                </a:ext>
              </a:extLst>
            </p:cNvPr>
            <p:cNvSpPr txBox="1"/>
            <p:nvPr/>
          </p:nvSpPr>
          <p:spPr>
            <a:xfrm>
              <a:off x="10117771" y="3654499"/>
              <a:ext cx="1139933" cy="343852"/>
            </a:xfrm>
            <a:prstGeom prst="rect">
              <a:avLst/>
            </a:prstGeom>
          </p:spPr>
          <p:txBody>
            <a:bodyPr vert="horz" wrap="square" lIns="0" tIns="45719" rIns="0" bIns="0" rtlCol="0">
              <a:spAutoFit/>
            </a:bodyPr>
            <a:lstStyle/>
            <a:p>
              <a:pPr marL="0" marR="0" lvl="0" indent="0" algn="ctr" defTabSz="914400" rtl="0" eaLnBrk="1" fontAlgn="auto" latinLnBrk="0" hangingPunct="1">
                <a:lnSpc>
                  <a:spcPct val="100000"/>
                </a:lnSpc>
                <a:spcBef>
                  <a:spcPts val="359"/>
                </a:spcBef>
                <a:spcAft>
                  <a:spcPts val="0"/>
                </a:spcAft>
                <a:buClrTx/>
                <a:buSzTx/>
                <a:buFontTx/>
                <a:buNone/>
                <a:tabLst/>
                <a:defRPr/>
              </a:pPr>
              <a:r>
                <a:rPr kumimoji="0" sz="900" b="0" i="1" u="none" strike="noStrike" kern="1200" cap="none" spc="0" normalizeH="0" baseline="0" noProof="0" dirty="0">
                  <a:ln>
                    <a:noFill/>
                  </a:ln>
                  <a:solidFill>
                    <a:schemeClr val="bg1"/>
                  </a:solidFill>
                  <a:effectLst/>
                  <a:uLnTx/>
                  <a:uFillTx/>
                  <a:latin typeface="Aptos" panose="020B0004020202020204" pitchFamily="34" charset="0"/>
                  <a:cs typeface="Poppins Light"/>
                </a:rPr>
                <a:t>BRCA</a:t>
              </a:r>
              <a:r>
                <a:rPr kumimoji="0" lang="en-GB" sz="900" b="0" i="1" u="none" strike="noStrike" kern="1200" cap="none" spc="0" normalizeH="0" baseline="0" noProof="0" dirty="0">
                  <a:ln>
                    <a:noFill/>
                  </a:ln>
                  <a:solidFill>
                    <a:schemeClr val="bg1"/>
                  </a:solidFill>
                  <a:effectLst/>
                  <a:uLnTx/>
                  <a:uFillTx/>
                  <a:latin typeface="Aptos" panose="020B0004020202020204" pitchFamily="34" charset="0"/>
                  <a:cs typeface="Poppins Light"/>
                </a:rPr>
                <a:t>1</a:t>
              </a:r>
              <a:r>
                <a:rPr kumimoji="0" sz="900" b="0" i="1" u="none" strike="noStrike" kern="1200" cap="none" spc="0" normalizeH="0" baseline="0" noProof="0" dirty="0">
                  <a:ln>
                    <a:noFill/>
                  </a:ln>
                  <a:solidFill>
                    <a:schemeClr val="bg1"/>
                  </a:solidFill>
                  <a:effectLst/>
                  <a:uLnTx/>
                  <a:uFillTx/>
                  <a:latin typeface="Aptos" panose="020B0004020202020204" pitchFamily="34" charset="0"/>
                  <a:cs typeface="Poppins Light"/>
                </a:rPr>
                <a:t>/2</a:t>
              </a:r>
              <a:r>
                <a:rPr kumimoji="0" sz="900" b="0" i="1" u="none" strike="noStrike" kern="1200" cap="none" spc="60" normalizeH="0" baseline="0" noProof="0" dirty="0">
                  <a:ln>
                    <a:noFill/>
                  </a:ln>
                  <a:solidFill>
                    <a:schemeClr val="bg1"/>
                  </a:solidFill>
                  <a:effectLst/>
                  <a:uLnTx/>
                  <a:uFillTx/>
                  <a:latin typeface="Aptos" panose="020B0004020202020204" pitchFamily="34" charset="0"/>
                  <a:cs typeface="Poppins Light"/>
                </a:rPr>
                <a:t> </a:t>
              </a:r>
              <a:r>
                <a:rPr kumimoji="0" sz="900" b="0" i="0" u="none" strike="noStrike" kern="1200" cap="none" spc="0" normalizeH="0" baseline="0" noProof="0" dirty="0">
                  <a:ln>
                    <a:noFill/>
                  </a:ln>
                  <a:solidFill>
                    <a:schemeClr val="bg1"/>
                  </a:solidFill>
                  <a:effectLst/>
                  <a:uLnTx/>
                  <a:uFillTx/>
                  <a:latin typeface="Aptos" panose="020B0004020202020204" pitchFamily="34" charset="0"/>
                  <a:cs typeface="Poppins Light"/>
                </a:rPr>
                <a:t>or</a:t>
              </a:r>
              <a:r>
                <a:rPr kumimoji="0" sz="900" b="0" i="0" u="none" strike="noStrike" kern="1200" cap="none" spc="65" normalizeH="0" baseline="0" noProof="0" dirty="0">
                  <a:ln>
                    <a:noFill/>
                  </a:ln>
                  <a:solidFill>
                    <a:schemeClr val="bg1"/>
                  </a:solidFill>
                  <a:effectLst/>
                  <a:uLnTx/>
                  <a:uFillTx/>
                  <a:latin typeface="Aptos" panose="020B0004020202020204" pitchFamily="34" charset="0"/>
                  <a:cs typeface="Poppins Light"/>
                </a:rPr>
                <a:t> </a:t>
              </a:r>
              <a:r>
                <a:rPr kumimoji="0" sz="900" b="0" i="1" u="none" strike="noStrike" kern="1200" cap="none" spc="-10" normalizeH="0" baseline="0" noProof="0" dirty="0">
                  <a:ln>
                    <a:noFill/>
                  </a:ln>
                  <a:solidFill>
                    <a:schemeClr val="bg1"/>
                  </a:solidFill>
                  <a:effectLst/>
                  <a:uLnTx/>
                  <a:uFillTx/>
                  <a:latin typeface="Aptos" panose="020B0004020202020204" pitchFamily="34" charset="0"/>
                  <a:cs typeface="Poppins Light"/>
                </a:rPr>
                <a:t>PALB2</a:t>
              </a:r>
              <a:endParaRPr kumimoji="0" sz="900" b="0" i="1" u="none" strike="noStrike" kern="1200" cap="none" spc="0" normalizeH="0" baseline="0" noProof="0" dirty="0">
                <a:ln>
                  <a:noFill/>
                </a:ln>
                <a:solidFill>
                  <a:schemeClr val="bg1"/>
                </a:solidFill>
                <a:effectLst/>
                <a:uLnTx/>
                <a:uFillTx/>
                <a:latin typeface="Aptos" panose="020B0004020202020204" pitchFamily="34" charset="0"/>
                <a:cs typeface="Poppins Light"/>
              </a:endParaRPr>
            </a:p>
            <a:p>
              <a:pPr marL="88265" marR="92075" lvl="0" indent="10795" algn="ctr" defTabSz="914400" rtl="0" eaLnBrk="1" fontAlgn="auto" latinLnBrk="0" hangingPunct="1">
                <a:lnSpc>
                  <a:spcPct val="100000"/>
                </a:lnSpc>
                <a:spcBef>
                  <a:spcPts val="0"/>
                </a:spcBef>
                <a:spcAft>
                  <a:spcPts val="0"/>
                </a:spcAft>
                <a:buClrTx/>
                <a:buSzTx/>
                <a:buFontTx/>
                <a:buNone/>
                <a:tabLst/>
                <a:defRPr/>
              </a:pPr>
              <a:r>
                <a:rPr kumimoji="0" sz="900" b="0" i="0" u="none" strike="noStrike" kern="1200" cap="none" spc="-10" normalizeH="0" baseline="0" noProof="0" dirty="0">
                  <a:ln>
                    <a:noFill/>
                  </a:ln>
                  <a:solidFill>
                    <a:schemeClr val="bg1"/>
                  </a:solidFill>
                  <a:effectLst/>
                  <a:uLnTx/>
                  <a:uFillTx/>
                  <a:latin typeface="Aptos" panose="020B0004020202020204" pitchFamily="34" charset="0"/>
                  <a:cs typeface="Poppins"/>
                </a:rPr>
                <a:t>mutation</a:t>
              </a:r>
              <a:endParaRPr kumimoji="0" lang="en-US" sz="900" b="0" i="0" u="none" strike="noStrike" kern="1200" cap="none" spc="500" normalizeH="0" baseline="0" noProof="0" dirty="0">
                <a:ln>
                  <a:noFill/>
                </a:ln>
                <a:solidFill>
                  <a:schemeClr val="bg1"/>
                </a:solidFill>
                <a:effectLst/>
                <a:uLnTx/>
                <a:uFillTx/>
                <a:latin typeface="Aptos" panose="020B0004020202020204" pitchFamily="34" charset="0"/>
                <a:cs typeface="Poppins"/>
              </a:endParaRPr>
            </a:p>
            <a:p>
              <a:pPr marL="88265" marR="92075" lvl="0" indent="10795" algn="ctr" defTabSz="914400" rtl="0" eaLnBrk="1" fontAlgn="auto" latinLnBrk="0" hangingPunct="1">
                <a:lnSpc>
                  <a:spcPct val="100000"/>
                </a:lnSpc>
                <a:spcBef>
                  <a:spcPts val="0"/>
                </a:spcBef>
                <a:spcAft>
                  <a:spcPts val="0"/>
                </a:spcAft>
                <a:buClrTx/>
                <a:buSzTx/>
                <a:buFontTx/>
                <a:buNone/>
                <a:tabLst/>
                <a:defRPr/>
              </a:pPr>
              <a:r>
                <a:rPr kumimoji="0" lang="en-ZA" sz="900" b="0" i="0" u="none" strike="noStrike" kern="1200" cap="none" spc="0" normalizeH="0" baseline="0" noProof="0" dirty="0">
                  <a:ln>
                    <a:noFill/>
                  </a:ln>
                  <a:solidFill>
                    <a:schemeClr val="bg1"/>
                  </a:solidFill>
                  <a:effectLst/>
                  <a:uLnTx/>
                  <a:uFillTx/>
                  <a:latin typeface="Aptos" panose="020B0004020202020204" pitchFamily="34" charset="0"/>
                  <a:cs typeface="Poppins"/>
                </a:rPr>
                <a:t>[ESCAT</a:t>
              </a:r>
              <a:r>
                <a:rPr kumimoji="0" lang="en-ZA" sz="900" b="0" i="0" u="none" strike="noStrike" kern="1200" cap="none" spc="110" normalizeH="0" baseline="0" noProof="0" dirty="0">
                  <a:ln>
                    <a:noFill/>
                  </a:ln>
                  <a:solidFill>
                    <a:schemeClr val="bg1"/>
                  </a:solidFill>
                  <a:effectLst/>
                  <a:uLnTx/>
                  <a:uFillTx/>
                  <a:latin typeface="Aptos" panose="020B0004020202020204" pitchFamily="34" charset="0"/>
                  <a:cs typeface="Poppins"/>
                </a:rPr>
                <a:t> II</a:t>
              </a:r>
              <a:r>
                <a:rPr kumimoji="0" lang="en-ZA" sz="900" b="0" i="0" u="none" strike="noStrike" kern="1200" cap="none" spc="0" normalizeH="0" baseline="0" noProof="0" dirty="0">
                  <a:ln>
                    <a:noFill/>
                  </a:ln>
                  <a:solidFill>
                    <a:schemeClr val="bg1"/>
                  </a:solidFill>
                  <a:effectLst/>
                  <a:uLnTx/>
                  <a:uFillTx/>
                  <a:latin typeface="Aptos" panose="020B0004020202020204" pitchFamily="34" charset="0"/>
                  <a:cs typeface="Poppins"/>
                </a:rPr>
                <a:t>I-</a:t>
              </a:r>
              <a:r>
                <a:rPr kumimoji="0" lang="en-ZA" sz="900" b="0" i="0" u="none" strike="noStrike" kern="1200" cap="none" spc="-25" normalizeH="0" baseline="0" noProof="0" dirty="0">
                  <a:ln>
                    <a:noFill/>
                  </a:ln>
                  <a:solidFill>
                    <a:schemeClr val="bg1"/>
                  </a:solidFill>
                  <a:effectLst/>
                  <a:uLnTx/>
                  <a:uFillTx/>
                  <a:latin typeface="Aptos" panose="020B0004020202020204" pitchFamily="34" charset="0"/>
                  <a:cs typeface="Poppins"/>
                </a:rPr>
                <a:t>A]</a:t>
              </a:r>
              <a:r>
                <a:rPr kumimoji="0" lang="en-ZA" sz="900" b="0" i="0" u="none" strike="noStrike" kern="1200" cap="none" spc="-25" normalizeH="0" baseline="30000" noProof="0" dirty="0" err="1">
                  <a:ln>
                    <a:noFill/>
                  </a:ln>
                  <a:solidFill>
                    <a:schemeClr val="bg1"/>
                  </a:solidFill>
                  <a:effectLst/>
                  <a:uLnTx/>
                  <a:uFillTx/>
                  <a:latin typeface="Aptos" panose="020B0004020202020204" pitchFamily="34" charset="0"/>
                  <a:cs typeface="Poppins"/>
                </a:rPr>
                <a:t>i</a:t>
              </a:r>
              <a:endParaRPr kumimoji="0" lang="en-US" sz="900" b="0" i="0" u="none" strike="noStrike" kern="1200" cap="none" spc="500" normalizeH="0" baseline="30000" noProof="0" dirty="0">
                <a:ln>
                  <a:noFill/>
                </a:ln>
                <a:solidFill>
                  <a:schemeClr val="bg1"/>
                </a:solidFill>
                <a:effectLst/>
                <a:uLnTx/>
                <a:uFillTx/>
                <a:latin typeface="Aptos" panose="020B0004020202020204" pitchFamily="34" charset="0"/>
                <a:cs typeface="Poppins"/>
              </a:endParaRPr>
            </a:p>
          </p:txBody>
        </p:sp>
        <p:sp>
          <p:nvSpPr>
            <p:cNvPr id="162" name="object 32">
              <a:extLst>
                <a:ext uri="{FF2B5EF4-FFF2-40B4-BE49-F238E27FC236}">
                  <a16:creationId xmlns:a16="http://schemas.microsoft.com/office/drawing/2014/main" id="{1A48DDAB-CA40-1646-E0B8-5CCC1E23D27B}"/>
                </a:ext>
              </a:extLst>
            </p:cNvPr>
            <p:cNvSpPr txBox="1"/>
            <p:nvPr/>
          </p:nvSpPr>
          <p:spPr>
            <a:xfrm>
              <a:off x="10108674" y="4496063"/>
              <a:ext cx="1149030" cy="154529"/>
            </a:xfrm>
            <a:prstGeom prst="rect">
              <a:avLst/>
            </a:prstGeom>
          </p:spPr>
          <p:txBody>
            <a:bodyPr vert="horz" wrap="square" lIns="0" tIns="15875" rIns="0" bIns="0" rtlCol="0">
              <a:spAutoFit/>
            </a:bodyPr>
            <a:lstStyle/>
            <a:p>
              <a:pPr marL="12700" marR="0" lvl="0" indent="0" algn="ctr" defTabSz="914400" rtl="0" eaLnBrk="1" fontAlgn="auto" latinLnBrk="0" hangingPunct="1">
                <a:spcBef>
                  <a:spcPts val="125"/>
                </a:spcBef>
                <a:spcAft>
                  <a:spcPts val="0"/>
                </a:spcAft>
                <a:buClrTx/>
                <a:buSzTx/>
                <a:buFontTx/>
                <a:buNone/>
                <a:tabLst/>
                <a:defRPr/>
              </a:pPr>
              <a:r>
                <a:rPr kumimoji="0"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PARP</a:t>
              </a:r>
              <a:r>
                <a:rPr kumimoji="0" sz="900" b="0" i="0" u="none" strike="noStrike" kern="1200" cap="none" spc="85"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inhibitors</a:t>
              </a:r>
              <a:r>
                <a:rPr kumimoji="0" sz="900" b="0" i="0" u="none" strike="noStrike" kern="1200" cap="none" spc="90"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lang="en-US" sz="900" b="0" i="0" u="none" strike="noStrike" kern="1200" cap="none" spc="-10" normalizeH="0" baseline="0" noProof="0" dirty="0">
                  <a:ln>
                    <a:noFill/>
                  </a:ln>
                  <a:solidFill>
                    <a:schemeClr val="tx1">
                      <a:lumMod val="65000"/>
                      <a:lumOff val="35000"/>
                    </a:schemeClr>
                  </a:solidFill>
                  <a:effectLst/>
                  <a:uLnTx/>
                  <a:uFillTx/>
                  <a:latin typeface="Aptos" panose="020B0004020202020204" pitchFamily="34" charset="0"/>
                  <a:cs typeface="Poppins"/>
                </a:rPr>
                <a:t>[</a:t>
              </a:r>
              <a:r>
                <a:rPr kumimoji="0" sz="900" b="0" i="0" u="none" strike="noStrike" kern="1200" cap="none" spc="-10" normalizeH="0" baseline="0" noProof="0" dirty="0">
                  <a:ln>
                    <a:noFill/>
                  </a:ln>
                  <a:solidFill>
                    <a:schemeClr val="tx1">
                      <a:lumMod val="65000"/>
                      <a:lumOff val="35000"/>
                    </a:schemeClr>
                  </a:solidFill>
                  <a:effectLst/>
                  <a:uLnTx/>
                  <a:uFillTx/>
                  <a:latin typeface="Aptos" panose="020B0004020202020204" pitchFamily="34" charset="0"/>
                  <a:cs typeface="Poppins"/>
                </a:rPr>
                <a:t>V,B</a:t>
              </a:r>
              <a:r>
                <a:rPr kumimoji="0" lang="en-US" sz="900" b="0" i="0" u="none" strike="noStrike" kern="1200" cap="none" spc="-10" normalizeH="0" baseline="0" noProof="0" dirty="0">
                  <a:ln>
                    <a:noFill/>
                  </a:ln>
                  <a:solidFill>
                    <a:schemeClr val="tx1">
                      <a:lumMod val="65000"/>
                      <a:lumOff val="35000"/>
                    </a:schemeClr>
                  </a:solidFill>
                  <a:effectLst/>
                  <a:uLnTx/>
                  <a:uFillTx/>
                  <a:latin typeface="Aptos" panose="020B0004020202020204" pitchFamily="34" charset="0"/>
                  <a:cs typeface="Poppins"/>
                </a:rPr>
                <a:t>]</a:t>
              </a:r>
              <a:endParaRPr kumimoji="0" sz="90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endParaRPr>
            </a:p>
          </p:txBody>
        </p:sp>
      </p:grpSp>
      <p:cxnSp>
        <p:nvCxnSpPr>
          <p:cNvPr id="165" name="Straight Connector 164">
            <a:extLst>
              <a:ext uri="{FF2B5EF4-FFF2-40B4-BE49-F238E27FC236}">
                <a16:creationId xmlns:a16="http://schemas.microsoft.com/office/drawing/2014/main" id="{BCEE49EF-8D4F-0544-9C95-6B0DF9A7D10D}"/>
              </a:ext>
            </a:extLst>
          </p:cNvPr>
          <p:cNvCxnSpPr>
            <a:cxnSpLocks/>
          </p:cNvCxnSpPr>
          <p:nvPr/>
        </p:nvCxnSpPr>
        <p:spPr>
          <a:xfrm>
            <a:off x="4080044" y="1062703"/>
            <a:ext cx="6394298" cy="0"/>
          </a:xfrm>
          <a:prstGeom prst="line">
            <a:avLst/>
          </a:prstGeom>
          <a:ln w="9525">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F2F1313A-2B39-52B6-A489-701581F2F28B}"/>
              </a:ext>
            </a:extLst>
          </p:cNvPr>
          <p:cNvCxnSpPr>
            <a:cxnSpLocks/>
          </p:cNvCxnSpPr>
          <p:nvPr/>
        </p:nvCxnSpPr>
        <p:spPr>
          <a:xfrm flipH="1">
            <a:off x="4074396" y="1360348"/>
            <a:ext cx="1" cy="381609"/>
          </a:xfrm>
          <a:prstGeom prst="line">
            <a:avLst/>
          </a:prstGeom>
          <a:ln w="9525">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sp>
        <p:nvSpPr>
          <p:cNvPr id="84" name="object 47">
            <a:extLst>
              <a:ext uri="{FF2B5EF4-FFF2-40B4-BE49-F238E27FC236}">
                <a16:creationId xmlns:a16="http://schemas.microsoft.com/office/drawing/2014/main" id="{46168AB1-5AF3-4B2E-90AD-1DB3CA405F19}"/>
              </a:ext>
            </a:extLst>
          </p:cNvPr>
          <p:cNvSpPr/>
          <p:nvPr/>
        </p:nvSpPr>
        <p:spPr>
          <a:xfrm>
            <a:off x="3600162" y="1741957"/>
            <a:ext cx="990547" cy="414059"/>
          </a:xfrm>
          <a:custGeom>
            <a:avLst/>
            <a:gdLst/>
            <a:ahLst/>
            <a:cxnLst/>
            <a:rect l="l" t="t" r="r" b="b"/>
            <a:pathLst>
              <a:path w="953134" h="469900">
                <a:moveTo>
                  <a:pt x="934725" y="0"/>
                </a:moveTo>
                <a:lnTo>
                  <a:pt x="18250" y="0"/>
                </a:lnTo>
                <a:lnTo>
                  <a:pt x="11162" y="1439"/>
                </a:lnTo>
                <a:lnTo>
                  <a:pt x="5359" y="5358"/>
                </a:lnTo>
                <a:lnTo>
                  <a:pt x="1439" y="11158"/>
                </a:lnTo>
                <a:lnTo>
                  <a:pt x="0" y="18240"/>
                </a:lnTo>
                <a:lnTo>
                  <a:pt x="0" y="451556"/>
                </a:lnTo>
                <a:lnTo>
                  <a:pt x="1439" y="458638"/>
                </a:lnTo>
                <a:lnTo>
                  <a:pt x="5359" y="464438"/>
                </a:lnTo>
                <a:lnTo>
                  <a:pt x="11162" y="468357"/>
                </a:lnTo>
                <a:lnTo>
                  <a:pt x="18250" y="469797"/>
                </a:lnTo>
                <a:lnTo>
                  <a:pt x="934725" y="469797"/>
                </a:lnTo>
                <a:lnTo>
                  <a:pt x="941807" y="468357"/>
                </a:lnTo>
                <a:lnTo>
                  <a:pt x="947607" y="464438"/>
                </a:lnTo>
                <a:lnTo>
                  <a:pt x="951526" y="458638"/>
                </a:lnTo>
                <a:lnTo>
                  <a:pt x="952965" y="451556"/>
                </a:lnTo>
                <a:lnTo>
                  <a:pt x="952965" y="18240"/>
                </a:lnTo>
                <a:lnTo>
                  <a:pt x="951526" y="11158"/>
                </a:lnTo>
                <a:lnTo>
                  <a:pt x="947607" y="5358"/>
                </a:lnTo>
                <a:lnTo>
                  <a:pt x="941807" y="1439"/>
                </a:lnTo>
                <a:lnTo>
                  <a:pt x="934725" y="0"/>
                </a:lnTo>
                <a:close/>
              </a:path>
            </a:pathLst>
          </a:custGeom>
          <a:solidFill>
            <a:srgbClr val="E45CAB"/>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85" name="object 48">
            <a:extLst>
              <a:ext uri="{FF2B5EF4-FFF2-40B4-BE49-F238E27FC236}">
                <a16:creationId xmlns:a16="http://schemas.microsoft.com/office/drawing/2014/main" id="{638775F8-AF40-58EE-E47A-DF10D5C16E1D}"/>
              </a:ext>
            </a:extLst>
          </p:cNvPr>
          <p:cNvSpPr txBox="1"/>
          <p:nvPr/>
        </p:nvSpPr>
        <p:spPr>
          <a:xfrm>
            <a:off x="3754783" y="1768383"/>
            <a:ext cx="689904" cy="339195"/>
          </a:xfrm>
          <a:prstGeom prst="rect">
            <a:avLst/>
          </a:prstGeom>
        </p:spPr>
        <p:txBody>
          <a:bodyPr vert="horz" wrap="square" lIns="0" tIns="15875" rIns="0" bIns="0" rtlCol="0">
            <a:spAutoFit/>
          </a:bodyPr>
          <a:lstStyle/>
          <a:p>
            <a:pPr marL="12700" marR="0" lvl="0" indent="0" algn="ctr" defTabSz="914400" rtl="0" eaLnBrk="1" fontAlgn="auto" latinLnBrk="0" hangingPunct="1">
              <a:spcBef>
                <a:spcPts val="125"/>
              </a:spcBef>
              <a:spcAft>
                <a:spcPts val="0"/>
              </a:spcAft>
              <a:buClrTx/>
              <a:buSzTx/>
              <a:buFontTx/>
              <a:buNone/>
              <a:tabLst/>
              <a:defRPr/>
            </a:pPr>
            <a:r>
              <a:rPr kumimoji="0" sz="1050" b="0" i="0" u="none" strike="noStrike" kern="1200" cap="none" spc="0" normalizeH="0" baseline="0" noProof="0" dirty="0" err="1">
                <a:ln>
                  <a:noFill/>
                </a:ln>
                <a:solidFill>
                  <a:srgbClr val="FFFFFF"/>
                </a:solidFill>
                <a:effectLst/>
                <a:uLnTx/>
                <a:uFillTx/>
                <a:latin typeface="Aptos" panose="020B0004020202020204" pitchFamily="34" charset="0"/>
                <a:cs typeface="Poppins"/>
              </a:rPr>
              <a:t>Surgery</a:t>
            </a:r>
            <a:r>
              <a:rPr kumimoji="0" lang="en-US" sz="1050" b="0" i="0" u="none" strike="noStrike" kern="1200" cap="none" spc="0" normalizeH="0" baseline="30000" noProof="0" dirty="0" err="1">
                <a:ln>
                  <a:noFill/>
                </a:ln>
                <a:solidFill>
                  <a:srgbClr val="FFFFFF"/>
                </a:solidFill>
                <a:effectLst/>
                <a:uLnTx/>
                <a:uFillTx/>
                <a:latin typeface="Aptos" panose="020B0004020202020204" pitchFamily="34" charset="0"/>
                <a:cs typeface="Poppins"/>
              </a:rPr>
              <a:t>c</a:t>
            </a:r>
            <a:r>
              <a:rPr kumimoji="0" sz="1050" b="0" i="0" u="none" strike="noStrike" kern="1200" cap="none" spc="65" normalizeH="0" baseline="0" noProof="0" dirty="0">
                <a:ln>
                  <a:noFill/>
                </a:ln>
                <a:solidFill>
                  <a:srgbClr val="FFFFFF"/>
                </a:solidFill>
                <a:effectLst/>
                <a:uLnTx/>
                <a:uFillTx/>
                <a:latin typeface="Aptos" panose="020B0004020202020204" pitchFamily="34" charset="0"/>
                <a:cs typeface="Poppins"/>
              </a:rPr>
              <a:t> </a:t>
            </a:r>
            <a:r>
              <a:rPr kumimoji="0" sz="1050" b="0" i="0" u="none" strike="noStrike" kern="1200" cap="none" spc="0" normalizeH="0" baseline="0" noProof="0" dirty="0">
                <a:ln>
                  <a:noFill/>
                </a:ln>
                <a:solidFill>
                  <a:srgbClr val="FFFFFF"/>
                </a:solidFill>
                <a:effectLst/>
                <a:uLnTx/>
                <a:uFillTx/>
                <a:latin typeface="Aptos" panose="020B0004020202020204" pitchFamily="34" charset="0"/>
                <a:cs typeface="Poppins"/>
              </a:rPr>
              <a:t>[III,</a:t>
            </a:r>
            <a:r>
              <a:rPr kumimoji="0" sz="1050" b="0" i="0" u="none" strike="noStrike" kern="1200" cap="none" spc="70" normalizeH="0" baseline="0" noProof="0" dirty="0">
                <a:ln>
                  <a:noFill/>
                </a:ln>
                <a:solidFill>
                  <a:srgbClr val="FFFFFF"/>
                </a:solidFill>
                <a:effectLst/>
                <a:uLnTx/>
                <a:uFillTx/>
                <a:latin typeface="Aptos" panose="020B0004020202020204" pitchFamily="34" charset="0"/>
                <a:cs typeface="Poppins"/>
              </a:rPr>
              <a:t> </a:t>
            </a:r>
            <a:r>
              <a:rPr kumimoji="0" sz="1050" b="0" i="0" u="none" strike="noStrike" kern="1200" cap="none" spc="-25" normalizeH="0" baseline="0" noProof="0" dirty="0">
                <a:ln>
                  <a:noFill/>
                </a:ln>
                <a:solidFill>
                  <a:srgbClr val="FFFFFF"/>
                </a:solidFill>
                <a:effectLst/>
                <a:uLnTx/>
                <a:uFillTx/>
                <a:latin typeface="Aptos" panose="020B0004020202020204" pitchFamily="34" charset="0"/>
                <a:cs typeface="Poppins"/>
              </a:rPr>
              <a:t>A]</a:t>
            </a:r>
            <a:endParaRPr kumimoji="0" sz="1050" b="0" i="0" u="none" strike="noStrike" kern="1200" cap="none" spc="0" normalizeH="0" baseline="0" noProof="0" dirty="0">
              <a:ln>
                <a:noFill/>
              </a:ln>
              <a:solidFill>
                <a:prstClr val="black"/>
              </a:solidFill>
              <a:effectLst/>
              <a:uLnTx/>
              <a:uFillTx/>
              <a:latin typeface="Aptos" panose="020B0004020202020204" pitchFamily="34" charset="0"/>
              <a:cs typeface="Poppins"/>
            </a:endParaRPr>
          </a:p>
        </p:txBody>
      </p:sp>
      <p:sp>
        <p:nvSpPr>
          <p:cNvPr id="86" name="object 49">
            <a:extLst>
              <a:ext uri="{FF2B5EF4-FFF2-40B4-BE49-F238E27FC236}">
                <a16:creationId xmlns:a16="http://schemas.microsoft.com/office/drawing/2014/main" id="{69D5464B-5DE3-5EC8-496C-6C2AED01B4AB}"/>
              </a:ext>
            </a:extLst>
          </p:cNvPr>
          <p:cNvSpPr/>
          <p:nvPr/>
        </p:nvSpPr>
        <p:spPr>
          <a:xfrm>
            <a:off x="955337" y="1044092"/>
            <a:ext cx="2241439" cy="640815"/>
          </a:xfrm>
          <a:custGeom>
            <a:avLst/>
            <a:gdLst/>
            <a:ahLst/>
            <a:cxnLst/>
            <a:rect l="l" t="t" r="r" b="b"/>
            <a:pathLst>
              <a:path w="1960879" h="689610">
                <a:moveTo>
                  <a:pt x="1928936" y="0"/>
                </a:moveTo>
                <a:lnTo>
                  <a:pt x="31695" y="0"/>
                </a:lnTo>
                <a:lnTo>
                  <a:pt x="19387" y="2499"/>
                </a:lnTo>
                <a:lnTo>
                  <a:pt x="9309" y="9304"/>
                </a:lnTo>
                <a:lnTo>
                  <a:pt x="2500" y="19379"/>
                </a:lnTo>
                <a:lnTo>
                  <a:pt x="0" y="31684"/>
                </a:lnTo>
                <a:lnTo>
                  <a:pt x="0" y="657477"/>
                </a:lnTo>
                <a:lnTo>
                  <a:pt x="2500" y="669784"/>
                </a:lnTo>
                <a:lnTo>
                  <a:pt x="9309" y="679862"/>
                </a:lnTo>
                <a:lnTo>
                  <a:pt x="19387" y="686671"/>
                </a:lnTo>
                <a:lnTo>
                  <a:pt x="31695" y="689172"/>
                </a:lnTo>
                <a:lnTo>
                  <a:pt x="1928936" y="689172"/>
                </a:lnTo>
                <a:lnTo>
                  <a:pt x="1941243" y="686671"/>
                </a:lnTo>
                <a:lnTo>
                  <a:pt x="1951321" y="679862"/>
                </a:lnTo>
                <a:lnTo>
                  <a:pt x="1958130" y="669784"/>
                </a:lnTo>
                <a:lnTo>
                  <a:pt x="1960631" y="657477"/>
                </a:lnTo>
                <a:lnTo>
                  <a:pt x="1960631" y="31684"/>
                </a:lnTo>
                <a:lnTo>
                  <a:pt x="1958130" y="19379"/>
                </a:lnTo>
                <a:lnTo>
                  <a:pt x="1951321" y="9304"/>
                </a:lnTo>
                <a:lnTo>
                  <a:pt x="1941243" y="2499"/>
                </a:lnTo>
                <a:lnTo>
                  <a:pt x="1928936" y="0"/>
                </a:lnTo>
                <a:close/>
              </a:path>
            </a:pathLst>
          </a:custGeom>
          <a:solidFill>
            <a:srgbClr val="AD2B61"/>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87" name="object 50">
            <a:extLst>
              <a:ext uri="{FF2B5EF4-FFF2-40B4-BE49-F238E27FC236}">
                <a16:creationId xmlns:a16="http://schemas.microsoft.com/office/drawing/2014/main" id="{F561E578-354E-632B-3AFF-93695F1B156C}"/>
              </a:ext>
            </a:extLst>
          </p:cNvPr>
          <p:cNvSpPr txBox="1"/>
          <p:nvPr/>
        </p:nvSpPr>
        <p:spPr>
          <a:xfrm>
            <a:off x="955336" y="1096483"/>
            <a:ext cx="2241439" cy="536044"/>
          </a:xfrm>
          <a:prstGeom prst="rect">
            <a:avLst/>
          </a:prstGeom>
        </p:spPr>
        <p:txBody>
          <a:bodyPr vert="horz" wrap="square" lIns="0" tIns="12700" rIns="0" bIns="0" rtlCol="0">
            <a:spAutoFit/>
          </a:bodyPr>
          <a:lstStyle/>
          <a:p>
            <a:pPr marL="12700" marR="5080" lvl="0" indent="0" algn="ctr" defTabSz="914400" rtl="0" eaLnBrk="1" fontAlgn="auto" latinLnBrk="0" hangingPunct="1">
              <a:spcBef>
                <a:spcPts val="100"/>
              </a:spcBef>
              <a:spcAft>
                <a:spcPts val="0"/>
              </a:spcAft>
              <a:buClrTx/>
              <a:buSzTx/>
              <a:buFontTx/>
              <a:buNone/>
              <a:tabLst/>
              <a:defRPr/>
            </a:pPr>
            <a:r>
              <a:rPr kumimoji="0" sz="1050" b="0" i="0" u="none" strike="noStrike" kern="1200" cap="none" spc="0" normalizeH="0" baseline="0" noProof="0" dirty="0">
                <a:ln>
                  <a:noFill/>
                </a:ln>
                <a:solidFill>
                  <a:srgbClr val="FFFFFF"/>
                </a:solidFill>
                <a:effectLst/>
                <a:uLnTx/>
                <a:uFillTx/>
                <a:latin typeface="Aptos" panose="020B0004020202020204" pitchFamily="34" charset="0"/>
                <a:cs typeface="Poppins"/>
              </a:rPr>
              <a:t>Unfit</a:t>
            </a:r>
            <a:r>
              <a:rPr kumimoji="0" sz="1050" b="0" i="0" u="none" strike="noStrike" kern="1200" cap="none" spc="-15" normalizeH="0" baseline="0" noProof="0" dirty="0">
                <a:ln>
                  <a:noFill/>
                </a:ln>
                <a:solidFill>
                  <a:srgbClr val="FFFFFF"/>
                </a:solidFill>
                <a:effectLst/>
                <a:uLnTx/>
                <a:uFillTx/>
                <a:latin typeface="Aptos" panose="020B0004020202020204" pitchFamily="34" charset="0"/>
                <a:cs typeface="Poppins"/>
              </a:rPr>
              <a:t> </a:t>
            </a:r>
            <a:r>
              <a:rPr kumimoji="0" sz="1050" b="0" i="0" u="none" strike="noStrike" kern="1200" cap="none" spc="0" normalizeH="0" baseline="0" noProof="0" dirty="0">
                <a:ln>
                  <a:noFill/>
                </a:ln>
                <a:solidFill>
                  <a:srgbClr val="FFFFFF"/>
                </a:solidFill>
                <a:effectLst/>
                <a:uLnTx/>
                <a:uFillTx/>
                <a:latin typeface="Aptos" panose="020B0004020202020204" pitchFamily="34" charset="0"/>
                <a:cs typeface="Poppins"/>
              </a:rPr>
              <a:t>for</a:t>
            </a:r>
            <a:r>
              <a:rPr kumimoji="0" sz="1050" b="0" i="0" u="none" strike="noStrike" kern="1200" cap="none" spc="-10" normalizeH="0" baseline="0" noProof="0" dirty="0">
                <a:ln>
                  <a:noFill/>
                </a:ln>
                <a:solidFill>
                  <a:srgbClr val="FFFFFF"/>
                </a:solidFill>
                <a:effectLst/>
                <a:uLnTx/>
                <a:uFillTx/>
                <a:latin typeface="Aptos" panose="020B0004020202020204" pitchFamily="34" charset="0"/>
                <a:cs typeface="Poppins"/>
              </a:rPr>
              <a:t> </a:t>
            </a:r>
            <a:r>
              <a:rPr kumimoji="0" sz="1050" b="0" i="0" u="none" strike="noStrike" kern="1200" cap="none" spc="0" normalizeH="0" baseline="0" noProof="0" dirty="0">
                <a:ln>
                  <a:noFill/>
                </a:ln>
                <a:solidFill>
                  <a:srgbClr val="FFFFFF"/>
                </a:solidFill>
                <a:effectLst/>
                <a:uLnTx/>
                <a:uFillTx/>
                <a:latin typeface="Aptos" panose="020B0004020202020204" pitchFamily="34" charset="0"/>
                <a:cs typeface="Poppins"/>
              </a:rPr>
              <a:t>surgery,</a:t>
            </a:r>
            <a:r>
              <a:rPr kumimoji="0" sz="1050" b="0" i="0" u="none" strike="noStrike" kern="1200" cap="none" spc="-15" normalizeH="0" baseline="0" noProof="0" dirty="0">
                <a:ln>
                  <a:noFill/>
                </a:ln>
                <a:solidFill>
                  <a:srgbClr val="FFFFFF"/>
                </a:solidFill>
                <a:effectLst/>
                <a:uLnTx/>
                <a:uFillTx/>
                <a:latin typeface="Aptos" panose="020B0004020202020204" pitchFamily="34" charset="0"/>
                <a:cs typeface="Poppins"/>
              </a:rPr>
              <a:t> </a:t>
            </a:r>
            <a:r>
              <a:rPr kumimoji="0" sz="1050" b="0" i="0" u="none" strike="noStrike" kern="1200" cap="none" spc="-10" normalizeH="0" baseline="0" noProof="0" dirty="0">
                <a:ln>
                  <a:noFill/>
                </a:ln>
                <a:solidFill>
                  <a:srgbClr val="FFFFFF"/>
                </a:solidFill>
                <a:effectLst/>
                <a:uLnTx/>
                <a:uFillTx/>
                <a:latin typeface="Aptos" panose="020B0004020202020204" pitchFamily="34" charset="0"/>
                <a:cs typeface="Poppins"/>
              </a:rPr>
              <a:t>liver-limited </a:t>
            </a:r>
            <a:r>
              <a:rPr kumimoji="0" sz="1050" b="0" i="0" u="none" strike="noStrike" kern="1200" cap="none" spc="-10" normalizeH="0" baseline="0" noProof="0" dirty="0" err="1">
                <a:ln>
                  <a:noFill/>
                </a:ln>
                <a:solidFill>
                  <a:srgbClr val="FFFFFF"/>
                </a:solidFill>
                <a:effectLst/>
                <a:uLnTx/>
                <a:uFillTx/>
                <a:latin typeface="Aptos" panose="020B0004020202020204" pitchFamily="34" charset="0"/>
                <a:cs typeface="Poppins"/>
              </a:rPr>
              <a:t>iCCA</a:t>
            </a:r>
            <a:r>
              <a:rPr kumimoji="0" sz="1050" b="0" i="0" u="none" strike="noStrike" kern="1200" cap="none" spc="-10" normalizeH="0" baseline="0" noProof="0" dirty="0">
                <a:ln>
                  <a:noFill/>
                </a:ln>
                <a:solidFill>
                  <a:srgbClr val="FFFFFF"/>
                </a:solidFill>
                <a:effectLst/>
                <a:uLnTx/>
                <a:uFillTx/>
                <a:latin typeface="Aptos" panose="020B0004020202020204" pitchFamily="34" charset="0"/>
                <a:cs typeface="Poppins"/>
              </a:rPr>
              <a:t>: </a:t>
            </a:r>
            <a:endParaRPr kumimoji="0" lang="en-US" sz="1050" b="0" i="0" u="none" strike="noStrike" kern="1200" cap="none" spc="-10" normalizeH="0" baseline="0" noProof="0" dirty="0">
              <a:ln>
                <a:noFill/>
              </a:ln>
              <a:solidFill>
                <a:srgbClr val="FFFFFF"/>
              </a:solidFill>
              <a:effectLst/>
              <a:uLnTx/>
              <a:uFillTx/>
              <a:latin typeface="Aptos" panose="020B0004020202020204" pitchFamily="34" charset="0"/>
              <a:cs typeface="Poppins"/>
            </a:endParaRPr>
          </a:p>
          <a:p>
            <a:pPr marL="12700" marR="5080" lvl="0" indent="0" algn="ctr" defTabSz="914400" rtl="0" eaLnBrk="1" fontAlgn="auto" latinLnBrk="0" hangingPunct="1">
              <a:spcBef>
                <a:spcPts val="100"/>
              </a:spcBef>
              <a:spcAft>
                <a:spcPts val="0"/>
              </a:spcAft>
              <a:buClrTx/>
              <a:buSzTx/>
              <a:buFontTx/>
              <a:buNone/>
              <a:tabLst/>
              <a:defRPr/>
            </a:pPr>
            <a:r>
              <a:rPr kumimoji="0" sz="1050" b="0" i="0" u="none" strike="noStrike" kern="1200" cap="none" spc="0" normalizeH="0" baseline="0" noProof="0" dirty="0">
                <a:ln>
                  <a:noFill/>
                </a:ln>
                <a:solidFill>
                  <a:srgbClr val="FFFFFF"/>
                </a:solidFill>
                <a:effectLst/>
                <a:uLnTx/>
                <a:uFillTx/>
                <a:latin typeface="Aptos" panose="020B0004020202020204" pitchFamily="34" charset="0"/>
                <a:cs typeface="Poppins"/>
              </a:rPr>
              <a:t>RFA</a:t>
            </a:r>
            <a:r>
              <a:rPr kumimoji="0" sz="1050" b="0" i="0" u="none" strike="noStrike" kern="1200" cap="none" spc="-25" normalizeH="0" baseline="0" noProof="0" dirty="0">
                <a:ln>
                  <a:noFill/>
                </a:ln>
                <a:solidFill>
                  <a:srgbClr val="FFFFFF"/>
                </a:solidFill>
                <a:effectLst/>
                <a:uLnTx/>
                <a:uFillTx/>
                <a:latin typeface="Aptos" panose="020B0004020202020204" pitchFamily="34" charset="0"/>
                <a:cs typeface="Poppins"/>
              </a:rPr>
              <a:t> </a:t>
            </a:r>
            <a:r>
              <a:rPr kumimoji="0" sz="1050" b="0" i="0" u="none" strike="noStrike" kern="1200" cap="none" spc="0" normalizeH="0" baseline="0" noProof="0" dirty="0">
                <a:ln>
                  <a:noFill/>
                </a:ln>
                <a:solidFill>
                  <a:srgbClr val="FFFFFF"/>
                </a:solidFill>
                <a:effectLst/>
                <a:uLnTx/>
                <a:uFillTx/>
                <a:latin typeface="Aptos" panose="020B0004020202020204" pitchFamily="34" charset="0"/>
                <a:cs typeface="Poppins"/>
              </a:rPr>
              <a:t>(&lt;3</a:t>
            </a:r>
            <a:r>
              <a:rPr kumimoji="0" sz="1050" b="0" i="0" u="none" strike="noStrike" kern="1200" cap="none" spc="-25" normalizeH="0" baseline="0" noProof="0" dirty="0">
                <a:ln>
                  <a:noFill/>
                </a:ln>
                <a:solidFill>
                  <a:srgbClr val="FFFFFF"/>
                </a:solidFill>
                <a:effectLst/>
                <a:uLnTx/>
                <a:uFillTx/>
                <a:latin typeface="Aptos" panose="020B0004020202020204" pitchFamily="34" charset="0"/>
                <a:cs typeface="Poppins"/>
              </a:rPr>
              <a:t> </a:t>
            </a:r>
            <a:r>
              <a:rPr kumimoji="0" sz="1050" b="0" i="0" u="none" strike="noStrike" kern="1200" cap="none" spc="0" normalizeH="0" baseline="0" noProof="0" dirty="0">
                <a:ln>
                  <a:noFill/>
                </a:ln>
                <a:solidFill>
                  <a:srgbClr val="FFFFFF"/>
                </a:solidFill>
                <a:effectLst/>
                <a:uLnTx/>
                <a:uFillTx/>
                <a:latin typeface="Aptos" panose="020B0004020202020204" pitchFamily="34" charset="0"/>
                <a:cs typeface="Poppins"/>
              </a:rPr>
              <a:t>cm)</a:t>
            </a:r>
            <a:r>
              <a:rPr kumimoji="0" sz="1050" b="0" i="0" u="none" strike="noStrike" kern="1200" cap="none" spc="-25" normalizeH="0" baseline="0" noProof="0" dirty="0">
                <a:ln>
                  <a:noFill/>
                </a:ln>
                <a:solidFill>
                  <a:srgbClr val="FFFFFF"/>
                </a:solidFill>
                <a:effectLst/>
                <a:uLnTx/>
                <a:uFillTx/>
                <a:latin typeface="Aptos" panose="020B0004020202020204" pitchFamily="34" charset="0"/>
                <a:cs typeface="Poppins"/>
              </a:rPr>
              <a:t> </a:t>
            </a:r>
            <a:r>
              <a:rPr kumimoji="0" sz="1050" b="0" i="0" u="none" strike="noStrike" kern="1200" cap="none" spc="0" normalizeH="0" baseline="0" noProof="0" dirty="0">
                <a:ln>
                  <a:noFill/>
                </a:ln>
                <a:solidFill>
                  <a:srgbClr val="FFFFFF"/>
                </a:solidFill>
                <a:effectLst/>
                <a:uLnTx/>
                <a:uFillTx/>
                <a:latin typeface="Aptos" panose="020B0004020202020204" pitchFamily="34" charset="0"/>
                <a:cs typeface="Poppins"/>
              </a:rPr>
              <a:t>[II</a:t>
            </a:r>
            <a:r>
              <a:rPr kumimoji="0" lang="en-US" sz="1050" b="0" i="0" u="none" strike="noStrike" kern="1200" cap="none" spc="0" normalizeH="0" baseline="0" noProof="0" dirty="0">
                <a:ln>
                  <a:noFill/>
                </a:ln>
                <a:solidFill>
                  <a:srgbClr val="FFFFFF"/>
                </a:solidFill>
                <a:effectLst/>
                <a:uLnTx/>
                <a:uFillTx/>
                <a:latin typeface="Aptos" panose="020B0004020202020204" pitchFamily="34" charset="0"/>
                <a:cs typeface="Poppins"/>
              </a:rPr>
              <a:t>I</a:t>
            </a:r>
            <a:r>
              <a:rPr kumimoji="0" sz="1050" b="0" i="0" u="none" strike="noStrike" kern="1200" cap="none" spc="0" normalizeH="0" baseline="0" noProof="0" dirty="0">
                <a:ln>
                  <a:noFill/>
                </a:ln>
                <a:solidFill>
                  <a:srgbClr val="FFFFFF"/>
                </a:solidFill>
                <a:effectLst/>
                <a:uLnTx/>
                <a:uFillTx/>
                <a:latin typeface="Aptos" panose="020B0004020202020204" pitchFamily="34" charset="0"/>
                <a:cs typeface="Poppins"/>
              </a:rPr>
              <a:t>,</a:t>
            </a:r>
            <a:r>
              <a:rPr kumimoji="0" sz="1050" b="0" i="0" u="none" strike="noStrike" kern="1200" cap="none" spc="-20" normalizeH="0" baseline="0" noProof="0" dirty="0">
                <a:ln>
                  <a:noFill/>
                </a:ln>
                <a:solidFill>
                  <a:srgbClr val="FFFFFF"/>
                </a:solidFill>
                <a:effectLst/>
                <a:uLnTx/>
                <a:uFillTx/>
                <a:latin typeface="Aptos" panose="020B0004020202020204" pitchFamily="34" charset="0"/>
                <a:cs typeface="Poppins"/>
              </a:rPr>
              <a:t> </a:t>
            </a:r>
            <a:r>
              <a:rPr kumimoji="0" sz="1050" b="0" i="0" u="none" strike="noStrike" kern="1200" cap="none" spc="-25" normalizeH="0" baseline="0" noProof="0" dirty="0">
                <a:ln>
                  <a:noFill/>
                </a:ln>
                <a:solidFill>
                  <a:srgbClr val="FFFFFF"/>
                </a:solidFill>
                <a:effectLst/>
                <a:uLnTx/>
                <a:uFillTx/>
                <a:latin typeface="Aptos" panose="020B0004020202020204" pitchFamily="34" charset="0"/>
                <a:cs typeface="Poppins"/>
              </a:rPr>
              <a:t>B]</a:t>
            </a:r>
            <a:endParaRPr kumimoji="0" sz="1050" b="0" i="0" u="none" strike="noStrike" kern="1200" cap="none" spc="0" normalizeH="0" baseline="0" noProof="0" dirty="0">
              <a:ln>
                <a:noFill/>
              </a:ln>
              <a:solidFill>
                <a:prstClr val="black"/>
              </a:solidFill>
              <a:effectLst/>
              <a:uLnTx/>
              <a:uFillTx/>
              <a:latin typeface="Aptos" panose="020B0004020202020204" pitchFamily="34" charset="0"/>
              <a:cs typeface="Poppins"/>
            </a:endParaRPr>
          </a:p>
          <a:p>
            <a:pPr marL="0" marR="0" lvl="0" indent="0" algn="ctr" defTabSz="914400" rtl="0" eaLnBrk="1" fontAlgn="auto" latinLnBrk="0" hangingPunct="1">
              <a:spcBef>
                <a:spcPts val="180"/>
              </a:spcBef>
              <a:spcAft>
                <a:spcPts val="0"/>
              </a:spcAft>
              <a:buClrTx/>
              <a:buSzTx/>
              <a:buFontTx/>
              <a:buNone/>
              <a:tabLst/>
              <a:defRPr/>
            </a:pPr>
            <a:r>
              <a:rPr kumimoji="0" sz="1050" b="0" i="0" u="none" strike="noStrike" kern="1200" cap="none" spc="0" normalizeH="0" baseline="0" noProof="0" dirty="0">
                <a:ln>
                  <a:noFill/>
                </a:ln>
                <a:solidFill>
                  <a:srgbClr val="FFFFFF"/>
                </a:solidFill>
                <a:effectLst/>
                <a:uLnTx/>
                <a:uFillTx/>
                <a:latin typeface="Aptos" panose="020B0004020202020204" pitchFamily="34" charset="0"/>
                <a:cs typeface="Poppins"/>
              </a:rPr>
              <a:t>SBRT</a:t>
            </a:r>
            <a:r>
              <a:rPr kumimoji="0" sz="1050" b="0" i="0" u="none" strike="noStrike" kern="1200" cap="none" spc="-35" normalizeH="0" baseline="0" noProof="0" dirty="0">
                <a:ln>
                  <a:noFill/>
                </a:ln>
                <a:solidFill>
                  <a:srgbClr val="FFFFFF"/>
                </a:solidFill>
                <a:effectLst/>
                <a:uLnTx/>
                <a:uFillTx/>
                <a:latin typeface="Aptos" panose="020B0004020202020204" pitchFamily="34" charset="0"/>
                <a:cs typeface="Poppins"/>
              </a:rPr>
              <a:t> </a:t>
            </a:r>
            <a:r>
              <a:rPr kumimoji="0" sz="1050" b="0" i="0" u="none" strike="noStrike" kern="1200" cap="none" spc="0" normalizeH="0" baseline="0" noProof="0" dirty="0">
                <a:ln>
                  <a:noFill/>
                </a:ln>
                <a:solidFill>
                  <a:srgbClr val="FFFFFF"/>
                </a:solidFill>
                <a:effectLst/>
                <a:uLnTx/>
                <a:uFillTx/>
                <a:latin typeface="Aptos" panose="020B0004020202020204" pitchFamily="34" charset="0"/>
                <a:cs typeface="Poppins"/>
              </a:rPr>
              <a:t>[II</a:t>
            </a:r>
            <a:r>
              <a:rPr kumimoji="0" lang="en-US" sz="1050" b="0" i="0" u="none" strike="noStrike" kern="1200" cap="none" spc="0" normalizeH="0" baseline="0" noProof="0" dirty="0">
                <a:ln>
                  <a:noFill/>
                </a:ln>
                <a:solidFill>
                  <a:srgbClr val="FFFFFF"/>
                </a:solidFill>
                <a:effectLst/>
                <a:uLnTx/>
                <a:uFillTx/>
                <a:latin typeface="Aptos" panose="020B0004020202020204" pitchFamily="34" charset="0"/>
                <a:cs typeface="Poppins"/>
              </a:rPr>
              <a:t>I</a:t>
            </a:r>
            <a:r>
              <a:rPr kumimoji="0" sz="1050" b="0" i="0" u="none" strike="noStrike" kern="1200" cap="none" spc="0" normalizeH="0" baseline="0" noProof="0" dirty="0">
                <a:ln>
                  <a:noFill/>
                </a:ln>
                <a:solidFill>
                  <a:srgbClr val="FFFFFF"/>
                </a:solidFill>
                <a:effectLst/>
                <a:uLnTx/>
                <a:uFillTx/>
                <a:latin typeface="Aptos" panose="020B0004020202020204" pitchFamily="34" charset="0"/>
                <a:cs typeface="Poppins"/>
              </a:rPr>
              <a:t>,</a:t>
            </a:r>
            <a:r>
              <a:rPr kumimoji="0" sz="1050" b="0" i="0" u="none" strike="noStrike" kern="1200" cap="none" spc="-35" normalizeH="0" baseline="0" noProof="0" dirty="0">
                <a:ln>
                  <a:noFill/>
                </a:ln>
                <a:solidFill>
                  <a:srgbClr val="FFFFFF"/>
                </a:solidFill>
                <a:effectLst/>
                <a:uLnTx/>
                <a:uFillTx/>
                <a:latin typeface="Aptos" panose="020B0004020202020204" pitchFamily="34" charset="0"/>
                <a:cs typeface="Poppins"/>
              </a:rPr>
              <a:t> </a:t>
            </a:r>
            <a:r>
              <a:rPr kumimoji="0" sz="1050" b="0" i="0" u="none" strike="noStrike" kern="1200" cap="none" spc="-25" normalizeH="0" baseline="0" noProof="0" dirty="0">
                <a:ln>
                  <a:noFill/>
                </a:ln>
                <a:solidFill>
                  <a:srgbClr val="FFFFFF"/>
                </a:solidFill>
                <a:effectLst/>
                <a:uLnTx/>
                <a:uFillTx/>
                <a:latin typeface="Aptos" panose="020B0004020202020204" pitchFamily="34" charset="0"/>
                <a:cs typeface="Poppins"/>
              </a:rPr>
              <a:t>C]</a:t>
            </a:r>
            <a:endParaRPr kumimoji="0" sz="1050" b="0" i="0" u="none" strike="noStrike" kern="1200" cap="none" spc="0" normalizeH="0" baseline="0" noProof="0" dirty="0">
              <a:ln>
                <a:noFill/>
              </a:ln>
              <a:solidFill>
                <a:prstClr val="black"/>
              </a:solidFill>
              <a:effectLst/>
              <a:uLnTx/>
              <a:uFillTx/>
              <a:latin typeface="Aptos" panose="020B0004020202020204" pitchFamily="34" charset="0"/>
              <a:cs typeface="Poppins"/>
            </a:endParaRPr>
          </a:p>
        </p:txBody>
      </p:sp>
      <p:sp>
        <p:nvSpPr>
          <p:cNvPr id="88" name="object 51">
            <a:extLst>
              <a:ext uri="{FF2B5EF4-FFF2-40B4-BE49-F238E27FC236}">
                <a16:creationId xmlns:a16="http://schemas.microsoft.com/office/drawing/2014/main" id="{8B95AD01-E578-910A-5058-9A973B44F813}"/>
              </a:ext>
            </a:extLst>
          </p:cNvPr>
          <p:cNvSpPr/>
          <p:nvPr/>
        </p:nvSpPr>
        <p:spPr>
          <a:xfrm>
            <a:off x="2786512" y="1745449"/>
            <a:ext cx="715957" cy="1566803"/>
          </a:xfrm>
          <a:custGeom>
            <a:avLst/>
            <a:gdLst/>
            <a:ahLst/>
            <a:cxnLst/>
            <a:rect l="l" t="t" r="r" b="b"/>
            <a:pathLst>
              <a:path w="628650" h="1787525">
                <a:moveTo>
                  <a:pt x="599384" y="0"/>
                </a:moveTo>
                <a:lnTo>
                  <a:pt x="28889" y="0"/>
                </a:lnTo>
                <a:lnTo>
                  <a:pt x="17669" y="2278"/>
                </a:lnTo>
                <a:lnTo>
                  <a:pt x="8484" y="8484"/>
                </a:lnTo>
                <a:lnTo>
                  <a:pt x="2278" y="17669"/>
                </a:lnTo>
                <a:lnTo>
                  <a:pt x="0" y="28889"/>
                </a:lnTo>
                <a:lnTo>
                  <a:pt x="0" y="1758480"/>
                </a:lnTo>
                <a:lnTo>
                  <a:pt x="2278" y="1769695"/>
                </a:lnTo>
                <a:lnTo>
                  <a:pt x="8484" y="1778881"/>
                </a:lnTo>
                <a:lnTo>
                  <a:pt x="17669" y="1785089"/>
                </a:lnTo>
                <a:lnTo>
                  <a:pt x="28889" y="1787369"/>
                </a:lnTo>
                <a:lnTo>
                  <a:pt x="599384" y="1787369"/>
                </a:lnTo>
                <a:lnTo>
                  <a:pt x="610600" y="1785089"/>
                </a:lnTo>
                <a:lnTo>
                  <a:pt x="619786" y="1778881"/>
                </a:lnTo>
                <a:lnTo>
                  <a:pt x="625993" y="1769695"/>
                </a:lnTo>
                <a:lnTo>
                  <a:pt x="628274" y="1758480"/>
                </a:lnTo>
                <a:lnTo>
                  <a:pt x="628274" y="28889"/>
                </a:lnTo>
                <a:lnTo>
                  <a:pt x="625993" y="17669"/>
                </a:lnTo>
                <a:lnTo>
                  <a:pt x="619786" y="8484"/>
                </a:lnTo>
                <a:lnTo>
                  <a:pt x="610600" y="2278"/>
                </a:lnTo>
                <a:lnTo>
                  <a:pt x="599384" y="0"/>
                </a:lnTo>
                <a:close/>
              </a:path>
            </a:pathLst>
          </a:custGeom>
          <a:solidFill>
            <a:srgbClr val="FFC000"/>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89" name="object 52">
            <a:extLst>
              <a:ext uri="{FF2B5EF4-FFF2-40B4-BE49-F238E27FC236}">
                <a16:creationId xmlns:a16="http://schemas.microsoft.com/office/drawing/2014/main" id="{324B5EB9-D827-E8CC-1918-FDF6FBB7F4E4}"/>
              </a:ext>
            </a:extLst>
          </p:cNvPr>
          <p:cNvSpPr txBox="1"/>
          <p:nvPr/>
        </p:nvSpPr>
        <p:spPr>
          <a:xfrm>
            <a:off x="2890649" y="1962700"/>
            <a:ext cx="536044" cy="990907"/>
          </a:xfrm>
          <a:prstGeom prst="rect">
            <a:avLst/>
          </a:prstGeom>
        </p:spPr>
        <p:txBody>
          <a:bodyPr vert="vert270" wrap="square" lIns="0" tIns="11430" rIns="0" bIns="0" rtlCol="0">
            <a:spAutoFit/>
          </a:bodyPr>
          <a:lstStyle/>
          <a:p>
            <a:pPr marL="0" marR="0" lvl="0" indent="0" algn="ctr" defTabSz="914400" rtl="0" eaLnBrk="1" fontAlgn="auto" latinLnBrk="0" hangingPunct="1">
              <a:lnSpc>
                <a:spcPct val="100000"/>
              </a:lnSpc>
              <a:spcBef>
                <a:spcPts val="90"/>
              </a:spcBef>
              <a:spcAft>
                <a:spcPts val="0"/>
              </a:spcAft>
              <a:buClrTx/>
              <a:buSzTx/>
              <a:buFontTx/>
              <a:buNone/>
              <a:tabLst/>
              <a:defRPr/>
            </a:pPr>
            <a:r>
              <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Via</a:t>
            </a:r>
            <a:r>
              <a:rPr kumimoji="0" sz="1050" b="0" i="0" u="none" strike="noStrike" kern="1200" cap="none" spc="70"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25" normalizeH="0" baseline="0" noProof="0" dirty="0">
                <a:ln>
                  <a:noFill/>
                </a:ln>
                <a:solidFill>
                  <a:schemeClr val="tx1">
                    <a:lumMod val="65000"/>
                    <a:lumOff val="35000"/>
                  </a:schemeClr>
                </a:solidFill>
                <a:effectLst/>
                <a:uLnTx/>
                <a:uFillTx/>
                <a:latin typeface="Aptos" panose="020B0004020202020204" pitchFamily="34" charset="0"/>
                <a:cs typeface="Poppins"/>
              </a:rPr>
              <a:t>MDT</a:t>
            </a:r>
            <a:endPar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endParaRPr>
          </a:p>
          <a:p>
            <a:pPr marL="0" marR="0" lvl="0" indent="0" algn="ctr" defTabSz="914400" rtl="0" eaLnBrk="1" fontAlgn="auto" latinLnBrk="0" hangingPunct="1">
              <a:lnSpc>
                <a:spcPct val="100000"/>
              </a:lnSpc>
              <a:spcBef>
                <a:spcPts val="355"/>
              </a:spcBef>
              <a:spcAft>
                <a:spcPts val="0"/>
              </a:spcAft>
              <a:buClrTx/>
              <a:buSzTx/>
              <a:buFontTx/>
              <a:buNone/>
              <a:tabLst/>
              <a:defRPr/>
            </a:pPr>
            <a:r>
              <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Clinical</a:t>
            </a:r>
            <a:r>
              <a:rPr kumimoji="0" sz="1050" b="0" i="0" u="none" strike="noStrike" kern="1200" cap="none" spc="110"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trials</a:t>
            </a:r>
            <a:r>
              <a:rPr kumimoji="0" lang="en-US" sz="1050" b="0" i="0" u="none" strike="noStrike" kern="1200" cap="none" spc="114"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rPr>
              <a:t>where</a:t>
            </a:r>
            <a:r>
              <a:rPr kumimoji="0" sz="1050" b="0" i="0" u="none" strike="noStrike" kern="1200" cap="none" spc="114" normalizeH="0" baseline="0" noProof="0" dirty="0">
                <a:ln>
                  <a:noFill/>
                </a:ln>
                <a:solidFill>
                  <a:schemeClr val="tx1">
                    <a:lumMod val="65000"/>
                    <a:lumOff val="35000"/>
                  </a:schemeClr>
                </a:solidFill>
                <a:effectLst/>
                <a:uLnTx/>
                <a:uFillTx/>
                <a:latin typeface="Aptos" panose="020B0004020202020204" pitchFamily="34" charset="0"/>
                <a:cs typeface="Poppins"/>
              </a:rPr>
              <a:t> </a:t>
            </a:r>
            <a:r>
              <a:rPr kumimoji="0" sz="1050" b="0" i="0" u="none" strike="noStrike" kern="1200" cap="none" spc="-10" normalizeH="0" baseline="0" noProof="0" dirty="0">
                <a:ln>
                  <a:noFill/>
                </a:ln>
                <a:solidFill>
                  <a:schemeClr val="tx1">
                    <a:lumMod val="65000"/>
                    <a:lumOff val="35000"/>
                  </a:schemeClr>
                </a:solidFill>
                <a:effectLst/>
                <a:uLnTx/>
                <a:uFillTx/>
                <a:latin typeface="Aptos" panose="020B0004020202020204" pitchFamily="34" charset="0"/>
                <a:cs typeface="Poppins"/>
              </a:rPr>
              <a:t>possible</a:t>
            </a:r>
            <a:endPar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endParaRPr>
          </a:p>
        </p:txBody>
      </p:sp>
      <p:sp>
        <p:nvSpPr>
          <p:cNvPr id="90" name="object 53">
            <a:extLst>
              <a:ext uri="{FF2B5EF4-FFF2-40B4-BE49-F238E27FC236}">
                <a16:creationId xmlns:a16="http://schemas.microsoft.com/office/drawing/2014/main" id="{7A939B66-0CE6-E7D1-BA38-D5E6E8233D7C}"/>
              </a:ext>
            </a:extLst>
          </p:cNvPr>
          <p:cNvSpPr/>
          <p:nvPr/>
        </p:nvSpPr>
        <p:spPr>
          <a:xfrm>
            <a:off x="3591396" y="1193299"/>
            <a:ext cx="990547" cy="210882"/>
          </a:xfrm>
          <a:custGeom>
            <a:avLst/>
            <a:gdLst/>
            <a:ahLst/>
            <a:cxnLst/>
            <a:rect l="l" t="t" r="r" b="b"/>
            <a:pathLst>
              <a:path w="953134" h="469900">
                <a:moveTo>
                  <a:pt x="934725" y="0"/>
                </a:moveTo>
                <a:lnTo>
                  <a:pt x="18250" y="0"/>
                </a:lnTo>
                <a:lnTo>
                  <a:pt x="11162" y="1439"/>
                </a:lnTo>
                <a:lnTo>
                  <a:pt x="5359" y="5358"/>
                </a:lnTo>
                <a:lnTo>
                  <a:pt x="1439" y="11158"/>
                </a:lnTo>
                <a:lnTo>
                  <a:pt x="0" y="18240"/>
                </a:lnTo>
                <a:lnTo>
                  <a:pt x="0" y="451556"/>
                </a:lnTo>
                <a:lnTo>
                  <a:pt x="1439" y="458638"/>
                </a:lnTo>
                <a:lnTo>
                  <a:pt x="5359" y="464438"/>
                </a:lnTo>
                <a:lnTo>
                  <a:pt x="11162" y="468357"/>
                </a:lnTo>
                <a:lnTo>
                  <a:pt x="18250" y="469797"/>
                </a:lnTo>
                <a:lnTo>
                  <a:pt x="934725" y="469797"/>
                </a:lnTo>
                <a:lnTo>
                  <a:pt x="941807" y="468357"/>
                </a:lnTo>
                <a:lnTo>
                  <a:pt x="947607" y="464438"/>
                </a:lnTo>
                <a:lnTo>
                  <a:pt x="951526" y="458638"/>
                </a:lnTo>
                <a:lnTo>
                  <a:pt x="952965" y="451556"/>
                </a:lnTo>
                <a:lnTo>
                  <a:pt x="952965" y="18240"/>
                </a:lnTo>
                <a:lnTo>
                  <a:pt x="951526" y="11158"/>
                </a:lnTo>
                <a:lnTo>
                  <a:pt x="947607" y="5358"/>
                </a:lnTo>
                <a:lnTo>
                  <a:pt x="941807" y="1439"/>
                </a:lnTo>
                <a:lnTo>
                  <a:pt x="934725" y="0"/>
                </a:lnTo>
                <a:close/>
              </a:path>
            </a:pathLst>
          </a:custGeom>
          <a:solidFill>
            <a:srgbClr val="AD2B61"/>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91" name="object 54">
            <a:extLst>
              <a:ext uri="{FF2B5EF4-FFF2-40B4-BE49-F238E27FC236}">
                <a16:creationId xmlns:a16="http://schemas.microsoft.com/office/drawing/2014/main" id="{98C8D820-9280-89BE-C54A-CD0CCCA41083}"/>
              </a:ext>
            </a:extLst>
          </p:cNvPr>
          <p:cNvSpPr txBox="1"/>
          <p:nvPr/>
        </p:nvSpPr>
        <p:spPr>
          <a:xfrm>
            <a:off x="3699846" y="1156571"/>
            <a:ext cx="762018" cy="215444"/>
          </a:xfrm>
          <a:prstGeom prst="rect">
            <a:avLst/>
          </a:prstGeom>
        </p:spPr>
        <p:txBody>
          <a:bodyPr vert="horz" wrap="square" lIns="0" tIns="12065" rIns="0" bIns="0" rtlCol="0">
            <a:spAutoFit/>
          </a:bodyPr>
          <a:lstStyle/>
          <a:p>
            <a:pPr marL="12700" marR="5080" lvl="0" indent="19050" algn="ctr" defTabSz="914400" rtl="0" eaLnBrk="1" fontAlgn="auto" latinLnBrk="0" hangingPunct="1">
              <a:lnSpc>
                <a:spcPct val="136800"/>
              </a:lnSpc>
              <a:spcBef>
                <a:spcPts val="95"/>
              </a:spcBef>
              <a:spcAft>
                <a:spcPts val="0"/>
              </a:spcAft>
              <a:buClrTx/>
              <a:buSzTx/>
              <a:buFontTx/>
              <a:buNone/>
              <a:tabLst/>
              <a:defRPr/>
            </a:pPr>
            <a:r>
              <a:rPr kumimoji="0" sz="1050" b="0" i="0" u="none" strike="noStrike" kern="1200" cap="none" spc="-10" normalizeH="0" baseline="0" noProof="0">
                <a:ln>
                  <a:noFill/>
                </a:ln>
                <a:solidFill>
                  <a:srgbClr val="FFFFFF"/>
                </a:solidFill>
                <a:effectLst/>
                <a:uLnTx/>
                <a:uFillTx/>
                <a:latin typeface="Aptos" panose="020B0004020202020204" pitchFamily="34" charset="0"/>
                <a:cs typeface="Poppins"/>
              </a:rPr>
              <a:t>Early</a:t>
            </a:r>
            <a:r>
              <a:rPr kumimoji="0" lang="en-US" sz="1050" b="0" i="0" u="none" strike="noStrike" kern="1200" cap="none" spc="-10" normalizeH="0" baseline="0" noProof="0">
                <a:ln>
                  <a:noFill/>
                </a:ln>
                <a:solidFill>
                  <a:srgbClr val="FFFFFF"/>
                </a:solidFill>
                <a:effectLst/>
                <a:uLnTx/>
                <a:uFillTx/>
                <a:latin typeface="Aptos" panose="020B0004020202020204" pitchFamily="34" charset="0"/>
                <a:cs typeface="Poppins"/>
              </a:rPr>
              <a:t> </a:t>
            </a:r>
            <a:r>
              <a:rPr kumimoji="0" sz="1050" b="0" i="0" u="none" strike="noStrike" kern="1200" cap="none" spc="-10" normalizeH="0" baseline="0" noProof="0">
                <a:ln>
                  <a:noFill/>
                </a:ln>
                <a:solidFill>
                  <a:srgbClr val="FFFFFF"/>
                </a:solidFill>
                <a:effectLst/>
                <a:uLnTx/>
                <a:uFillTx/>
                <a:latin typeface="Aptos" panose="020B0004020202020204" pitchFamily="34" charset="0"/>
                <a:cs typeface="Poppins"/>
              </a:rPr>
              <a:t>stag</a:t>
            </a:r>
            <a:r>
              <a:rPr kumimoji="0" lang="en-ZA" sz="1050" b="0" i="0" u="none" strike="noStrike" kern="1200" cap="none" spc="-10" normalizeH="0" baseline="0" noProof="0">
                <a:ln>
                  <a:noFill/>
                </a:ln>
                <a:solidFill>
                  <a:srgbClr val="FFFFFF"/>
                </a:solidFill>
                <a:effectLst/>
                <a:uLnTx/>
                <a:uFillTx/>
                <a:latin typeface="Aptos" panose="020B0004020202020204" pitchFamily="34" charset="0"/>
                <a:cs typeface="Poppins"/>
              </a:rPr>
              <a:t>e</a:t>
            </a:r>
            <a:endParaRPr kumimoji="0" sz="1050" b="0" i="0" u="none" strike="noStrike" kern="1200" cap="none" spc="0" normalizeH="0" baseline="0" noProof="0">
              <a:ln>
                <a:noFill/>
              </a:ln>
              <a:solidFill>
                <a:prstClr val="black"/>
              </a:solidFill>
              <a:effectLst/>
              <a:uLnTx/>
              <a:uFillTx/>
              <a:latin typeface="Aptos" panose="020B0004020202020204" pitchFamily="34" charset="0"/>
              <a:cs typeface="Poppins"/>
            </a:endParaRPr>
          </a:p>
        </p:txBody>
      </p:sp>
      <p:sp>
        <p:nvSpPr>
          <p:cNvPr id="96" name="object 81">
            <a:extLst>
              <a:ext uri="{FF2B5EF4-FFF2-40B4-BE49-F238E27FC236}">
                <a16:creationId xmlns:a16="http://schemas.microsoft.com/office/drawing/2014/main" id="{8DB088F2-7503-6BA5-9657-6452D9503D05}"/>
              </a:ext>
            </a:extLst>
          </p:cNvPr>
          <p:cNvSpPr/>
          <p:nvPr/>
        </p:nvSpPr>
        <p:spPr>
          <a:xfrm>
            <a:off x="4179687" y="1936701"/>
            <a:ext cx="0" cy="578666"/>
          </a:xfrm>
          <a:custGeom>
            <a:avLst/>
            <a:gdLst/>
            <a:ahLst/>
            <a:cxnLst/>
            <a:rect l="l" t="t" r="r" b="b"/>
            <a:pathLst>
              <a:path h="893444">
                <a:moveTo>
                  <a:pt x="0" y="0"/>
                </a:moveTo>
                <a:lnTo>
                  <a:pt x="0" y="892894"/>
                </a:lnTo>
              </a:path>
            </a:pathLst>
          </a:custGeom>
          <a:solidFill>
            <a:srgbClr val="2C317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98" name="object 87">
            <a:extLst>
              <a:ext uri="{FF2B5EF4-FFF2-40B4-BE49-F238E27FC236}">
                <a16:creationId xmlns:a16="http://schemas.microsoft.com/office/drawing/2014/main" id="{E407E3C5-2B8B-8B49-594C-8489F9AC9452}"/>
              </a:ext>
            </a:extLst>
          </p:cNvPr>
          <p:cNvSpPr/>
          <p:nvPr/>
        </p:nvSpPr>
        <p:spPr>
          <a:xfrm>
            <a:off x="4673265" y="2492231"/>
            <a:ext cx="0" cy="716855"/>
          </a:xfrm>
          <a:custGeom>
            <a:avLst/>
            <a:gdLst/>
            <a:ahLst/>
            <a:cxnLst/>
            <a:rect l="l" t="t" r="r" b="b"/>
            <a:pathLst>
              <a:path h="1106804">
                <a:moveTo>
                  <a:pt x="0" y="0"/>
                </a:moveTo>
                <a:lnTo>
                  <a:pt x="0" y="1106269"/>
                </a:lnTo>
              </a:path>
            </a:pathLst>
          </a:custGeom>
          <a:solidFill>
            <a:srgbClr val="2C317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01" name="object 47">
            <a:extLst>
              <a:ext uri="{FF2B5EF4-FFF2-40B4-BE49-F238E27FC236}">
                <a16:creationId xmlns:a16="http://schemas.microsoft.com/office/drawing/2014/main" id="{D3510C1B-E89B-8D1F-5D03-5F6EE0968128}"/>
              </a:ext>
            </a:extLst>
          </p:cNvPr>
          <p:cNvSpPr/>
          <p:nvPr/>
        </p:nvSpPr>
        <p:spPr>
          <a:xfrm>
            <a:off x="3600164" y="2311280"/>
            <a:ext cx="990547" cy="620816"/>
          </a:xfrm>
          <a:custGeom>
            <a:avLst/>
            <a:gdLst/>
            <a:ahLst/>
            <a:cxnLst/>
            <a:rect l="l" t="t" r="r" b="b"/>
            <a:pathLst>
              <a:path w="953134" h="469900">
                <a:moveTo>
                  <a:pt x="934725" y="0"/>
                </a:moveTo>
                <a:lnTo>
                  <a:pt x="18250" y="0"/>
                </a:lnTo>
                <a:lnTo>
                  <a:pt x="11162" y="1439"/>
                </a:lnTo>
                <a:lnTo>
                  <a:pt x="5359" y="5358"/>
                </a:lnTo>
                <a:lnTo>
                  <a:pt x="1439" y="11158"/>
                </a:lnTo>
                <a:lnTo>
                  <a:pt x="0" y="18240"/>
                </a:lnTo>
                <a:lnTo>
                  <a:pt x="0" y="451556"/>
                </a:lnTo>
                <a:lnTo>
                  <a:pt x="1439" y="458638"/>
                </a:lnTo>
                <a:lnTo>
                  <a:pt x="5359" y="464438"/>
                </a:lnTo>
                <a:lnTo>
                  <a:pt x="11162" y="468357"/>
                </a:lnTo>
                <a:lnTo>
                  <a:pt x="18250" y="469797"/>
                </a:lnTo>
                <a:lnTo>
                  <a:pt x="934725" y="469797"/>
                </a:lnTo>
                <a:lnTo>
                  <a:pt x="941807" y="468357"/>
                </a:lnTo>
                <a:lnTo>
                  <a:pt x="947607" y="464438"/>
                </a:lnTo>
                <a:lnTo>
                  <a:pt x="951526" y="458638"/>
                </a:lnTo>
                <a:lnTo>
                  <a:pt x="952965" y="451556"/>
                </a:lnTo>
                <a:lnTo>
                  <a:pt x="952965" y="18240"/>
                </a:lnTo>
                <a:lnTo>
                  <a:pt x="951526" y="11158"/>
                </a:lnTo>
                <a:lnTo>
                  <a:pt x="947607" y="5358"/>
                </a:lnTo>
                <a:lnTo>
                  <a:pt x="941807" y="1439"/>
                </a:lnTo>
                <a:lnTo>
                  <a:pt x="934725" y="0"/>
                </a:lnTo>
                <a:close/>
              </a:path>
            </a:pathLst>
          </a:custGeom>
          <a:solidFill>
            <a:srgbClr val="BB7B9C"/>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02" name="object 47">
            <a:extLst>
              <a:ext uri="{FF2B5EF4-FFF2-40B4-BE49-F238E27FC236}">
                <a16:creationId xmlns:a16="http://schemas.microsoft.com/office/drawing/2014/main" id="{55AB72B3-AFFB-7258-1F47-67F5688D9518}"/>
              </a:ext>
            </a:extLst>
          </p:cNvPr>
          <p:cNvSpPr/>
          <p:nvPr/>
        </p:nvSpPr>
        <p:spPr>
          <a:xfrm>
            <a:off x="3600163" y="3081481"/>
            <a:ext cx="990538" cy="233329"/>
          </a:xfrm>
          <a:custGeom>
            <a:avLst/>
            <a:gdLst/>
            <a:ahLst/>
            <a:cxnLst/>
            <a:rect l="l" t="t" r="r" b="b"/>
            <a:pathLst>
              <a:path w="953134" h="469900">
                <a:moveTo>
                  <a:pt x="934725" y="0"/>
                </a:moveTo>
                <a:lnTo>
                  <a:pt x="18250" y="0"/>
                </a:lnTo>
                <a:lnTo>
                  <a:pt x="11162" y="1439"/>
                </a:lnTo>
                <a:lnTo>
                  <a:pt x="5359" y="5358"/>
                </a:lnTo>
                <a:lnTo>
                  <a:pt x="1439" y="11158"/>
                </a:lnTo>
                <a:lnTo>
                  <a:pt x="0" y="18240"/>
                </a:lnTo>
                <a:lnTo>
                  <a:pt x="0" y="451556"/>
                </a:lnTo>
                <a:lnTo>
                  <a:pt x="1439" y="458638"/>
                </a:lnTo>
                <a:lnTo>
                  <a:pt x="5359" y="464438"/>
                </a:lnTo>
                <a:lnTo>
                  <a:pt x="11162" y="468357"/>
                </a:lnTo>
                <a:lnTo>
                  <a:pt x="18250" y="469797"/>
                </a:lnTo>
                <a:lnTo>
                  <a:pt x="934725" y="469797"/>
                </a:lnTo>
                <a:lnTo>
                  <a:pt x="941807" y="468357"/>
                </a:lnTo>
                <a:lnTo>
                  <a:pt x="947607" y="464438"/>
                </a:lnTo>
                <a:lnTo>
                  <a:pt x="951526" y="458638"/>
                </a:lnTo>
                <a:lnTo>
                  <a:pt x="952965" y="451556"/>
                </a:lnTo>
                <a:lnTo>
                  <a:pt x="952965" y="18240"/>
                </a:lnTo>
                <a:lnTo>
                  <a:pt x="951526" y="11158"/>
                </a:lnTo>
                <a:lnTo>
                  <a:pt x="947607" y="5358"/>
                </a:lnTo>
                <a:lnTo>
                  <a:pt x="941807" y="1439"/>
                </a:lnTo>
                <a:lnTo>
                  <a:pt x="934725" y="0"/>
                </a:lnTo>
                <a:close/>
              </a:path>
            </a:pathLst>
          </a:custGeom>
          <a:solidFill>
            <a:srgbClr val="E5DAF2"/>
          </a:solidFill>
          <a:effectLst>
            <a:outerShdw blurRad="50800" dist="38100" dir="8100000" algn="tr" rotWithShape="0">
              <a:prstClr val="black">
                <a:alpha val="40000"/>
              </a:prst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ptos" panose="020B0004020202020204" pitchFamily="34" charset="0"/>
            </a:endParaRPr>
          </a:p>
        </p:txBody>
      </p:sp>
      <p:sp>
        <p:nvSpPr>
          <p:cNvPr id="103" name="object 46">
            <a:extLst>
              <a:ext uri="{FF2B5EF4-FFF2-40B4-BE49-F238E27FC236}">
                <a16:creationId xmlns:a16="http://schemas.microsoft.com/office/drawing/2014/main" id="{50F88B9C-E385-0EF0-F63E-10469B477089}"/>
              </a:ext>
            </a:extLst>
          </p:cNvPr>
          <p:cNvSpPr txBox="1"/>
          <p:nvPr/>
        </p:nvSpPr>
        <p:spPr>
          <a:xfrm>
            <a:off x="3613125" y="2358541"/>
            <a:ext cx="977586" cy="522579"/>
          </a:xfrm>
          <a:prstGeom prst="rect">
            <a:avLst/>
          </a:prstGeom>
        </p:spPr>
        <p:txBody>
          <a:bodyPr vert="horz" wrap="square" lIns="0" tIns="12065" rIns="0" bIns="0" rtlCol="0">
            <a:spAutoFit/>
          </a:bodyPr>
          <a:lstStyle/>
          <a:p>
            <a:pPr marL="329565" marR="5080" lvl="0" indent="-317500" algn="ctr" defTabSz="914400" rtl="0" eaLnBrk="1" fontAlgn="auto" latinLnBrk="0" hangingPunct="1">
              <a:spcBef>
                <a:spcPts val="95"/>
              </a:spcBef>
              <a:spcAft>
                <a:spcPts val="0"/>
              </a:spcAft>
              <a:buClrTx/>
              <a:buSzTx/>
              <a:buFontTx/>
              <a:buNone/>
              <a:tabLst/>
              <a:defRPr/>
            </a:pPr>
            <a:r>
              <a:rPr kumimoji="0" sz="1050" b="0" i="0" u="none" strike="noStrike" kern="1200" cap="none" spc="0" normalizeH="0" baseline="0" noProof="0" dirty="0">
                <a:ln>
                  <a:noFill/>
                </a:ln>
                <a:solidFill>
                  <a:schemeClr val="bg1"/>
                </a:solidFill>
                <a:effectLst/>
                <a:uLnTx/>
                <a:uFillTx/>
                <a:latin typeface="Aptos" panose="020B0004020202020204" pitchFamily="34" charset="0"/>
                <a:cs typeface="Poppins"/>
              </a:rPr>
              <a:t>Adjuvant</a:t>
            </a:r>
            <a:endParaRPr kumimoji="0" lang="en-US" sz="1050" b="0" i="0" u="none" strike="noStrike" kern="1200" cap="none" spc="20" normalizeH="0" baseline="0" noProof="0" dirty="0">
              <a:ln>
                <a:noFill/>
              </a:ln>
              <a:solidFill>
                <a:schemeClr val="bg1"/>
              </a:solidFill>
              <a:effectLst/>
              <a:uLnTx/>
              <a:uFillTx/>
              <a:latin typeface="Aptos" panose="020B0004020202020204" pitchFamily="34" charset="0"/>
              <a:cs typeface="Poppins"/>
            </a:endParaRPr>
          </a:p>
          <a:p>
            <a:pPr marL="329565" marR="5080" lvl="0" indent="-317500" algn="ctr" defTabSz="914400" rtl="0" eaLnBrk="1" fontAlgn="auto" latinLnBrk="0" hangingPunct="1">
              <a:spcBef>
                <a:spcPts val="95"/>
              </a:spcBef>
              <a:spcAft>
                <a:spcPts val="0"/>
              </a:spcAft>
              <a:buClrTx/>
              <a:buSzTx/>
              <a:buFontTx/>
              <a:buNone/>
              <a:tabLst/>
              <a:defRPr/>
            </a:pPr>
            <a:r>
              <a:rPr kumimoji="0" lang="en-ZA" sz="1050" b="0" i="0" u="none" strike="noStrike" kern="1200" cap="none" spc="-10" normalizeH="0" baseline="0" noProof="0" dirty="0">
                <a:ln>
                  <a:noFill/>
                </a:ln>
                <a:solidFill>
                  <a:schemeClr val="bg1"/>
                </a:solidFill>
                <a:effectLst/>
                <a:uLnTx/>
                <a:uFillTx/>
                <a:latin typeface="Aptos" panose="020B0004020202020204" pitchFamily="34" charset="0"/>
                <a:cs typeface="Poppins"/>
              </a:rPr>
              <a:t>c</a:t>
            </a:r>
            <a:r>
              <a:rPr kumimoji="0" sz="1050" b="0" i="0" u="none" strike="noStrike" kern="1200" cap="none" spc="-10" normalizeH="0" baseline="0" noProof="0" dirty="0" err="1">
                <a:ln>
                  <a:noFill/>
                </a:ln>
                <a:solidFill>
                  <a:schemeClr val="bg1"/>
                </a:solidFill>
                <a:effectLst/>
                <a:uLnTx/>
                <a:uFillTx/>
                <a:latin typeface="Aptos" panose="020B0004020202020204" pitchFamily="34" charset="0"/>
                <a:cs typeface="Poppins"/>
              </a:rPr>
              <a:t>apecitabine</a:t>
            </a:r>
            <a:endParaRPr kumimoji="0" lang="en-US" sz="1050" b="0" i="0" u="none" strike="noStrike" kern="1200" cap="none" spc="-10" normalizeH="0" baseline="0" noProof="0" dirty="0">
              <a:ln>
                <a:noFill/>
              </a:ln>
              <a:solidFill>
                <a:schemeClr val="bg1"/>
              </a:solidFill>
              <a:effectLst/>
              <a:uLnTx/>
              <a:uFillTx/>
              <a:latin typeface="Aptos" panose="020B0004020202020204" pitchFamily="34" charset="0"/>
              <a:cs typeface="Poppins"/>
            </a:endParaRPr>
          </a:p>
          <a:p>
            <a:pPr marL="329565" marR="5080" lvl="0" indent="-317500" algn="ctr" defTabSz="914400" rtl="0" eaLnBrk="1" fontAlgn="auto" latinLnBrk="0" hangingPunct="1">
              <a:spcBef>
                <a:spcPts val="95"/>
              </a:spcBef>
              <a:spcAft>
                <a:spcPts val="0"/>
              </a:spcAft>
              <a:buClrTx/>
              <a:buSzTx/>
              <a:buFontTx/>
              <a:buNone/>
              <a:tabLst/>
              <a:defRPr/>
            </a:pPr>
            <a:r>
              <a:rPr kumimoji="0" lang="en-ZA" sz="1050" b="0" i="0" u="none" strike="noStrike" kern="1200" cap="none" spc="0" normalizeH="0" baseline="0" noProof="0" dirty="0">
                <a:ln>
                  <a:noFill/>
                </a:ln>
                <a:solidFill>
                  <a:schemeClr val="bg1"/>
                </a:solidFill>
                <a:effectLst/>
                <a:uLnTx/>
                <a:uFillTx/>
                <a:latin typeface="Aptos" panose="020B0004020202020204" pitchFamily="34" charset="0"/>
                <a:cs typeface="Poppins"/>
              </a:rPr>
              <a:t>[II,</a:t>
            </a:r>
            <a:r>
              <a:rPr kumimoji="0" lang="en-ZA" sz="1050" b="0" i="0" u="none" strike="noStrike" kern="1200" cap="none" spc="-10" normalizeH="0" baseline="0" noProof="0" dirty="0">
                <a:ln>
                  <a:noFill/>
                </a:ln>
                <a:solidFill>
                  <a:schemeClr val="bg1"/>
                </a:solidFill>
                <a:effectLst/>
                <a:uLnTx/>
                <a:uFillTx/>
                <a:latin typeface="Aptos" panose="020B0004020202020204" pitchFamily="34" charset="0"/>
                <a:cs typeface="Poppins"/>
              </a:rPr>
              <a:t> </a:t>
            </a:r>
            <a:r>
              <a:rPr kumimoji="0" lang="en-ZA" sz="1050" b="0" i="0" u="none" strike="noStrike" kern="1200" cap="none" spc="-25" normalizeH="0" baseline="0" noProof="0" dirty="0">
                <a:ln>
                  <a:noFill/>
                </a:ln>
                <a:solidFill>
                  <a:schemeClr val="bg1"/>
                </a:solidFill>
                <a:effectLst/>
                <a:uLnTx/>
                <a:uFillTx/>
                <a:latin typeface="Aptos" panose="020B0004020202020204" pitchFamily="34" charset="0"/>
                <a:cs typeface="Poppins"/>
              </a:rPr>
              <a:t>A]</a:t>
            </a:r>
            <a:endParaRPr kumimoji="0" sz="1050" b="0" i="0" u="none" strike="noStrike" kern="1200" cap="none" spc="0" normalizeH="0" baseline="0" noProof="0" dirty="0">
              <a:ln>
                <a:noFill/>
              </a:ln>
              <a:solidFill>
                <a:schemeClr val="bg1"/>
              </a:solidFill>
              <a:effectLst/>
              <a:uLnTx/>
              <a:uFillTx/>
              <a:latin typeface="Aptos" panose="020B0004020202020204" pitchFamily="34" charset="0"/>
              <a:cs typeface="Poppins"/>
            </a:endParaRPr>
          </a:p>
        </p:txBody>
      </p:sp>
      <p:sp>
        <p:nvSpPr>
          <p:cNvPr id="104" name="object 44">
            <a:extLst>
              <a:ext uri="{FF2B5EF4-FFF2-40B4-BE49-F238E27FC236}">
                <a16:creationId xmlns:a16="http://schemas.microsoft.com/office/drawing/2014/main" id="{859B3B40-CE9D-05BC-2EB9-FF4CE2651EF1}"/>
              </a:ext>
            </a:extLst>
          </p:cNvPr>
          <p:cNvSpPr txBox="1"/>
          <p:nvPr/>
        </p:nvSpPr>
        <p:spPr>
          <a:xfrm>
            <a:off x="3692846" y="3109338"/>
            <a:ext cx="777433" cy="177613"/>
          </a:xfrm>
          <a:prstGeom prst="rect">
            <a:avLst/>
          </a:prstGeom>
        </p:spPr>
        <p:txBody>
          <a:bodyPr vert="horz" wrap="square" lIns="0" tIns="15875" rIns="0" bIns="0" rtlCol="0">
            <a:spAutoFit/>
          </a:bodyPr>
          <a:lstStyle/>
          <a:p>
            <a:pPr marL="12700" marR="0" lvl="0" indent="0" algn="ctr" defTabSz="914400" rtl="0" eaLnBrk="1" fontAlgn="auto" latinLnBrk="0" hangingPunct="1">
              <a:spcBef>
                <a:spcPts val="125"/>
              </a:spcBef>
              <a:spcAft>
                <a:spcPts val="0"/>
              </a:spcAft>
              <a:buClrTx/>
              <a:buSzTx/>
              <a:buFontTx/>
              <a:buNone/>
              <a:tabLst/>
              <a:defRPr/>
            </a:pPr>
            <a:r>
              <a:rPr kumimoji="0" sz="1050" b="0" i="0" u="none" strike="noStrike" kern="1200" cap="none" spc="-10" normalizeH="0" baseline="0" noProof="0" dirty="0">
                <a:ln>
                  <a:noFill/>
                </a:ln>
                <a:solidFill>
                  <a:schemeClr val="tx1">
                    <a:lumMod val="65000"/>
                    <a:lumOff val="35000"/>
                  </a:schemeClr>
                </a:solidFill>
                <a:effectLst/>
                <a:uLnTx/>
                <a:uFillTx/>
                <a:latin typeface="Aptos" panose="020B0004020202020204" pitchFamily="34" charset="0"/>
                <a:cs typeface="Poppins"/>
              </a:rPr>
              <a:t>Surveillance</a:t>
            </a:r>
            <a:endParaRPr kumimoji="0" sz="1050" b="0" i="0" u="none" strike="noStrike" kern="1200" cap="none" spc="0" normalizeH="0" baseline="0" noProof="0" dirty="0">
              <a:ln>
                <a:noFill/>
              </a:ln>
              <a:solidFill>
                <a:schemeClr val="tx1">
                  <a:lumMod val="65000"/>
                  <a:lumOff val="35000"/>
                </a:schemeClr>
              </a:solidFill>
              <a:effectLst/>
              <a:uLnTx/>
              <a:uFillTx/>
              <a:latin typeface="Aptos" panose="020B0004020202020204" pitchFamily="34" charset="0"/>
              <a:cs typeface="Poppins"/>
            </a:endParaRPr>
          </a:p>
        </p:txBody>
      </p:sp>
      <p:cxnSp>
        <p:nvCxnSpPr>
          <p:cNvPr id="174" name="Straight Connector 173">
            <a:extLst>
              <a:ext uri="{FF2B5EF4-FFF2-40B4-BE49-F238E27FC236}">
                <a16:creationId xmlns:a16="http://schemas.microsoft.com/office/drawing/2014/main" id="{0F6D9F21-9B73-338A-23EF-41E7637B9471}"/>
              </a:ext>
            </a:extLst>
          </p:cNvPr>
          <p:cNvCxnSpPr>
            <a:cxnSpLocks/>
          </p:cNvCxnSpPr>
          <p:nvPr/>
        </p:nvCxnSpPr>
        <p:spPr>
          <a:xfrm flipH="1">
            <a:off x="3289692" y="1521920"/>
            <a:ext cx="784704" cy="0"/>
          </a:xfrm>
          <a:prstGeom prst="line">
            <a:avLst/>
          </a:prstGeom>
          <a:ln w="9525">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78" name="Straight Connector 177">
            <a:extLst>
              <a:ext uri="{FF2B5EF4-FFF2-40B4-BE49-F238E27FC236}">
                <a16:creationId xmlns:a16="http://schemas.microsoft.com/office/drawing/2014/main" id="{ED8DF376-A9EB-6C8E-640C-7889441A2E39}"/>
              </a:ext>
            </a:extLst>
          </p:cNvPr>
          <p:cNvCxnSpPr>
            <a:cxnSpLocks/>
          </p:cNvCxnSpPr>
          <p:nvPr/>
        </p:nvCxnSpPr>
        <p:spPr>
          <a:xfrm>
            <a:off x="7396365" y="2409354"/>
            <a:ext cx="0" cy="156228"/>
          </a:xfrm>
          <a:prstGeom prst="line">
            <a:avLst/>
          </a:prstGeom>
          <a:ln w="9525">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80" name="Straight Connector 179">
            <a:extLst>
              <a:ext uri="{FF2B5EF4-FFF2-40B4-BE49-F238E27FC236}">
                <a16:creationId xmlns:a16="http://schemas.microsoft.com/office/drawing/2014/main" id="{D7D9DF66-CB17-566C-8B2B-45D6B52406CF}"/>
              </a:ext>
            </a:extLst>
          </p:cNvPr>
          <p:cNvCxnSpPr>
            <a:cxnSpLocks/>
          </p:cNvCxnSpPr>
          <p:nvPr/>
        </p:nvCxnSpPr>
        <p:spPr>
          <a:xfrm>
            <a:off x="5768337" y="2409354"/>
            <a:ext cx="243" cy="37246"/>
          </a:xfrm>
          <a:prstGeom prst="line">
            <a:avLst/>
          </a:prstGeom>
          <a:ln w="9525">
            <a:solidFill>
              <a:srgbClr val="2C3176"/>
            </a:solidFill>
          </a:ln>
        </p:spPr>
        <p:style>
          <a:lnRef idx="2">
            <a:schemeClr val="accent1"/>
          </a:lnRef>
          <a:fillRef idx="0">
            <a:schemeClr val="accent1"/>
          </a:fillRef>
          <a:effectRef idx="1">
            <a:schemeClr val="accent1"/>
          </a:effectRef>
          <a:fontRef idx="minor">
            <a:schemeClr val="tx1"/>
          </a:fontRef>
        </p:style>
      </p:cxnSp>
      <p:cxnSp>
        <p:nvCxnSpPr>
          <p:cNvPr id="181" name="Straight Connector 180">
            <a:extLst>
              <a:ext uri="{FF2B5EF4-FFF2-40B4-BE49-F238E27FC236}">
                <a16:creationId xmlns:a16="http://schemas.microsoft.com/office/drawing/2014/main" id="{A1647140-AF36-565B-5F5B-6EDA7A685450}"/>
              </a:ext>
            </a:extLst>
          </p:cNvPr>
          <p:cNvCxnSpPr/>
          <p:nvPr/>
        </p:nvCxnSpPr>
        <p:spPr>
          <a:xfrm>
            <a:off x="5765258" y="2411845"/>
            <a:ext cx="1628821" cy="0"/>
          </a:xfrm>
          <a:prstGeom prst="line">
            <a:avLst/>
          </a:prstGeom>
          <a:ln w="9525">
            <a:solidFill>
              <a:schemeClr val="tx1">
                <a:lumMod val="75000"/>
                <a:lumOff val="25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182" name="Straight Connector 181">
            <a:extLst>
              <a:ext uri="{FF2B5EF4-FFF2-40B4-BE49-F238E27FC236}">
                <a16:creationId xmlns:a16="http://schemas.microsoft.com/office/drawing/2014/main" id="{0BE0C143-8820-112A-D3AE-B7154FDC0B91}"/>
              </a:ext>
            </a:extLst>
          </p:cNvPr>
          <p:cNvCxnSpPr>
            <a:cxnSpLocks/>
          </p:cNvCxnSpPr>
          <p:nvPr/>
        </p:nvCxnSpPr>
        <p:spPr>
          <a:xfrm>
            <a:off x="7381636" y="2411845"/>
            <a:ext cx="3070276" cy="0"/>
          </a:xfrm>
          <a:prstGeom prst="line">
            <a:avLst/>
          </a:prstGeom>
          <a:ln w="9525">
            <a:solidFill>
              <a:schemeClr val="tx1">
                <a:lumMod val="75000"/>
                <a:lumOff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185" name="Straight Arrow Connector 184">
            <a:extLst>
              <a:ext uri="{FF2B5EF4-FFF2-40B4-BE49-F238E27FC236}">
                <a16:creationId xmlns:a16="http://schemas.microsoft.com/office/drawing/2014/main" id="{F344AD5E-1D7F-3273-4E3F-E689B11657FA}"/>
              </a:ext>
            </a:extLst>
          </p:cNvPr>
          <p:cNvCxnSpPr>
            <a:cxnSpLocks/>
          </p:cNvCxnSpPr>
          <p:nvPr/>
        </p:nvCxnSpPr>
        <p:spPr>
          <a:xfrm>
            <a:off x="6407396" y="1032753"/>
            <a:ext cx="0" cy="166506"/>
          </a:xfrm>
          <a:prstGeom prst="straightConnector1">
            <a:avLst/>
          </a:prstGeom>
          <a:ln w="9525">
            <a:solidFill>
              <a:schemeClr val="tx1">
                <a:lumMod val="75000"/>
                <a:lumOff val="25000"/>
              </a:schemeClr>
            </a:solidFill>
            <a:tailEnd type="arrow" w="sm" len="sm"/>
          </a:ln>
        </p:spPr>
        <p:style>
          <a:lnRef idx="2">
            <a:schemeClr val="accent1"/>
          </a:lnRef>
          <a:fillRef idx="0">
            <a:schemeClr val="accent1"/>
          </a:fillRef>
          <a:effectRef idx="1">
            <a:schemeClr val="accent1"/>
          </a:effectRef>
          <a:fontRef idx="minor">
            <a:schemeClr val="tx1"/>
          </a:fontRef>
        </p:style>
      </p:cxnSp>
      <p:sp>
        <p:nvSpPr>
          <p:cNvPr id="6" name="Título 5">
            <a:extLst>
              <a:ext uri="{FF2B5EF4-FFF2-40B4-BE49-F238E27FC236}">
                <a16:creationId xmlns:a16="http://schemas.microsoft.com/office/drawing/2014/main" id="{2231D2EF-DBB3-D241-70AF-4EF31C95174E}"/>
              </a:ext>
            </a:extLst>
          </p:cNvPr>
          <p:cNvSpPr>
            <a:spLocks noGrp="1"/>
          </p:cNvSpPr>
          <p:nvPr>
            <p:ph type="title"/>
          </p:nvPr>
        </p:nvSpPr>
        <p:spPr/>
        <p:txBody>
          <a:bodyPr/>
          <a:lstStyle/>
          <a:p>
            <a:r>
              <a:rPr lang="en-GB" dirty="0"/>
              <a:t>BTC 2025 ESMO Guidelines</a:t>
            </a:r>
            <a:r>
              <a:rPr lang="en-GB" baseline="30000" dirty="0"/>
              <a:t>1</a:t>
            </a:r>
            <a:endParaRPr lang="es-ES_tradnl" baseline="30000" dirty="0"/>
          </a:p>
        </p:txBody>
      </p:sp>
      <p:sp>
        <p:nvSpPr>
          <p:cNvPr id="8" name="TextBox 3">
            <a:extLst>
              <a:ext uri="{FF2B5EF4-FFF2-40B4-BE49-F238E27FC236}">
                <a16:creationId xmlns:a16="http://schemas.microsoft.com/office/drawing/2014/main" id="{46F8046D-1669-5F26-964C-B97E461C4F97}"/>
              </a:ext>
            </a:extLst>
          </p:cNvPr>
          <p:cNvSpPr txBox="1"/>
          <p:nvPr/>
        </p:nvSpPr>
        <p:spPr>
          <a:xfrm>
            <a:off x="2475637" y="5204760"/>
            <a:ext cx="7646702" cy="1450269"/>
          </a:xfrm>
          <a:prstGeom prst="rect">
            <a:avLst/>
          </a:prstGeom>
          <a:noFill/>
        </p:spPr>
        <p:txBody>
          <a:bodyPr wrap="square" lIns="91440" tIns="45720" rIns="91440" bIns="45720" anchor="t">
            <a:spAutoFit/>
          </a:bodyPr>
          <a:lstStyle/>
          <a:p>
            <a:pPr lvl="0">
              <a:lnSpc>
                <a:spcPct val="90000"/>
              </a:lnSpc>
              <a:defRPr/>
            </a:pPr>
            <a:r>
              <a:rPr lang="en-ZA" sz="700" b="1" dirty="0">
                <a:solidFill>
                  <a:schemeClr val="tx1">
                    <a:lumMod val="65000"/>
                    <a:lumOff val="35000"/>
                  </a:schemeClr>
                </a:solidFill>
                <a:latin typeface="Aptos" panose="020B0004020202020204" pitchFamily="34" charset="0"/>
              </a:rPr>
              <a:t>5-FU</a:t>
            </a:r>
            <a:r>
              <a:rPr lang="en-ZA" sz="700" dirty="0">
                <a:solidFill>
                  <a:schemeClr val="tx1">
                    <a:lumMod val="65000"/>
                    <a:lumOff val="35000"/>
                  </a:schemeClr>
                </a:solidFill>
                <a:latin typeface="Aptos" panose="020B0004020202020204" pitchFamily="34" charset="0"/>
              </a:rPr>
              <a:t>, 5-fluorouracil; </a:t>
            </a:r>
            <a:r>
              <a:rPr lang="en-ZA" sz="700" b="1" dirty="0">
                <a:solidFill>
                  <a:schemeClr val="tx1">
                    <a:lumMod val="65000"/>
                    <a:lumOff val="35000"/>
                  </a:schemeClr>
                </a:solidFill>
                <a:latin typeface="Aptos" panose="020B0004020202020204" pitchFamily="34" charset="0"/>
              </a:rPr>
              <a:t>BRAF</a:t>
            </a:r>
            <a:r>
              <a:rPr lang="en-ZA" sz="700" dirty="0">
                <a:solidFill>
                  <a:schemeClr val="tx1">
                    <a:lumMod val="65000"/>
                    <a:lumOff val="35000"/>
                  </a:schemeClr>
                </a:solidFill>
                <a:latin typeface="Aptos" panose="020B0004020202020204" pitchFamily="34" charset="0"/>
              </a:rPr>
              <a:t>, v-Raf murine sarcoma viral oncogene homolog B gene; </a:t>
            </a:r>
            <a:r>
              <a:rPr lang="en-ZA" sz="700" b="1" dirty="0">
                <a:solidFill>
                  <a:schemeClr val="tx1">
                    <a:lumMod val="65000"/>
                    <a:lumOff val="35000"/>
                  </a:schemeClr>
                </a:solidFill>
                <a:latin typeface="Aptos" panose="020B0004020202020204" pitchFamily="34" charset="0"/>
              </a:rPr>
              <a:t>BRCA1/2</a:t>
            </a:r>
            <a:r>
              <a:rPr lang="en-ZA" sz="700" dirty="0">
                <a:solidFill>
                  <a:schemeClr val="tx1">
                    <a:lumMod val="65000"/>
                    <a:lumOff val="35000"/>
                  </a:schemeClr>
                </a:solidFill>
                <a:latin typeface="Aptos" panose="020B0004020202020204" pitchFamily="34" charset="0"/>
              </a:rPr>
              <a:t>, </a:t>
            </a:r>
            <a:r>
              <a:rPr lang="en-ZA" sz="700" dirty="0" err="1">
                <a:solidFill>
                  <a:schemeClr val="tx1">
                    <a:lumMod val="65000"/>
                    <a:lumOff val="35000"/>
                  </a:schemeClr>
                </a:solidFill>
                <a:latin typeface="Aptos" panose="020B0004020202020204" pitchFamily="34" charset="0"/>
              </a:rPr>
              <a:t>BReast</a:t>
            </a:r>
            <a:r>
              <a:rPr lang="en-ZA" sz="700" dirty="0">
                <a:solidFill>
                  <a:schemeClr val="tx1">
                    <a:lumMod val="65000"/>
                    <a:lumOff val="35000"/>
                  </a:schemeClr>
                </a:solidFill>
                <a:latin typeface="Aptos" panose="020B0004020202020204" pitchFamily="34" charset="0"/>
              </a:rPr>
              <a:t> </a:t>
            </a:r>
            <a:r>
              <a:rPr lang="en-ZA" sz="700" dirty="0" err="1">
                <a:solidFill>
                  <a:schemeClr val="tx1">
                    <a:lumMod val="65000"/>
                    <a:lumOff val="35000"/>
                  </a:schemeClr>
                </a:solidFill>
                <a:latin typeface="Aptos" panose="020B0004020202020204" pitchFamily="34" charset="0"/>
              </a:rPr>
              <a:t>CAncer</a:t>
            </a:r>
            <a:r>
              <a:rPr lang="en-ZA" sz="700" dirty="0">
                <a:solidFill>
                  <a:schemeClr val="tx1">
                    <a:lumMod val="65000"/>
                    <a:lumOff val="35000"/>
                  </a:schemeClr>
                </a:solidFill>
                <a:latin typeface="Aptos" panose="020B0004020202020204" pitchFamily="34" charset="0"/>
              </a:rPr>
              <a:t> gene 1/2; </a:t>
            </a:r>
            <a:r>
              <a:rPr lang="en-ZA" sz="700" b="1" dirty="0">
                <a:solidFill>
                  <a:schemeClr val="tx1">
                    <a:lumMod val="65000"/>
                    <a:lumOff val="35000"/>
                  </a:schemeClr>
                </a:solidFill>
                <a:latin typeface="Aptos" panose="020B0004020202020204" pitchFamily="34" charset="0"/>
              </a:rPr>
              <a:t>BTC</a:t>
            </a:r>
            <a:r>
              <a:rPr lang="en-ZA" sz="700" dirty="0">
                <a:solidFill>
                  <a:schemeClr val="tx1">
                    <a:lumMod val="65000"/>
                    <a:lumOff val="35000"/>
                  </a:schemeClr>
                </a:solidFill>
                <a:latin typeface="Aptos" panose="020B0004020202020204" pitchFamily="34" charset="0"/>
              </a:rPr>
              <a:t>, biliary tract cancer; </a:t>
            </a:r>
            <a:r>
              <a:rPr lang="en-ZA" sz="700" b="1" dirty="0" err="1">
                <a:solidFill>
                  <a:schemeClr val="tx1">
                    <a:lumMod val="65000"/>
                    <a:lumOff val="35000"/>
                  </a:schemeClr>
                </a:solidFill>
                <a:latin typeface="Aptos" panose="020B0004020202020204" pitchFamily="34" charset="0"/>
              </a:rPr>
              <a:t>dMMR</a:t>
            </a:r>
            <a:r>
              <a:rPr lang="en-ZA" sz="700" dirty="0">
                <a:solidFill>
                  <a:schemeClr val="tx1">
                    <a:lumMod val="65000"/>
                    <a:lumOff val="35000"/>
                  </a:schemeClr>
                </a:solidFill>
                <a:latin typeface="Aptos" panose="020B0004020202020204" pitchFamily="34" charset="0"/>
              </a:rPr>
              <a:t>, mismatch repair deficiency; </a:t>
            </a:r>
            <a:r>
              <a:rPr lang="en-ZA" sz="700" b="1" dirty="0">
                <a:solidFill>
                  <a:schemeClr val="tx1">
                    <a:lumMod val="65000"/>
                    <a:lumOff val="35000"/>
                  </a:schemeClr>
                </a:solidFill>
                <a:latin typeface="Aptos" panose="020B0004020202020204" pitchFamily="34" charset="0"/>
              </a:rPr>
              <a:t>ESCAT</a:t>
            </a:r>
            <a:r>
              <a:rPr lang="en-ZA" sz="700" dirty="0">
                <a:solidFill>
                  <a:schemeClr val="tx1">
                    <a:lumMod val="65000"/>
                    <a:lumOff val="35000"/>
                  </a:schemeClr>
                </a:solidFill>
                <a:latin typeface="Aptos" panose="020B0004020202020204" pitchFamily="34" charset="0"/>
              </a:rPr>
              <a:t>, ESMO Scale for Clinical Actionability of Molecular Targets; </a:t>
            </a:r>
            <a:r>
              <a:rPr lang="en-GB" sz="700" b="1" dirty="0">
                <a:solidFill>
                  <a:schemeClr val="tx1">
                    <a:lumMod val="65000"/>
                    <a:lumOff val="35000"/>
                  </a:schemeClr>
                </a:solidFill>
                <a:latin typeface="Aptos" panose="020B0004020202020204" pitchFamily="34" charset="0"/>
                <a:cs typeface="Arial" pitchFamily="34"/>
              </a:rPr>
              <a:t>FGFR2</a:t>
            </a:r>
            <a:r>
              <a:rPr lang="en-GB" sz="700" dirty="0">
                <a:solidFill>
                  <a:schemeClr val="tx1">
                    <a:lumMod val="65000"/>
                    <a:lumOff val="35000"/>
                  </a:schemeClr>
                </a:solidFill>
                <a:latin typeface="Aptos" panose="020B0004020202020204" pitchFamily="34" charset="0"/>
                <a:cs typeface="Arial" pitchFamily="34"/>
              </a:rPr>
              <a:t>,</a:t>
            </a:r>
            <a:r>
              <a:rPr lang="en-GB" sz="700" b="1" dirty="0">
                <a:solidFill>
                  <a:schemeClr val="tx1">
                    <a:lumMod val="65000"/>
                    <a:lumOff val="35000"/>
                  </a:schemeClr>
                </a:solidFill>
                <a:latin typeface="Aptos" panose="020B0004020202020204" pitchFamily="34" charset="0"/>
                <a:cs typeface="Arial" pitchFamily="34"/>
              </a:rPr>
              <a:t> </a:t>
            </a:r>
            <a:r>
              <a:rPr lang="en-GB" sz="700" dirty="0">
                <a:solidFill>
                  <a:schemeClr val="tx1">
                    <a:lumMod val="65000"/>
                    <a:lumOff val="35000"/>
                  </a:schemeClr>
                </a:solidFill>
                <a:latin typeface="Aptos" panose="020B0004020202020204" pitchFamily="34" charset="0"/>
                <a:cs typeface="Arial" pitchFamily="34"/>
              </a:rPr>
              <a:t>fibroblast growth factor receptor 2; </a:t>
            </a:r>
            <a:r>
              <a:rPr lang="en-ZA" sz="700" b="1" dirty="0">
                <a:solidFill>
                  <a:schemeClr val="tx1">
                    <a:lumMod val="65000"/>
                    <a:lumOff val="35000"/>
                  </a:schemeClr>
                </a:solidFill>
                <a:latin typeface="Aptos" panose="020B0004020202020204" pitchFamily="34" charset="0"/>
              </a:rPr>
              <a:t>FOLFOX</a:t>
            </a:r>
            <a:r>
              <a:rPr lang="en-ZA" sz="700" dirty="0">
                <a:solidFill>
                  <a:schemeClr val="tx1">
                    <a:lumMod val="65000"/>
                    <a:lumOff val="35000"/>
                  </a:schemeClr>
                </a:solidFill>
                <a:latin typeface="Aptos" panose="020B0004020202020204" pitchFamily="34" charset="0"/>
              </a:rPr>
              <a:t>, 5-fluorouracil + leucovorin + oxaliplatin; </a:t>
            </a:r>
            <a:r>
              <a:rPr lang="en-ZA" sz="700" b="1" dirty="0">
                <a:solidFill>
                  <a:schemeClr val="tx1">
                    <a:lumMod val="65000"/>
                    <a:lumOff val="35000"/>
                  </a:schemeClr>
                </a:solidFill>
                <a:latin typeface="Aptos" panose="020B0004020202020204" pitchFamily="34" charset="0"/>
              </a:rPr>
              <a:t>HER2</a:t>
            </a:r>
            <a:r>
              <a:rPr lang="en-ZA" sz="700" dirty="0">
                <a:solidFill>
                  <a:schemeClr val="tx1">
                    <a:lumMod val="65000"/>
                    <a:lumOff val="35000"/>
                  </a:schemeClr>
                </a:solidFill>
                <a:latin typeface="Aptos" panose="020B0004020202020204" pitchFamily="34" charset="0"/>
              </a:rPr>
              <a:t>, human epidermal growth factor receptor 2; </a:t>
            </a:r>
            <a:r>
              <a:rPr lang="en-ZA" sz="700" b="1" dirty="0" err="1">
                <a:solidFill>
                  <a:schemeClr val="tx1">
                    <a:lumMod val="65000"/>
                    <a:lumOff val="35000"/>
                  </a:schemeClr>
                </a:solidFill>
                <a:latin typeface="Aptos" panose="020B0004020202020204" pitchFamily="34" charset="0"/>
              </a:rPr>
              <a:t>iCCA</a:t>
            </a:r>
            <a:r>
              <a:rPr lang="en-ZA" sz="700" dirty="0">
                <a:solidFill>
                  <a:schemeClr val="tx1">
                    <a:lumMod val="65000"/>
                    <a:lumOff val="35000"/>
                  </a:schemeClr>
                </a:solidFill>
                <a:latin typeface="Aptos" panose="020B0004020202020204" pitchFamily="34" charset="0"/>
              </a:rPr>
              <a:t>, intrahepatic cholangiocarcinoma; </a:t>
            </a:r>
            <a:r>
              <a:rPr lang="en-ZA" sz="700" b="1" dirty="0">
                <a:solidFill>
                  <a:schemeClr val="tx1">
                    <a:lumMod val="65000"/>
                    <a:lumOff val="35000"/>
                  </a:schemeClr>
                </a:solidFill>
                <a:latin typeface="Aptos" panose="020B0004020202020204" pitchFamily="34" charset="0"/>
                <a:cs typeface="Poppins Light"/>
              </a:rPr>
              <a:t>IDH1</a:t>
            </a:r>
            <a:r>
              <a:rPr lang="en-GB" sz="700" dirty="0">
                <a:solidFill>
                  <a:schemeClr val="tx1">
                    <a:lumMod val="65000"/>
                    <a:lumOff val="35000"/>
                  </a:schemeClr>
                </a:solidFill>
                <a:latin typeface="Aptos" panose="020B0004020202020204" pitchFamily="34" charset="0"/>
                <a:cs typeface="Arial" pitchFamily="34"/>
              </a:rPr>
              <a:t>,</a:t>
            </a:r>
            <a:r>
              <a:rPr lang="en-GB" sz="700" b="1" dirty="0">
                <a:solidFill>
                  <a:schemeClr val="tx1">
                    <a:lumMod val="65000"/>
                    <a:lumOff val="35000"/>
                  </a:schemeClr>
                </a:solidFill>
                <a:latin typeface="Aptos" panose="020B0004020202020204" pitchFamily="34" charset="0"/>
                <a:cs typeface="Arial" pitchFamily="34"/>
              </a:rPr>
              <a:t> </a:t>
            </a:r>
            <a:r>
              <a:rPr lang="en-GB" sz="700" dirty="0">
                <a:solidFill>
                  <a:schemeClr val="tx1">
                    <a:lumMod val="65000"/>
                    <a:lumOff val="35000"/>
                  </a:schemeClr>
                </a:solidFill>
                <a:latin typeface="Aptos" panose="020B0004020202020204" pitchFamily="34" charset="0"/>
                <a:cs typeface="Arial" pitchFamily="34"/>
              </a:rPr>
              <a:t>isocitrate dehydrogenase 1;</a:t>
            </a:r>
            <a:r>
              <a:rPr lang="en-ZA" sz="700" i="1" dirty="0">
                <a:solidFill>
                  <a:schemeClr val="tx1">
                    <a:lumMod val="65000"/>
                    <a:lumOff val="35000"/>
                  </a:schemeClr>
                </a:solidFill>
                <a:latin typeface="Aptos" panose="020B0004020202020204" pitchFamily="34" charset="0"/>
                <a:cs typeface="Poppins Light"/>
              </a:rPr>
              <a:t> </a:t>
            </a:r>
            <a:r>
              <a:rPr lang="en-ZA" sz="700" b="1" dirty="0">
                <a:solidFill>
                  <a:schemeClr val="tx1">
                    <a:lumMod val="65000"/>
                    <a:lumOff val="35000"/>
                  </a:schemeClr>
                </a:solidFill>
                <a:latin typeface="Aptos" panose="020B0004020202020204" pitchFamily="34" charset="0"/>
              </a:rPr>
              <a:t>MCBS</a:t>
            </a:r>
            <a:r>
              <a:rPr lang="en-ZA" sz="700" dirty="0">
                <a:solidFill>
                  <a:schemeClr val="tx1">
                    <a:lumMod val="65000"/>
                    <a:lumOff val="35000"/>
                  </a:schemeClr>
                </a:solidFill>
                <a:latin typeface="Aptos" panose="020B0004020202020204" pitchFamily="34" charset="0"/>
              </a:rPr>
              <a:t>, ESMO-Magnitude of Clinical Benefit Scale; </a:t>
            </a:r>
            <a:r>
              <a:rPr lang="en-ZA" sz="700" b="1" dirty="0">
                <a:solidFill>
                  <a:schemeClr val="tx1">
                    <a:lumMod val="65000"/>
                    <a:lumOff val="35000"/>
                  </a:schemeClr>
                </a:solidFill>
                <a:latin typeface="Aptos" panose="020B0004020202020204" pitchFamily="34" charset="0"/>
              </a:rPr>
              <a:t>MDT</a:t>
            </a:r>
            <a:r>
              <a:rPr lang="en-ZA" sz="700" dirty="0">
                <a:solidFill>
                  <a:schemeClr val="tx1">
                    <a:lumMod val="65000"/>
                    <a:lumOff val="35000"/>
                  </a:schemeClr>
                </a:solidFill>
                <a:latin typeface="Aptos" panose="020B0004020202020204" pitchFamily="34" charset="0"/>
              </a:rPr>
              <a:t>, multidisciplinary team; </a:t>
            </a:r>
            <a:r>
              <a:rPr lang="en-ZA" sz="700" b="1" dirty="0">
                <a:solidFill>
                  <a:schemeClr val="tx1">
                    <a:lumMod val="65000"/>
                    <a:lumOff val="35000"/>
                  </a:schemeClr>
                </a:solidFill>
                <a:latin typeface="Aptos" panose="020B0004020202020204" pitchFamily="34" charset="0"/>
              </a:rPr>
              <a:t>MSI-H</a:t>
            </a:r>
            <a:r>
              <a:rPr lang="en-ZA" sz="700" dirty="0">
                <a:solidFill>
                  <a:schemeClr val="tx1">
                    <a:lumMod val="65000"/>
                    <a:lumOff val="35000"/>
                  </a:schemeClr>
                </a:solidFill>
                <a:latin typeface="Aptos" panose="020B0004020202020204" pitchFamily="34" charset="0"/>
              </a:rPr>
              <a:t>, microsatellite instability-high; </a:t>
            </a:r>
            <a:r>
              <a:rPr lang="en-GB" sz="700" b="1" dirty="0">
                <a:solidFill>
                  <a:schemeClr val="tx1">
                    <a:lumMod val="65000"/>
                    <a:lumOff val="35000"/>
                  </a:schemeClr>
                </a:solidFill>
                <a:latin typeface="Aptos" panose="020B0004020202020204" pitchFamily="34" charset="0"/>
                <a:cs typeface="Arial" pitchFamily="34"/>
              </a:rPr>
              <a:t>NTRK</a:t>
            </a:r>
            <a:r>
              <a:rPr lang="en-GB" sz="700" dirty="0">
                <a:solidFill>
                  <a:schemeClr val="tx1">
                    <a:lumMod val="65000"/>
                    <a:lumOff val="35000"/>
                  </a:schemeClr>
                </a:solidFill>
                <a:latin typeface="Aptos" panose="020B0004020202020204" pitchFamily="34" charset="0"/>
                <a:cs typeface="Arial" pitchFamily="34"/>
              </a:rPr>
              <a:t>,</a:t>
            </a:r>
            <a:r>
              <a:rPr lang="en-GB" sz="700" b="1" dirty="0">
                <a:solidFill>
                  <a:schemeClr val="tx1">
                    <a:lumMod val="65000"/>
                    <a:lumOff val="35000"/>
                  </a:schemeClr>
                </a:solidFill>
                <a:latin typeface="Aptos" panose="020B0004020202020204" pitchFamily="34" charset="0"/>
                <a:cs typeface="Arial" pitchFamily="34"/>
              </a:rPr>
              <a:t> </a:t>
            </a:r>
            <a:r>
              <a:rPr lang="en-GB" sz="700" dirty="0">
                <a:solidFill>
                  <a:schemeClr val="tx1">
                    <a:lumMod val="65000"/>
                    <a:lumOff val="35000"/>
                  </a:schemeClr>
                </a:solidFill>
                <a:latin typeface="Aptos" panose="020B0004020202020204" pitchFamily="34" charset="0"/>
                <a:cs typeface="Arial" pitchFamily="34"/>
              </a:rPr>
              <a:t>neurotrophic tyrosine receptor kinase;</a:t>
            </a:r>
            <a:r>
              <a:rPr lang="en-ZA" sz="700" dirty="0">
                <a:solidFill>
                  <a:schemeClr val="tx1">
                    <a:lumMod val="65000"/>
                    <a:lumOff val="35000"/>
                  </a:schemeClr>
                </a:solidFill>
                <a:latin typeface="Aptos" panose="020B0004020202020204" pitchFamily="34" charset="0"/>
              </a:rPr>
              <a:t> </a:t>
            </a:r>
            <a:r>
              <a:rPr lang="en-ZA" sz="700" b="1" dirty="0">
                <a:solidFill>
                  <a:schemeClr val="tx1">
                    <a:lumMod val="65000"/>
                    <a:lumOff val="35000"/>
                  </a:schemeClr>
                </a:solidFill>
                <a:latin typeface="Aptos" panose="020B0004020202020204" pitchFamily="34" charset="0"/>
              </a:rPr>
              <a:t>PALB2</a:t>
            </a:r>
            <a:r>
              <a:rPr lang="en-ZA" sz="700" dirty="0">
                <a:solidFill>
                  <a:schemeClr val="tx1">
                    <a:lumMod val="65000"/>
                    <a:lumOff val="35000"/>
                  </a:schemeClr>
                </a:solidFill>
                <a:latin typeface="Aptos" panose="020B0004020202020204" pitchFamily="34" charset="0"/>
              </a:rPr>
              <a:t>, </a:t>
            </a:r>
            <a:r>
              <a:rPr lang="en-GB" sz="700" dirty="0">
                <a:solidFill>
                  <a:schemeClr val="tx1">
                    <a:lumMod val="65000"/>
                    <a:lumOff val="35000"/>
                  </a:schemeClr>
                </a:solidFill>
                <a:latin typeface="Aptos" panose="020B0004020202020204" pitchFamily="34" charset="0"/>
              </a:rPr>
              <a:t>partner and localizer of BRCA2; </a:t>
            </a:r>
            <a:r>
              <a:rPr lang="en-ZA" sz="700" b="1" dirty="0">
                <a:solidFill>
                  <a:schemeClr val="tx1">
                    <a:lumMod val="65000"/>
                    <a:lumOff val="35000"/>
                  </a:schemeClr>
                </a:solidFill>
                <a:latin typeface="Aptos" panose="020B0004020202020204" pitchFamily="34" charset="0"/>
              </a:rPr>
              <a:t>PARP</a:t>
            </a:r>
            <a:r>
              <a:rPr lang="en-ZA" sz="700" dirty="0">
                <a:solidFill>
                  <a:schemeClr val="tx1">
                    <a:lumMod val="65000"/>
                    <a:lumOff val="35000"/>
                  </a:schemeClr>
                </a:solidFill>
                <a:latin typeface="Aptos" panose="020B0004020202020204" pitchFamily="34" charset="0"/>
              </a:rPr>
              <a:t>, poly (ADP-ribose) polymerase; </a:t>
            </a:r>
            <a:r>
              <a:rPr lang="en-ZA" sz="700" b="1" dirty="0">
                <a:solidFill>
                  <a:schemeClr val="tx1">
                    <a:lumMod val="65000"/>
                    <a:lumOff val="35000"/>
                  </a:schemeClr>
                </a:solidFill>
                <a:latin typeface="Aptos" panose="020B0004020202020204" pitchFamily="34" charset="0"/>
              </a:rPr>
              <a:t>RET</a:t>
            </a:r>
            <a:r>
              <a:rPr lang="en-ZA" sz="700" dirty="0">
                <a:solidFill>
                  <a:schemeClr val="tx1">
                    <a:lumMod val="65000"/>
                    <a:lumOff val="35000"/>
                  </a:schemeClr>
                </a:solidFill>
                <a:latin typeface="Aptos" panose="020B0004020202020204" pitchFamily="34" charset="0"/>
              </a:rPr>
              <a:t>, rearranged during transfection gene; </a:t>
            </a:r>
            <a:r>
              <a:rPr lang="en-ZA" sz="700" b="1" dirty="0">
                <a:solidFill>
                  <a:schemeClr val="tx1">
                    <a:lumMod val="65000"/>
                    <a:lumOff val="35000"/>
                  </a:schemeClr>
                </a:solidFill>
                <a:latin typeface="Aptos" panose="020B0004020202020204" pitchFamily="34" charset="0"/>
              </a:rPr>
              <a:t>RFA</a:t>
            </a:r>
            <a:r>
              <a:rPr lang="en-ZA" sz="700" dirty="0">
                <a:solidFill>
                  <a:schemeClr val="tx1">
                    <a:lumMod val="65000"/>
                    <a:lumOff val="35000"/>
                  </a:schemeClr>
                </a:solidFill>
                <a:latin typeface="Aptos" panose="020B0004020202020204" pitchFamily="34" charset="0"/>
              </a:rPr>
              <a:t>, radiofrequency ablation; </a:t>
            </a:r>
            <a:r>
              <a:rPr lang="en-ZA" sz="700" b="1" dirty="0">
                <a:solidFill>
                  <a:schemeClr val="tx1">
                    <a:lumMod val="65000"/>
                    <a:lumOff val="35000"/>
                  </a:schemeClr>
                </a:solidFill>
                <a:latin typeface="Aptos" panose="020B0004020202020204" pitchFamily="34" charset="0"/>
              </a:rPr>
              <a:t>SBRT</a:t>
            </a:r>
            <a:r>
              <a:rPr lang="en-ZA" sz="700" dirty="0">
                <a:solidFill>
                  <a:schemeClr val="tx1">
                    <a:lumMod val="65000"/>
                    <a:lumOff val="35000"/>
                  </a:schemeClr>
                </a:solidFill>
                <a:latin typeface="Aptos" panose="020B0004020202020204" pitchFamily="34" charset="0"/>
              </a:rPr>
              <a:t>, stereotactic body radiotherapy. </a:t>
            </a:r>
            <a:r>
              <a:rPr lang="en-GB" sz="700" dirty="0">
                <a:solidFill>
                  <a:schemeClr val="tx1">
                    <a:lumMod val="65000"/>
                    <a:lumOff val="35000"/>
                  </a:schemeClr>
                </a:solidFill>
                <a:latin typeface="Aptos" panose="020B0004020202020204" pitchFamily="34" charset="0"/>
              </a:rPr>
              <a:t>▼ Este </a:t>
            </a:r>
            <a:r>
              <a:rPr lang="en-GB" sz="700" dirty="0" err="1">
                <a:solidFill>
                  <a:schemeClr val="tx1">
                    <a:lumMod val="65000"/>
                    <a:lumOff val="35000"/>
                  </a:schemeClr>
                </a:solidFill>
                <a:latin typeface="Aptos" panose="020B0004020202020204" pitchFamily="34" charset="0"/>
              </a:rPr>
              <a:t>medicamento</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está</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sujeto</a:t>
            </a:r>
            <a:r>
              <a:rPr lang="en-GB" sz="700" dirty="0">
                <a:solidFill>
                  <a:schemeClr val="tx1">
                    <a:lumMod val="65000"/>
                    <a:lumOff val="35000"/>
                  </a:schemeClr>
                </a:solidFill>
                <a:latin typeface="Aptos" panose="020B0004020202020204" pitchFamily="34" charset="0"/>
              </a:rPr>
              <a:t> a </a:t>
            </a:r>
            <a:r>
              <a:rPr lang="en-GB" sz="700" dirty="0" err="1">
                <a:solidFill>
                  <a:schemeClr val="tx1">
                    <a:lumMod val="65000"/>
                    <a:lumOff val="35000"/>
                  </a:schemeClr>
                </a:solidFill>
                <a:latin typeface="Aptos" panose="020B0004020202020204" pitchFamily="34" charset="0"/>
              </a:rPr>
              <a:t>seguimiento</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adicional</a:t>
            </a:r>
            <a:r>
              <a:rPr lang="en-GB" sz="700" dirty="0">
                <a:solidFill>
                  <a:schemeClr val="tx1">
                    <a:lumMod val="65000"/>
                    <a:lumOff val="35000"/>
                  </a:schemeClr>
                </a:solidFill>
                <a:latin typeface="Aptos" panose="020B0004020202020204" pitchFamily="34" charset="0"/>
              </a:rPr>
              <a:t>, lo </a:t>
            </a:r>
            <a:r>
              <a:rPr lang="en-GB" sz="700" dirty="0" err="1">
                <a:solidFill>
                  <a:schemeClr val="tx1">
                    <a:lumMod val="65000"/>
                    <a:lumOff val="35000"/>
                  </a:schemeClr>
                </a:solidFill>
                <a:latin typeface="Aptos" panose="020B0004020202020204" pitchFamily="34" charset="0"/>
              </a:rPr>
              <a:t>que</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agilizará</a:t>
            </a:r>
            <a:r>
              <a:rPr lang="en-GB" sz="700" dirty="0">
                <a:solidFill>
                  <a:schemeClr val="tx1">
                    <a:lumMod val="65000"/>
                    <a:lumOff val="35000"/>
                  </a:schemeClr>
                </a:solidFill>
                <a:latin typeface="Aptos" panose="020B0004020202020204" pitchFamily="34" charset="0"/>
              </a:rPr>
              <a:t> la </a:t>
            </a:r>
            <a:r>
              <a:rPr lang="en-GB" sz="700" dirty="0" err="1">
                <a:solidFill>
                  <a:schemeClr val="tx1">
                    <a:lumMod val="65000"/>
                    <a:lumOff val="35000"/>
                  </a:schemeClr>
                </a:solidFill>
                <a:latin typeface="Aptos" panose="020B0004020202020204" pitchFamily="34" charset="0"/>
              </a:rPr>
              <a:t>detección</a:t>
            </a:r>
            <a:r>
              <a:rPr lang="en-GB" sz="700" dirty="0">
                <a:solidFill>
                  <a:schemeClr val="tx1">
                    <a:lumMod val="65000"/>
                    <a:lumOff val="35000"/>
                  </a:schemeClr>
                </a:solidFill>
                <a:latin typeface="Aptos" panose="020B0004020202020204" pitchFamily="34" charset="0"/>
              </a:rPr>
              <a:t> de </a:t>
            </a:r>
            <a:r>
              <a:rPr lang="en-GB" sz="700" dirty="0" err="1">
                <a:solidFill>
                  <a:schemeClr val="tx1">
                    <a:lumMod val="65000"/>
                    <a:lumOff val="35000"/>
                  </a:schemeClr>
                </a:solidFill>
                <a:latin typeface="Aptos" panose="020B0004020202020204" pitchFamily="34" charset="0"/>
              </a:rPr>
              <a:t>nueva</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información</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sobre</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su</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seguridad</a:t>
            </a:r>
            <a:r>
              <a:rPr lang="en-GB" sz="700" dirty="0">
                <a:solidFill>
                  <a:schemeClr val="tx1">
                    <a:lumMod val="65000"/>
                    <a:lumOff val="35000"/>
                  </a:schemeClr>
                </a:solidFill>
                <a:latin typeface="Aptos" panose="020B0004020202020204" pitchFamily="34" charset="0"/>
              </a:rPr>
              <a:t>. Se </a:t>
            </a:r>
            <a:r>
              <a:rPr lang="en-GB" sz="700" dirty="0" err="1">
                <a:solidFill>
                  <a:schemeClr val="tx1">
                    <a:lumMod val="65000"/>
                    <a:lumOff val="35000"/>
                  </a:schemeClr>
                </a:solidFill>
                <a:latin typeface="Aptos" panose="020B0004020202020204" pitchFamily="34" charset="0"/>
              </a:rPr>
              <a:t>invita</a:t>
            </a:r>
            <a:r>
              <a:rPr lang="en-GB" sz="700" dirty="0">
                <a:solidFill>
                  <a:schemeClr val="tx1">
                    <a:lumMod val="65000"/>
                    <a:lumOff val="35000"/>
                  </a:schemeClr>
                </a:solidFill>
                <a:latin typeface="Aptos" panose="020B0004020202020204" pitchFamily="34" charset="0"/>
              </a:rPr>
              <a:t> a </a:t>
            </a:r>
            <a:r>
              <a:rPr lang="en-GB" sz="700" dirty="0" err="1">
                <a:solidFill>
                  <a:schemeClr val="tx1">
                    <a:lumMod val="65000"/>
                    <a:lumOff val="35000"/>
                  </a:schemeClr>
                </a:solidFill>
                <a:latin typeface="Aptos" panose="020B0004020202020204" pitchFamily="34" charset="0"/>
              </a:rPr>
              <a:t>los</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profesionales</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sanitarios</a:t>
            </a:r>
            <a:r>
              <a:rPr lang="en-GB" sz="700" dirty="0">
                <a:solidFill>
                  <a:schemeClr val="tx1">
                    <a:lumMod val="65000"/>
                    <a:lumOff val="35000"/>
                  </a:schemeClr>
                </a:solidFill>
                <a:latin typeface="Aptos" panose="020B0004020202020204" pitchFamily="34" charset="0"/>
              </a:rPr>
              <a:t> a </a:t>
            </a:r>
            <a:r>
              <a:rPr lang="en-GB" sz="700" dirty="0" err="1">
                <a:solidFill>
                  <a:schemeClr val="tx1">
                    <a:lumMod val="65000"/>
                    <a:lumOff val="35000"/>
                  </a:schemeClr>
                </a:solidFill>
                <a:latin typeface="Aptos" panose="020B0004020202020204" pitchFamily="34" charset="0"/>
              </a:rPr>
              <a:t>notificar</a:t>
            </a:r>
            <a:r>
              <a:rPr lang="en-GB" sz="700" dirty="0">
                <a:solidFill>
                  <a:schemeClr val="tx1">
                    <a:lumMod val="65000"/>
                    <a:lumOff val="35000"/>
                  </a:schemeClr>
                </a:solidFill>
                <a:latin typeface="Aptos" panose="020B0004020202020204" pitchFamily="34" charset="0"/>
              </a:rPr>
              <a:t> las </a:t>
            </a:r>
            <a:r>
              <a:rPr lang="en-GB" sz="700" dirty="0" err="1">
                <a:solidFill>
                  <a:schemeClr val="tx1">
                    <a:lumMod val="65000"/>
                    <a:lumOff val="35000"/>
                  </a:schemeClr>
                </a:solidFill>
                <a:latin typeface="Aptos" panose="020B0004020202020204" pitchFamily="34" charset="0"/>
              </a:rPr>
              <a:t>sospechas</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dereacciones</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adversas</a:t>
            </a:r>
            <a:r>
              <a:rPr lang="en-GB" sz="700" dirty="0">
                <a:solidFill>
                  <a:schemeClr val="tx1">
                    <a:lumMod val="65000"/>
                    <a:lumOff val="35000"/>
                  </a:schemeClr>
                </a:solidFill>
                <a:latin typeface="Aptos" panose="020B0004020202020204" pitchFamily="34" charset="0"/>
              </a:rPr>
              <a:t>. This medicine is subject to additional monitoring, which will expedite the detection of new safety information. Healthcare professionals are encouraged to report suspected adverse reactions. </a:t>
            </a:r>
            <a:r>
              <a:rPr lang="en-GB" sz="700" dirty="0" err="1">
                <a:solidFill>
                  <a:schemeClr val="tx1">
                    <a:lumMod val="65000"/>
                    <a:lumOff val="35000"/>
                  </a:schemeClr>
                </a:solidFill>
                <a:latin typeface="Aptos" panose="020B0004020202020204" pitchFamily="34" charset="0"/>
              </a:rPr>
              <a:t>Capecitabina</a:t>
            </a:r>
            <a:r>
              <a:rPr lang="en-GB" sz="700" dirty="0">
                <a:solidFill>
                  <a:schemeClr val="tx1">
                    <a:lumMod val="65000"/>
                    <a:lumOff val="35000"/>
                  </a:schemeClr>
                </a:solidFill>
                <a:latin typeface="Aptos" panose="020B0004020202020204" pitchFamily="34" charset="0"/>
              </a:rPr>
              <a:t> no </a:t>
            </a:r>
            <a:r>
              <a:rPr lang="en-GB" sz="700" dirty="0" err="1">
                <a:solidFill>
                  <a:schemeClr val="tx1">
                    <a:lumMod val="65000"/>
                    <a:lumOff val="35000"/>
                  </a:schemeClr>
                </a:solidFill>
                <a:latin typeface="Aptos" panose="020B0004020202020204" pitchFamily="34" charset="0"/>
              </a:rPr>
              <a:t>esta</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indicado</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en</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el</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tratamiento</a:t>
            </a:r>
            <a:r>
              <a:rPr lang="en-GB" sz="700" dirty="0">
                <a:solidFill>
                  <a:schemeClr val="tx1">
                    <a:lumMod val="65000"/>
                    <a:lumOff val="35000"/>
                  </a:schemeClr>
                </a:solidFill>
                <a:latin typeface="Aptos" panose="020B0004020202020204" pitchFamily="34" charset="0"/>
              </a:rPr>
              <a:t> del </a:t>
            </a:r>
            <a:r>
              <a:rPr lang="en-GB" sz="700" dirty="0" err="1">
                <a:solidFill>
                  <a:schemeClr val="tx1">
                    <a:lumMod val="65000"/>
                    <a:lumOff val="35000"/>
                  </a:schemeClr>
                </a:solidFill>
                <a:latin typeface="Aptos" panose="020B0004020202020204" pitchFamily="34" charset="0"/>
              </a:rPr>
              <a:t>cáncer</a:t>
            </a:r>
            <a:r>
              <a:rPr lang="en-GB" sz="700" dirty="0">
                <a:solidFill>
                  <a:schemeClr val="tx1">
                    <a:lumMod val="65000"/>
                    <a:lumOff val="35000"/>
                  </a:schemeClr>
                </a:solidFill>
                <a:latin typeface="Aptos" panose="020B0004020202020204" pitchFamily="34" charset="0"/>
              </a:rPr>
              <a:t> de </a:t>
            </a:r>
            <a:r>
              <a:rPr lang="en-GB" sz="700" dirty="0" err="1">
                <a:solidFill>
                  <a:schemeClr val="tx1">
                    <a:lumMod val="65000"/>
                    <a:lumOff val="35000"/>
                  </a:schemeClr>
                </a:solidFill>
                <a:latin typeface="Aptos" panose="020B0004020202020204" pitchFamily="34" charset="0"/>
              </a:rPr>
              <a:t>vías</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biliares</a:t>
            </a:r>
            <a:r>
              <a:rPr lang="en-GB" sz="700" dirty="0">
                <a:solidFill>
                  <a:schemeClr val="tx1">
                    <a:lumMod val="65000"/>
                    <a:lumOff val="35000"/>
                  </a:schemeClr>
                </a:solidFill>
                <a:latin typeface="Aptos" panose="020B0004020202020204" pitchFamily="34" charset="0"/>
              </a:rPr>
              <a:t>/ Capecitabine is not indicated in the treatment of bile tract cancer. Pembrolizumab </a:t>
            </a:r>
            <a:r>
              <a:rPr lang="en-GB" sz="700" dirty="0" err="1">
                <a:solidFill>
                  <a:schemeClr val="tx1">
                    <a:lumMod val="65000"/>
                    <a:lumOff val="35000"/>
                  </a:schemeClr>
                </a:solidFill>
                <a:latin typeface="Aptos" panose="020B0004020202020204" pitchFamily="34" charset="0"/>
              </a:rPr>
              <a:t>en</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combinación</a:t>
            </a:r>
            <a:r>
              <a:rPr lang="en-GB" sz="700" dirty="0">
                <a:solidFill>
                  <a:schemeClr val="tx1">
                    <a:lumMod val="65000"/>
                    <a:lumOff val="35000"/>
                  </a:schemeClr>
                </a:solidFill>
                <a:latin typeface="Aptos" panose="020B0004020202020204" pitchFamily="34" charset="0"/>
              </a:rPr>
              <a:t> con </a:t>
            </a:r>
            <a:r>
              <a:rPr lang="en-GB" sz="700" dirty="0" err="1">
                <a:solidFill>
                  <a:schemeClr val="tx1">
                    <a:lumMod val="65000"/>
                    <a:lumOff val="35000"/>
                  </a:schemeClr>
                </a:solidFill>
                <a:latin typeface="Aptos" panose="020B0004020202020204" pitchFamily="34" charset="0"/>
              </a:rPr>
              <a:t>gemcitabina</a:t>
            </a:r>
            <a:r>
              <a:rPr lang="en-GB" sz="700" dirty="0">
                <a:solidFill>
                  <a:schemeClr val="tx1">
                    <a:lumMod val="65000"/>
                    <a:lumOff val="35000"/>
                  </a:schemeClr>
                </a:solidFill>
                <a:latin typeface="Aptos" panose="020B0004020202020204" pitchFamily="34" charset="0"/>
              </a:rPr>
              <a:t> y </a:t>
            </a:r>
            <a:r>
              <a:rPr lang="en-GB" sz="700" dirty="0" err="1">
                <a:solidFill>
                  <a:schemeClr val="tx1">
                    <a:lumMod val="65000"/>
                    <a:lumOff val="35000"/>
                  </a:schemeClr>
                </a:solidFill>
                <a:latin typeface="Aptos" panose="020B0004020202020204" pitchFamily="34" charset="0"/>
              </a:rPr>
              <a:t>cisplantin</a:t>
            </a:r>
            <a:r>
              <a:rPr lang="en-GB" sz="700" dirty="0">
                <a:solidFill>
                  <a:schemeClr val="tx1">
                    <a:lumMod val="65000"/>
                    <a:lumOff val="35000"/>
                  </a:schemeClr>
                </a:solidFill>
                <a:latin typeface="Aptos" panose="020B0004020202020204" pitchFamily="34" charset="0"/>
              </a:rPr>
              <a:t> no </a:t>
            </a:r>
            <a:r>
              <a:rPr lang="en-GB" sz="700" dirty="0" err="1">
                <a:solidFill>
                  <a:schemeClr val="tx1">
                    <a:lumMod val="65000"/>
                    <a:lumOff val="35000"/>
                  </a:schemeClr>
                </a:solidFill>
                <a:latin typeface="Aptos" panose="020B0004020202020204" pitchFamily="34" charset="0"/>
              </a:rPr>
              <a:t>está</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indicado</a:t>
            </a:r>
            <a:r>
              <a:rPr lang="en-GB" sz="700" dirty="0">
                <a:solidFill>
                  <a:schemeClr val="tx1">
                    <a:lumMod val="65000"/>
                    <a:lumOff val="35000"/>
                  </a:schemeClr>
                </a:solidFill>
                <a:latin typeface="Aptos" panose="020B0004020202020204" pitchFamily="34" charset="0"/>
              </a:rPr>
              <a:t> para </a:t>
            </a:r>
            <a:r>
              <a:rPr lang="en-GB" sz="700" dirty="0" err="1">
                <a:solidFill>
                  <a:schemeClr val="tx1">
                    <a:lumMod val="65000"/>
                    <a:lumOff val="35000"/>
                  </a:schemeClr>
                </a:solidFill>
                <a:latin typeface="Aptos" panose="020B0004020202020204" pitchFamily="34" charset="0"/>
              </a:rPr>
              <a:t>el</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tratamiento</a:t>
            </a:r>
            <a:r>
              <a:rPr lang="en-GB" sz="700" dirty="0">
                <a:solidFill>
                  <a:schemeClr val="tx1">
                    <a:lumMod val="65000"/>
                    <a:lumOff val="35000"/>
                  </a:schemeClr>
                </a:solidFill>
                <a:latin typeface="Aptos" panose="020B0004020202020204" pitchFamily="34" charset="0"/>
              </a:rPr>
              <a:t> del </a:t>
            </a:r>
            <a:r>
              <a:rPr lang="en-GB" sz="700" dirty="0" err="1">
                <a:solidFill>
                  <a:schemeClr val="tx1">
                    <a:lumMod val="65000"/>
                    <a:lumOff val="35000"/>
                  </a:schemeClr>
                </a:solidFill>
                <a:latin typeface="Aptos" panose="020B0004020202020204" pitchFamily="34" charset="0"/>
              </a:rPr>
              <a:t>cáncer</a:t>
            </a:r>
            <a:r>
              <a:rPr lang="en-GB" sz="700" dirty="0">
                <a:solidFill>
                  <a:schemeClr val="tx1">
                    <a:lumMod val="65000"/>
                    <a:lumOff val="35000"/>
                  </a:schemeClr>
                </a:solidFill>
                <a:latin typeface="Aptos" panose="020B0004020202020204" pitchFamily="34" charset="0"/>
              </a:rPr>
              <a:t> de </a:t>
            </a:r>
            <a:r>
              <a:rPr lang="en-GB" sz="700" dirty="0" err="1">
                <a:solidFill>
                  <a:schemeClr val="tx1">
                    <a:lumMod val="65000"/>
                    <a:lumOff val="35000"/>
                  </a:schemeClr>
                </a:solidFill>
                <a:latin typeface="Aptos" panose="020B0004020202020204" pitchFamily="34" charset="0"/>
              </a:rPr>
              <a:t>vías</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biliares</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en</a:t>
            </a:r>
            <a:r>
              <a:rPr lang="en-GB" sz="700" dirty="0">
                <a:solidFill>
                  <a:schemeClr val="tx1">
                    <a:lumMod val="65000"/>
                    <a:lumOff val="35000"/>
                  </a:schemeClr>
                </a:solidFill>
                <a:latin typeface="Aptos" panose="020B0004020202020204" pitchFamily="34" charset="0"/>
              </a:rPr>
              <a:t> España / Pembrolizumab in combination with gemcitabine and cisplatin is not indicated for the treatment of bile tract cancer in Spain/FOLFOX no </a:t>
            </a:r>
            <a:r>
              <a:rPr lang="en-GB" sz="700" dirty="0" err="1">
                <a:solidFill>
                  <a:schemeClr val="tx1">
                    <a:lumMod val="65000"/>
                    <a:lumOff val="35000"/>
                  </a:schemeClr>
                </a:solidFill>
                <a:latin typeface="Aptos" panose="020B0004020202020204" pitchFamily="34" charset="0"/>
              </a:rPr>
              <a:t>esta</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indicado</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en</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el</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tratamiento</a:t>
            </a:r>
            <a:r>
              <a:rPr lang="en-GB" sz="700" dirty="0">
                <a:solidFill>
                  <a:schemeClr val="tx1">
                    <a:lumMod val="65000"/>
                    <a:lumOff val="35000"/>
                  </a:schemeClr>
                </a:solidFill>
                <a:latin typeface="Aptos" panose="020B0004020202020204" pitchFamily="34" charset="0"/>
              </a:rPr>
              <a:t> del </a:t>
            </a:r>
            <a:r>
              <a:rPr lang="en-GB" sz="700" dirty="0" err="1">
                <a:solidFill>
                  <a:schemeClr val="tx1">
                    <a:lumMod val="65000"/>
                    <a:lumOff val="35000"/>
                  </a:schemeClr>
                </a:solidFill>
                <a:latin typeface="Aptos" panose="020B0004020202020204" pitchFamily="34" charset="0"/>
              </a:rPr>
              <a:t>cáncer</a:t>
            </a:r>
            <a:r>
              <a:rPr lang="en-GB" sz="700" dirty="0">
                <a:solidFill>
                  <a:schemeClr val="tx1">
                    <a:lumMod val="65000"/>
                    <a:lumOff val="35000"/>
                  </a:schemeClr>
                </a:solidFill>
                <a:latin typeface="Aptos" panose="020B0004020202020204" pitchFamily="34" charset="0"/>
              </a:rPr>
              <a:t> de </a:t>
            </a:r>
            <a:r>
              <a:rPr lang="en-GB" sz="700" dirty="0" err="1">
                <a:solidFill>
                  <a:schemeClr val="tx1">
                    <a:lumMod val="65000"/>
                    <a:lumOff val="35000"/>
                  </a:schemeClr>
                </a:solidFill>
                <a:latin typeface="Aptos" panose="020B0004020202020204" pitchFamily="34" charset="0"/>
              </a:rPr>
              <a:t>vías</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biliares</a:t>
            </a:r>
            <a:r>
              <a:rPr lang="en-GB" sz="700" dirty="0">
                <a:solidFill>
                  <a:schemeClr val="tx1">
                    <a:lumMod val="65000"/>
                    <a:lumOff val="35000"/>
                  </a:schemeClr>
                </a:solidFill>
                <a:latin typeface="Aptos" panose="020B0004020202020204" pitchFamily="34" charset="0"/>
              </a:rPr>
              <a:t>/ FOLFOX is not indicated in the treatment of bile tract cancer. La </a:t>
            </a:r>
            <a:r>
              <a:rPr lang="en-GB" sz="700" dirty="0" err="1">
                <a:solidFill>
                  <a:schemeClr val="tx1">
                    <a:lumMod val="65000"/>
                    <a:lumOff val="35000"/>
                  </a:schemeClr>
                </a:solidFill>
                <a:latin typeface="Aptos" panose="020B0004020202020204" pitchFamily="34" charset="0"/>
              </a:rPr>
              <a:t>combinación</a:t>
            </a:r>
            <a:r>
              <a:rPr lang="en-GB" sz="700" dirty="0">
                <a:solidFill>
                  <a:schemeClr val="tx1">
                    <a:lumMod val="65000"/>
                    <a:lumOff val="35000"/>
                  </a:schemeClr>
                </a:solidFill>
                <a:latin typeface="Aptos" panose="020B0004020202020204" pitchFamily="34" charset="0"/>
              </a:rPr>
              <a:t> 5-FU + </a:t>
            </a:r>
            <a:r>
              <a:rPr lang="en-GB" sz="700" dirty="0" err="1">
                <a:solidFill>
                  <a:schemeClr val="tx1">
                    <a:lumMod val="65000"/>
                    <a:lumOff val="35000"/>
                  </a:schemeClr>
                </a:solidFill>
                <a:latin typeface="Aptos" panose="020B0004020202020204" pitchFamily="34" charset="0"/>
              </a:rPr>
              <a:t>irinotecán</a:t>
            </a:r>
            <a:r>
              <a:rPr lang="en-GB" sz="700" dirty="0">
                <a:solidFill>
                  <a:schemeClr val="tx1">
                    <a:lumMod val="65000"/>
                    <a:lumOff val="35000"/>
                  </a:schemeClr>
                </a:solidFill>
                <a:latin typeface="Aptos" panose="020B0004020202020204" pitchFamily="34" charset="0"/>
              </a:rPr>
              <a:t> no </a:t>
            </a:r>
            <a:r>
              <a:rPr lang="en-GB" sz="700" dirty="0" err="1">
                <a:solidFill>
                  <a:schemeClr val="tx1">
                    <a:lumMod val="65000"/>
                    <a:lumOff val="35000"/>
                  </a:schemeClr>
                </a:solidFill>
                <a:latin typeface="Aptos" panose="020B0004020202020204" pitchFamily="34" charset="0"/>
              </a:rPr>
              <a:t>está</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indicada</a:t>
            </a:r>
            <a:r>
              <a:rPr lang="en-GB" sz="700" dirty="0">
                <a:solidFill>
                  <a:schemeClr val="tx1">
                    <a:lumMod val="65000"/>
                    <a:lumOff val="35000"/>
                  </a:schemeClr>
                </a:solidFill>
                <a:latin typeface="Aptos" panose="020B0004020202020204" pitchFamily="34" charset="0"/>
              </a:rPr>
              <a:t> para </a:t>
            </a:r>
            <a:r>
              <a:rPr lang="en-GB" sz="700" dirty="0" err="1">
                <a:solidFill>
                  <a:schemeClr val="tx1">
                    <a:lumMod val="65000"/>
                    <a:lumOff val="35000"/>
                  </a:schemeClr>
                </a:solidFill>
                <a:latin typeface="Aptos" panose="020B0004020202020204" pitchFamily="34" charset="0"/>
              </a:rPr>
              <a:t>el</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tratamiento</a:t>
            </a:r>
            <a:r>
              <a:rPr lang="en-GB" sz="700" dirty="0">
                <a:solidFill>
                  <a:schemeClr val="tx1">
                    <a:lumMod val="65000"/>
                    <a:lumOff val="35000"/>
                  </a:schemeClr>
                </a:solidFill>
                <a:latin typeface="Aptos" panose="020B0004020202020204" pitchFamily="34" charset="0"/>
              </a:rPr>
              <a:t> del </a:t>
            </a:r>
            <a:r>
              <a:rPr lang="en-GB" sz="700" dirty="0" err="1">
                <a:solidFill>
                  <a:schemeClr val="tx1">
                    <a:lumMod val="65000"/>
                    <a:lumOff val="35000"/>
                  </a:schemeClr>
                </a:solidFill>
                <a:latin typeface="Aptos" panose="020B0004020202020204" pitchFamily="34" charset="0"/>
              </a:rPr>
              <a:t>cáncer</a:t>
            </a:r>
            <a:r>
              <a:rPr lang="en-GB" sz="700" dirty="0">
                <a:solidFill>
                  <a:schemeClr val="tx1">
                    <a:lumMod val="65000"/>
                    <a:lumOff val="35000"/>
                  </a:schemeClr>
                </a:solidFill>
                <a:latin typeface="Aptos" panose="020B0004020202020204" pitchFamily="34" charset="0"/>
              </a:rPr>
              <a:t> de </a:t>
            </a:r>
            <a:r>
              <a:rPr lang="en-GB" sz="700" dirty="0" err="1">
                <a:solidFill>
                  <a:schemeClr val="tx1">
                    <a:lumMod val="65000"/>
                    <a:lumOff val="35000"/>
                  </a:schemeClr>
                </a:solidFill>
                <a:latin typeface="Aptos" panose="020B0004020202020204" pitchFamily="34" charset="0"/>
              </a:rPr>
              <a:t>vías</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biliares</a:t>
            </a:r>
            <a:r>
              <a:rPr lang="en-GB" sz="700" dirty="0">
                <a:solidFill>
                  <a:schemeClr val="tx1">
                    <a:lumMod val="65000"/>
                    <a:lumOff val="35000"/>
                  </a:schemeClr>
                </a:solidFill>
                <a:latin typeface="Aptos" panose="020B0004020202020204" pitchFamily="34" charset="0"/>
              </a:rPr>
              <a:t> / Combination of 5-FU + irinotecan is not indicated in the treatment of bile tract cancer. Dabrafenib </a:t>
            </a:r>
            <a:r>
              <a:rPr lang="en-GB" sz="700" dirty="0" err="1">
                <a:solidFill>
                  <a:schemeClr val="tx1">
                    <a:lumMod val="65000"/>
                    <a:lumOff val="35000"/>
                  </a:schemeClr>
                </a:solidFill>
                <a:latin typeface="Aptos" panose="020B0004020202020204" pitchFamily="34" charset="0"/>
              </a:rPr>
              <a:t>en</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combinación</a:t>
            </a:r>
            <a:r>
              <a:rPr lang="en-GB" sz="700" dirty="0">
                <a:solidFill>
                  <a:schemeClr val="tx1">
                    <a:lumMod val="65000"/>
                    <a:lumOff val="35000"/>
                  </a:schemeClr>
                </a:solidFill>
                <a:latin typeface="Aptos" panose="020B0004020202020204" pitchFamily="34" charset="0"/>
              </a:rPr>
              <a:t> con trametinib no </a:t>
            </a:r>
            <a:r>
              <a:rPr lang="en-GB" sz="700" dirty="0" err="1">
                <a:solidFill>
                  <a:schemeClr val="tx1">
                    <a:lumMod val="65000"/>
                    <a:lumOff val="35000"/>
                  </a:schemeClr>
                </a:solidFill>
                <a:latin typeface="Aptos" panose="020B0004020202020204" pitchFamily="34" charset="0"/>
              </a:rPr>
              <a:t>está</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indicado</a:t>
            </a:r>
            <a:r>
              <a:rPr lang="en-GB" sz="700" dirty="0">
                <a:solidFill>
                  <a:schemeClr val="tx1">
                    <a:lumMod val="65000"/>
                    <a:lumOff val="35000"/>
                  </a:schemeClr>
                </a:solidFill>
                <a:latin typeface="Aptos" panose="020B0004020202020204" pitchFamily="34" charset="0"/>
              </a:rPr>
              <a:t> para </a:t>
            </a:r>
            <a:r>
              <a:rPr lang="en-GB" sz="700" dirty="0" err="1">
                <a:solidFill>
                  <a:schemeClr val="tx1">
                    <a:lumMod val="65000"/>
                    <a:lumOff val="35000"/>
                  </a:schemeClr>
                </a:solidFill>
                <a:latin typeface="Aptos" panose="020B0004020202020204" pitchFamily="34" charset="0"/>
              </a:rPr>
              <a:t>el</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tratamiento</a:t>
            </a:r>
            <a:r>
              <a:rPr lang="en-GB" sz="700" dirty="0">
                <a:solidFill>
                  <a:schemeClr val="tx1">
                    <a:lumMod val="65000"/>
                    <a:lumOff val="35000"/>
                  </a:schemeClr>
                </a:solidFill>
                <a:latin typeface="Aptos" panose="020B0004020202020204" pitchFamily="34" charset="0"/>
              </a:rPr>
              <a:t> del </a:t>
            </a:r>
            <a:r>
              <a:rPr lang="en-GB" sz="700" dirty="0" err="1">
                <a:solidFill>
                  <a:schemeClr val="tx1">
                    <a:lumMod val="65000"/>
                    <a:lumOff val="35000"/>
                  </a:schemeClr>
                </a:solidFill>
                <a:latin typeface="Aptos" panose="020B0004020202020204" pitchFamily="34" charset="0"/>
              </a:rPr>
              <a:t>cáncer</a:t>
            </a:r>
            <a:r>
              <a:rPr lang="en-GB" sz="700" dirty="0">
                <a:solidFill>
                  <a:schemeClr val="tx1">
                    <a:lumMod val="65000"/>
                    <a:lumOff val="35000"/>
                  </a:schemeClr>
                </a:solidFill>
                <a:latin typeface="Aptos" panose="020B0004020202020204" pitchFamily="34" charset="0"/>
              </a:rPr>
              <a:t> de </a:t>
            </a:r>
            <a:r>
              <a:rPr lang="en-GB" sz="700" dirty="0" err="1">
                <a:solidFill>
                  <a:schemeClr val="tx1">
                    <a:lumMod val="65000"/>
                    <a:lumOff val="35000"/>
                  </a:schemeClr>
                </a:solidFill>
                <a:latin typeface="Aptos" panose="020B0004020202020204" pitchFamily="34" charset="0"/>
              </a:rPr>
              <a:t>vías</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biliares</a:t>
            </a:r>
            <a:r>
              <a:rPr lang="en-GB" sz="700" dirty="0">
                <a:solidFill>
                  <a:schemeClr val="tx1">
                    <a:lumMod val="65000"/>
                    <a:lumOff val="35000"/>
                  </a:schemeClr>
                </a:solidFill>
                <a:latin typeface="Aptos" panose="020B0004020202020204" pitchFamily="34" charset="0"/>
              </a:rPr>
              <a:t>/ Dabrafenib in combination with trametinib is not indicated for the treatment of </a:t>
            </a:r>
            <a:r>
              <a:rPr lang="en-GB" sz="700" dirty="0" err="1">
                <a:solidFill>
                  <a:schemeClr val="tx1">
                    <a:lumMod val="65000"/>
                    <a:lumOff val="35000"/>
                  </a:schemeClr>
                </a:solidFill>
                <a:latin typeface="Aptos" panose="020B0004020202020204" pitchFamily="34" charset="0"/>
              </a:rPr>
              <a:t>bilary</a:t>
            </a:r>
            <a:r>
              <a:rPr lang="en-GB" sz="700" dirty="0">
                <a:solidFill>
                  <a:schemeClr val="tx1">
                    <a:lumMod val="65000"/>
                    <a:lumOff val="35000"/>
                  </a:schemeClr>
                </a:solidFill>
                <a:latin typeface="Aptos" panose="020B0004020202020204" pitchFamily="34" charset="0"/>
              </a:rPr>
              <a:t> tract cancer. Trastuzumab </a:t>
            </a:r>
            <a:r>
              <a:rPr lang="en-GB" sz="700" dirty="0" err="1">
                <a:solidFill>
                  <a:schemeClr val="tx1">
                    <a:lumMod val="65000"/>
                    <a:lumOff val="35000"/>
                  </a:schemeClr>
                </a:solidFill>
                <a:latin typeface="Aptos" panose="020B0004020202020204" pitchFamily="34" charset="0"/>
              </a:rPr>
              <a:t>deruxtecan</a:t>
            </a:r>
            <a:r>
              <a:rPr lang="en-GB" sz="700" dirty="0">
                <a:solidFill>
                  <a:schemeClr val="tx1">
                    <a:lumMod val="65000"/>
                    <a:lumOff val="35000"/>
                  </a:schemeClr>
                </a:solidFill>
                <a:latin typeface="Aptos" panose="020B0004020202020204" pitchFamily="34" charset="0"/>
              </a:rPr>
              <a:t> no </a:t>
            </a:r>
            <a:r>
              <a:rPr lang="en-GB" sz="700" dirty="0" err="1">
                <a:solidFill>
                  <a:schemeClr val="tx1">
                    <a:lumMod val="65000"/>
                    <a:lumOff val="35000"/>
                  </a:schemeClr>
                </a:solidFill>
                <a:latin typeface="Aptos" panose="020B0004020202020204" pitchFamily="34" charset="0"/>
              </a:rPr>
              <a:t>está</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indicado</a:t>
            </a:r>
            <a:r>
              <a:rPr lang="en-GB" sz="700" dirty="0">
                <a:solidFill>
                  <a:schemeClr val="tx1">
                    <a:lumMod val="65000"/>
                    <a:lumOff val="35000"/>
                  </a:schemeClr>
                </a:solidFill>
                <a:latin typeface="Aptos" panose="020B0004020202020204" pitchFamily="34" charset="0"/>
              </a:rPr>
              <a:t> para </a:t>
            </a:r>
            <a:r>
              <a:rPr lang="en-GB" sz="700" dirty="0" err="1">
                <a:solidFill>
                  <a:schemeClr val="tx1">
                    <a:lumMod val="65000"/>
                    <a:lumOff val="35000"/>
                  </a:schemeClr>
                </a:solidFill>
                <a:latin typeface="Aptos" panose="020B0004020202020204" pitchFamily="34" charset="0"/>
              </a:rPr>
              <a:t>el</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tratamiento</a:t>
            </a:r>
            <a:r>
              <a:rPr lang="en-GB" sz="700" dirty="0">
                <a:solidFill>
                  <a:schemeClr val="tx1">
                    <a:lumMod val="65000"/>
                    <a:lumOff val="35000"/>
                  </a:schemeClr>
                </a:solidFill>
                <a:latin typeface="Aptos" panose="020B0004020202020204" pitchFamily="34" charset="0"/>
              </a:rPr>
              <a:t> de </a:t>
            </a:r>
            <a:r>
              <a:rPr lang="en-GB" sz="700" dirty="0" err="1">
                <a:solidFill>
                  <a:schemeClr val="tx1">
                    <a:lumMod val="65000"/>
                    <a:lumOff val="35000"/>
                  </a:schemeClr>
                </a:solidFill>
                <a:latin typeface="Aptos" panose="020B0004020202020204" pitchFamily="34" charset="0"/>
              </a:rPr>
              <a:t>cáncer</a:t>
            </a:r>
            <a:r>
              <a:rPr lang="en-GB" sz="700" dirty="0">
                <a:solidFill>
                  <a:schemeClr val="tx1">
                    <a:lumMod val="65000"/>
                    <a:lumOff val="35000"/>
                  </a:schemeClr>
                </a:solidFill>
                <a:latin typeface="Aptos" panose="020B0004020202020204" pitchFamily="34" charset="0"/>
              </a:rPr>
              <a:t> de </a:t>
            </a:r>
            <a:r>
              <a:rPr lang="en-GB" sz="700" dirty="0" err="1">
                <a:solidFill>
                  <a:schemeClr val="tx1">
                    <a:lumMod val="65000"/>
                    <a:lumOff val="35000"/>
                  </a:schemeClr>
                </a:solidFill>
                <a:latin typeface="Aptos" panose="020B0004020202020204" pitchFamily="34" charset="0"/>
              </a:rPr>
              <a:t>vías</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biliares</a:t>
            </a:r>
            <a:r>
              <a:rPr lang="en-GB" sz="700" dirty="0">
                <a:solidFill>
                  <a:schemeClr val="tx1">
                    <a:lumMod val="65000"/>
                    <a:lumOff val="35000"/>
                  </a:schemeClr>
                </a:solidFill>
                <a:latin typeface="Aptos" panose="020B0004020202020204" pitchFamily="34" charset="0"/>
              </a:rPr>
              <a:t> / Trastuzumab </a:t>
            </a:r>
            <a:r>
              <a:rPr lang="en-GB" sz="700" dirty="0" err="1">
                <a:solidFill>
                  <a:schemeClr val="tx1">
                    <a:lumMod val="65000"/>
                    <a:lumOff val="35000"/>
                  </a:schemeClr>
                </a:solidFill>
                <a:latin typeface="Aptos" panose="020B0004020202020204" pitchFamily="34" charset="0"/>
              </a:rPr>
              <a:t>deruxtecan</a:t>
            </a:r>
            <a:r>
              <a:rPr lang="en-GB" sz="700" dirty="0">
                <a:solidFill>
                  <a:schemeClr val="tx1">
                    <a:lumMod val="65000"/>
                    <a:lumOff val="35000"/>
                  </a:schemeClr>
                </a:solidFill>
                <a:latin typeface="Aptos" panose="020B0004020202020204" pitchFamily="34" charset="0"/>
              </a:rPr>
              <a:t> is not indicated for the treatment of </a:t>
            </a:r>
            <a:r>
              <a:rPr lang="en-GB" sz="700" dirty="0" err="1">
                <a:solidFill>
                  <a:schemeClr val="tx1">
                    <a:lumMod val="65000"/>
                    <a:lumOff val="35000"/>
                  </a:schemeClr>
                </a:solidFill>
                <a:latin typeface="Aptos" panose="020B0004020202020204" pitchFamily="34" charset="0"/>
              </a:rPr>
              <a:t>bilary</a:t>
            </a:r>
            <a:r>
              <a:rPr lang="en-GB" sz="700" dirty="0">
                <a:solidFill>
                  <a:schemeClr val="tx1">
                    <a:lumMod val="65000"/>
                    <a:lumOff val="35000"/>
                  </a:schemeClr>
                </a:solidFill>
                <a:latin typeface="Aptos" panose="020B0004020202020204" pitchFamily="34" charset="0"/>
              </a:rPr>
              <a:t> tract cancer. </a:t>
            </a:r>
            <a:r>
              <a:rPr lang="en-GB" sz="700" dirty="0" err="1">
                <a:solidFill>
                  <a:schemeClr val="tx1">
                    <a:lumMod val="65000"/>
                    <a:lumOff val="35000"/>
                  </a:schemeClr>
                </a:solidFill>
                <a:latin typeface="Aptos" panose="020B0004020202020204" pitchFamily="34" charset="0"/>
              </a:rPr>
              <a:t>Zanidatamab</a:t>
            </a:r>
            <a:r>
              <a:rPr lang="en-GB" sz="700" dirty="0">
                <a:solidFill>
                  <a:schemeClr val="tx1">
                    <a:lumMod val="65000"/>
                    <a:lumOff val="35000"/>
                  </a:schemeClr>
                </a:solidFill>
                <a:latin typeface="Aptos" panose="020B0004020202020204" pitchFamily="34" charset="0"/>
              </a:rPr>
              <a:t> no </a:t>
            </a:r>
            <a:r>
              <a:rPr lang="en-GB" sz="700" dirty="0" err="1">
                <a:solidFill>
                  <a:schemeClr val="tx1">
                    <a:lumMod val="65000"/>
                    <a:lumOff val="35000"/>
                  </a:schemeClr>
                </a:solidFill>
                <a:latin typeface="Aptos" panose="020B0004020202020204" pitchFamily="34" charset="0"/>
              </a:rPr>
              <a:t>está</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comercializado</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en</a:t>
            </a:r>
            <a:r>
              <a:rPr lang="en-GB" sz="700" dirty="0">
                <a:solidFill>
                  <a:schemeClr val="tx1">
                    <a:lumMod val="65000"/>
                    <a:lumOff val="35000"/>
                  </a:schemeClr>
                </a:solidFill>
                <a:latin typeface="Aptos" panose="020B0004020202020204" pitchFamily="34" charset="0"/>
              </a:rPr>
              <a:t> España / </a:t>
            </a:r>
            <a:r>
              <a:rPr lang="en-GB" sz="700" dirty="0" err="1">
                <a:solidFill>
                  <a:schemeClr val="tx1">
                    <a:lumMod val="65000"/>
                    <a:lumOff val="35000"/>
                  </a:schemeClr>
                </a:solidFill>
                <a:latin typeface="Aptos" panose="020B0004020202020204" pitchFamily="34" charset="0"/>
              </a:rPr>
              <a:t>Zanidatamab</a:t>
            </a:r>
            <a:r>
              <a:rPr lang="en-GB" sz="700" dirty="0">
                <a:solidFill>
                  <a:schemeClr val="tx1">
                    <a:lumMod val="65000"/>
                    <a:lumOff val="35000"/>
                  </a:schemeClr>
                </a:solidFill>
                <a:latin typeface="Aptos" panose="020B0004020202020204" pitchFamily="34" charset="0"/>
              </a:rPr>
              <a:t> is not marketed in Spain. </a:t>
            </a:r>
            <a:r>
              <a:rPr lang="en-GB" sz="700" dirty="0" err="1">
                <a:solidFill>
                  <a:schemeClr val="tx1">
                    <a:lumMod val="65000"/>
                    <a:lumOff val="35000"/>
                  </a:schemeClr>
                </a:solidFill>
                <a:latin typeface="Aptos" panose="020B0004020202020204" pitchFamily="34" charset="0"/>
              </a:rPr>
              <a:t>Repotrectinib</a:t>
            </a:r>
            <a:r>
              <a:rPr lang="en-GB" sz="700" dirty="0">
                <a:solidFill>
                  <a:schemeClr val="tx1">
                    <a:lumMod val="65000"/>
                    <a:lumOff val="35000"/>
                  </a:schemeClr>
                </a:solidFill>
                <a:latin typeface="Aptos" panose="020B0004020202020204" pitchFamily="34" charset="0"/>
              </a:rPr>
              <a:t> no </a:t>
            </a:r>
            <a:r>
              <a:rPr lang="en-GB" sz="700" dirty="0" err="1">
                <a:solidFill>
                  <a:schemeClr val="tx1">
                    <a:lumMod val="65000"/>
                    <a:lumOff val="35000"/>
                  </a:schemeClr>
                </a:solidFill>
                <a:latin typeface="Aptos" panose="020B0004020202020204" pitchFamily="34" charset="0"/>
              </a:rPr>
              <a:t>está</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comercializado</a:t>
            </a:r>
            <a:r>
              <a:rPr lang="en-GB" sz="700" dirty="0">
                <a:solidFill>
                  <a:schemeClr val="tx1">
                    <a:lumMod val="65000"/>
                    <a:lumOff val="35000"/>
                  </a:schemeClr>
                </a:solidFill>
                <a:latin typeface="Aptos" panose="020B0004020202020204" pitchFamily="34" charset="0"/>
              </a:rPr>
              <a:t> </a:t>
            </a:r>
            <a:r>
              <a:rPr lang="en-GB" sz="700" dirty="0" err="1">
                <a:solidFill>
                  <a:schemeClr val="tx1">
                    <a:lumMod val="65000"/>
                    <a:lumOff val="35000"/>
                  </a:schemeClr>
                </a:solidFill>
                <a:latin typeface="Aptos" panose="020B0004020202020204" pitchFamily="34" charset="0"/>
              </a:rPr>
              <a:t>en</a:t>
            </a:r>
            <a:r>
              <a:rPr lang="en-GB" sz="700" dirty="0">
                <a:solidFill>
                  <a:schemeClr val="tx1">
                    <a:lumMod val="65000"/>
                    <a:lumOff val="35000"/>
                  </a:schemeClr>
                </a:solidFill>
                <a:latin typeface="Aptos" panose="020B0004020202020204" pitchFamily="34" charset="0"/>
              </a:rPr>
              <a:t> España / </a:t>
            </a:r>
            <a:r>
              <a:rPr lang="en-GB" sz="700" dirty="0" err="1">
                <a:solidFill>
                  <a:schemeClr val="tx1">
                    <a:lumMod val="65000"/>
                    <a:lumOff val="35000"/>
                  </a:schemeClr>
                </a:solidFill>
                <a:latin typeface="Aptos" panose="020B0004020202020204" pitchFamily="34" charset="0"/>
              </a:rPr>
              <a:t>Repotrectinib</a:t>
            </a:r>
            <a:r>
              <a:rPr lang="en-GB" sz="700" dirty="0">
                <a:solidFill>
                  <a:schemeClr val="tx1">
                    <a:lumMod val="65000"/>
                    <a:lumOff val="35000"/>
                  </a:schemeClr>
                </a:solidFill>
                <a:latin typeface="Aptos" panose="020B0004020202020204" pitchFamily="34" charset="0"/>
              </a:rPr>
              <a:t> is not </a:t>
            </a:r>
            <a:r>
              <a:rPr lang="en-GB" sz="700" dirty="0" err="1">
                <a:solidFill>
                  <a:schemeClr val="tx1">
                    <a:lumMod val="65000"/>
                    <a:lumOff val="35000"/>
                  </a:schemeClr>
                </a:solidFill>
                <a:latin typeface="Aptos" panose="020B0004020202020204" pitchFamily="34" charset="0"/>
              </a:rPr>
              <a:t>marketedin</a:t>
            </a:r>
            <a:r>
              <a:rPr lang="en-GB" sz="700" dirty="0">
                <a:solidFill>
                  <a:schemeClr val="tx1">
                    <a:lumMod val="65000"/>
                    <a:lumOff val="35000"/>
                  </a:schemeClr>
                </a:solidFill>
                <a:latin typeface="Aptos" panose="020B0004020202020204" pitchFamily="34" charset="0"/>
              </a:rPr>
              <a:t> Spain.</a:t>
            </a:r>
            <a:r>
              <a:rPr lang="en-DE" sz="700" dirty="0">
                <a:solidFill>
                  <a:schemeClr val="tx1">
                    <a:lumMod val="65000"/>
                    <a:lumOff val="35000"/>
                  </a:schemeClr>
                </a:solidFill>
                <a:latin typeface="Aptos" panose="020B0004020202020204" pitchFamily="34" charset="0"/>
                <a:ea typeface="Aptos" panose="020B0004020202020204" pitchFamily="34" charset="0"/>
              </a:rPr>
              <a:t> ​</a:t>
            </a:r>
            <a:endParaRPr lang="es-ES" sz="700" dirty="0">
              <a:solidFill>
                <a:schemeClr val="tx1">
                  <a:lumMod val="65000"/>
                  <a:lumOff val="35000"/>
                </a:schemeClr>
              </a:solidFill>
              <a:latin typeface="Aptos" panose="020B0004020202020204" pitchFamily="34" charset="0"/>
              <a:ea typeface="Aptos" panose="020B0004020202020204" pitchFamily="34" charset="0"/>
            </a:endParaRPr>
          </a:p>
          <a:p>
            <a:pPr lvl="0">
              <a:lnSpc>
                <a:spcPct val="90000"/>
              </a:lnSpc>
              <a:defRPr/>
            </a:pPr>
            <a:r>
              <a:rPr lang="en-GB" sz="700" b="1" dirty="0">
                <a:solidFill>
                  <a:schemeClr val="tx1">
                    <a:lumMod val="65000"/>
                    <a:lumOff val="35000"/>
                  </a:schemeClr>
                </a:solidFill>
                <a:latin typeface="Aptos" panose="020B0004020202020204" pitchFamily="34" charset="0"/>
                <a:cs typeface="Arial" pitchFamily="34"/>
              </a:rPr>
              <a:t>1. </a:t>
            </a:r>
            <a:r>
              <a:rPr lang="en-US" sz="700" dirty="0">
                <a:solidFill>
                  <a:schemeClr val="tx1">
                    <a:lumMod val="65000"/>
                    <a:lumOff val="35000"/>
                  </a:schemeClr>
                </a:solidFill>
                <a:latin typeface="Aptos" panose="020B0004020202020204" pitchFamily="34" charset="0"/>
              </a:rPr>
              <a:t>Vogel A, </a:t>
            </a:r>
            <a:r>
              <a:rPr lang="en-US" sz="700" dirty="0" err="1">
                <a:solidFill>
                  <a:schemeClr val="tx1">
                    <a:lumMod val="65000"/>
                    <a:lumOff val="35000"/>
                  </a:schemeClr>
                </a:solidFill>
                <a:latin typeface="Aptos" panose="020B0004020202020204" pitchFamily="34" charset="0"/>
              </a:rPr>
              <a:t>Ducreux</a:t>
            </a:r>
            <a:r>
              <a:rPr lang="en-US" sz="700" dirty="0">
                <a:solidFill>
                  <a:schemeClr val="tx1">
                    <a:lumMod val="65000"/>
                    <a:lumOff val="35000"/>
                  </a:schemeClr>
                </a:solidFill>
                <a:latin typeface="Aptos" panose="020B0004020202020204" pitchFamily="34" charset="0"/>
              </a:rPr>
              <a:t> M. </a:t>
            </a:r>
            <a:r>
              <a:rPr lang="en-US" sz="700" i="1" dirty="0">
                <a:solidFill>
                  <a:schemeClr val="tx1">
                    <a:lumMod val="65000"/>
                    <a:lumOff val="35000"/>
                  </a:schemeClr>
                </a:solidFill>
                <a:latin typeface="Aptos" panose="020B0004020202020204" pitchFamily="34" charset="0"/>
              </a:rPr>
              <a:t>ESMO Open </a:t>
            </a:r>
            <a:r>
              <a:rPr lang="en-US" sz="700" dirty="0">
                <a:solidFill>
                  <a:schemeClr val="tx1">
                    <a:lumMod val="65000"/>
                    <a:lumOff val="35000"/>
                  </a:schemeClr>
                </a:solidFill>
                <a:latin typeface="Aptos" panose="020B0004020202020204" pitchFamily="34" charset="0"/>
              </a:rPr>
              <a:t>2025;10:104003</a:t>
            </a:r>
            <a:r>
              <a:rPr lang="en-DE" sz="700" dirty="0">
                <a:solidFill>
                  <a:schemeClr val="tx1">
                    <a:lumMod val="65000"/>
                    <a:lumOff val="35000"/>
                  </a:schemeClr>
                </a:solidFill>
                <a:latin typeface="Aptos" panose="020B0004020202020204" pitchFamily="34" charset="0"/>
              </a:rPr>
              <a:t> </a:t>
            </a:r>
            <a:endParaRPr lang="en-ZA" sz="700" dirty="0">
              <a:solidFill>
                <a:schemeClr val="tx1">
                  <a:lumMod val="65000"/>
                  <a:lumOff val="35000"/>
                </a:schemeClr>
              </a:solidFill>
              <a:latin typeface="Aptos" panose="020B0004020202020204" pitchFamily="34" charset="0"/>
            </a:endParaRPr>
          </a:p>
        </p:txBody>
      </p:sp>
      <p:sp>
        <p:nvSpPr>
          <p:cNvPr id="12" name="Triángulo 11">
            <a:extLst>
              <a:ext uri="{FF2B5EF4-FFF2-40B4-BE49-F238E27FC236}">
                <a16:creationId xmlns:a16="http://schemas.microsoft.com/office/drawing/2014/main" id="{9E36ACDA-8D13-9F2F-279B-673BDED23AB9}"/>
              </a:ext>
            </a:extLst>
          </p:cNvPr>
          <p:cNvSpPr/>
          <p:nvPr/>
        </p:nvSpPr>
        <p:spPr>
          <a:xfrm rot="10800000">
            <a:off x="1391478" y="4101547"/>
            <a:ext cx="324679" cy="125895"/>
          </a:xfrm>
          <a:prstGeom prst="triangle">
            <a:avLst/>
          </a:prstGeom>
          <a:solidFill>
            <a:srgbClr val="AD2B61"/>
          </a:solidFill>
          <a:effectLst>
            <a:outerShdw blurRad="50800" dist="38100" dir="8100000" algn="tr" rotWithShape="0">
              <a:prstClr val="black">
                <a:alpha val="40000"/>
              </a:prstClr>
            </a:outerShdw>
          </a:effectLst>
        </p:spPr>
        <p:txBody>
          <a:bodyPr wrap="square" lIns="0" tIns="0" rIns="0" bIns="0" rtlCol="0"/>
          <a:lstStyle/>
          <a:p>
            <a:endParaRPr lang="es-ES_tradnl" sz="1100">
              <a:solidFill>
                <a:prstClr val="black"/>
              </a:solidFill>
              <a:latin typeface="Aptos" panose="020B0004020202020204" pitchFamily="34" charset="0"/>
            </a:endParaRPr>
          </a:p>
        </p:txBody>
      </p:sp>
      <p:sp>
        <p:nvSpPr>
          <p:cNvPr id="13" name="Triángulo 12">
            <a:extLst>
              <a:ext uri="{FF2B5EF4-FFF2-40B4-BE49-F238E27FC236}">
                <a16:creationId xmlns:a16="http://schemas.microsoft.com/office/drawing/2014/main" id="{C43A0E94-6873-7A00-FB27-FF5103277B8C}"/>
              </a:ext>
            </a:extLst>
          </p:cNvPr>
          <p:cNvSpPr/>
          <p:nvPr/>
        </p:nvSpPr>
        <p:spPr>
          <a:xfrm rot="10800000">
            <a:off x="2643809" y="4101547"/>
            <a:ext cx="324679" cy="125895"/>
          </a:xfrm>
          <a:prstGeom prst="triangle">
            <a:avLst/>
          </a:prstGeom>
          <a:solidFill>
            <a:srgbClr val="AD2B61"/>
          </a:solidFill>
          <a:effectLst>
            <a:outerShdw blurRad="50800" dist="38100" dir="8100000" algn="tr" rotWithShape="0">
              <a:prstClr val="black">
                <a:alpha val="40000"/>
              </a:prstClr>
            </a:outerShdw>
          </a:effectLst>
        </p:spPr>
        <p:txBody>
          <a:bodyPr wrap="square" lIns="0" tIns="0" rIns="0" bIns="0" rtlCol="0"/>
          <a:lstStyle/>
          <a:p>
            <a:endParaRPr lang="es-ES_tradnl" sz="1100">
              <a:solidFill>
                <a:prstClr val="black"/>
              </a:solidFill>
              <a:latin typeface="Aptos" panose="020B0004020202020204" pitchFamily="34" charset="0"/>
            </a:endParaRPr>
          </a:p>
        </p:txBody>
      </p:sp>
      <p:sp>
        <p:nvSpPr>
          <p:cNvPr id="14" name="Triángulo 13">
            <a:extLst>
              <a:ext uri="{FF2B5EF4-FFF2-40B4-BE49-F238E27FC236}">
                <a16:creationId xmlns:a16="http://schemas.microsoft.com/office/drawing/2014/main" id="{FC226DCB-2B67-5D8E-F282-09ECCAAE61B9}"/>
              </a:ext>
            </a:extLst>
          </p:cNvPr>
          <p:cNvSpPr/>
          <p:nvPr/>
        </p:nvSpPr>
        <p:spPr>
          <a:xfrm rot="10800000">
            <a:off x="3876261" y="4101547"/>
            <a:ext cx="324679" cy="125895"/>
          </a:xfrm>
          <a:prstGeom prst="triangle">
            <a:avLst/>
          </a:prstGeom>
          <a:solidFill>
            <a:srgbClr val="AD2B61"/>
          </a:solidFill>
          <a:effectLst>
            <a:outerShdw blurRad="50800" dist="38100" dir="8100000" algn="tr" rotWithShape="0">
              <a:prstClr val="black">
                <a:alpha val="40000"/>
              </a:prstClr>
            </a:outerShdw>
          </a:effectLst>
        </p:spPr>
        <p:txBody>
          <a:bodyPr wrap="square" lIns="0" tIns="0" rIns="0" bIns="0" rtlCol="0"/>
          <a:lstStyle/>
          <a:p>
            <a:endParaRPr lang="es-ES_tradnl" sz="1100">
              <a:solidFill>
                <a:prstClr val="black"/>
              </a:solidFill>
              <a:latin typeface="Aptos" panose="020B0004020202020204" pitchFamily="34" charset="0"/>
            </a:endParaRPr>
          </a:p>
        </p:txBody>
      </p:sp>
      <p:sp>
        <p:nvSpPr>
          <p:cNvPr id="15" name="Triángulo 14">
            <a:extLst>
              <a:ext uri="{FF2B5EF4-FFF2-40B4-BE49-F238E27FC236}">
                <a16:creationId xmlns:a16="http://schemas.microsoft.com/office/drawing/2014/main" id="{6FDB932D-E3E3-B893-31AC-479D85D209F2}"/>
              </a:ext>
            </a:extLst>
          </p:cNvPr>
          <p:cNvSpPr/>
          <p:nvPr/>
        </p:nvSpPr>
        <p:spPr>
          <a:xfrm rot="10800000">
            <a:off x="5121966" y="4101547"/>
            <a:ext cx="324679" cy="125895"/>
          </a:xfrm>
          <a:prstGeom prst="triangle">
            <a:avLst/>
          </a:prstGeom>
          <a:solidFill>
            <a:srgbClr val="AD2B61"/>
          </a:solidFill>
          <a:effectLst>
            <a:outerShdw blurRad="50800" dist="38100" dir="8100000" algn="tr" rotWithShape="0">
              <a:prstClr val="black">
                <a:alpha val="40000"/>
              </a:prstClr>
            </a:outerShdw>
          </a:effectLst>
        </p:spPr>
        <p:txBody>
          <a:bodyPr wrap="square" lIns="0" tIns="0" rIns="0" bIns="0" rtlCol="0"/>
          <a:lstStyle/>
          <a:p>
            <a:endParaRPr lang="es-ES_tradnl" sz="1100">
              <a:solidFill>
                <a:prstClr val="black"/>
              </a:solidFill>
              <a:latin typeface="Aptos" panose="020B0004020202020204" pitchFamily="34" charset="0"/>
            </a:endParaRPr>
          </a:p>
        </p:txBody>
      </p:sp>
      <p:sp>
        <p:nvSpPr>
          <p:cNvPr id="16" name="Triángulo 15">
            <a:extLst>
              <a:ext uri="{FF2B5EF4-FFF2-40B4-BE49-F238E27FC236}">
                <a16:creationId xmlns:a16="http://schemas.microsoft.com/office/drawing/2014/main" id="{913D65AD-D650-AAE6-7F3F-890591FDD66C}"/>
              </a:ext>
            </a:extLst>
          </p:cNvPr>
          <p:cNvSpPr/>
          <p:nvPr/>
        </p:nvSpPr>
        <p:spPr>
          <a:xfrm rot="10800000">
            <a:off x="6559826" y="4101547"/>
            <a:ext cx="324679" cy="125895"/>
          </a:xfrm>
          <a:prstGeom prst="triangle">
            <a:avLst/>
          </a:prstGeom>
          <a:solidFill>
            <a:srgbClr val="AD2B61"/>
          </a:solidFill>
          <a:effectLst>
            <a:outerShdw blurRad="50800" dist="38100" dir="8100000" algn="tr" rotWithShape="0">
              <a:prstClr val="black">
                <a:alpha val="40000"/>
              </a:prstClr>
            </a:outerShdw>
          </a:effectLst>
        </p:spPr>
        <p:txBody>
          <a:bodyPr wrap="square" lIns="0" tIns="0" rIns="0" bIns="0" rtlCol="0"/>
          <a:lstStyle/>
          <a:p>
            <a:endParaRPr lang="es-ES_tradnl" sz="1100">
              <a:solidFill>
                <a:prstClr val="black"/>
              </a:solidFill>
              <a:latin typeface="Aptos" panose="020B0004020202020204" pitchFamily="34" charset="0"/>
            </a:endParaRPr>
          </a:p>
        </p:txBody>
      </p:sp>
      <p:sp>
        <p:nvSpPr>
          <p:cNvPr id="17" name="Triángulo 16">
            <a:extLst>
              <a:ext uri="{FF2B5EF4-FFF2-40B4-BE49-F238E27FC236}">
                <a16:creationId xmlns:a16="http://schemas.microsoft.com/office/drawing/2014/main" id="{CC949A0A-7B6B-C67A-1870-9A3D9051DE7F}"/>
              </a:ext>
            </a:extLst>
          </p:cNvPr>
          <p:cNvSpPr/>
          <p:nvPr/>
        </p:nvSpPr>
        <p:spPr>
          <a:xfrm rot="10800000">
            <a:off x="7964557" y="4101547"/>
            <a:ext cx="324679" cy="125895"/>
          </a:xfrm>
          <a:prstGeom prst="triangle">
            <a:avLst/>
          </a:prstGeom>
          <a:solidFill>
            <a:srgbClr val="AD2B61"/>
          </a:solidFill>
          <a:effectLst>
            <a:outerShdw blurRad="50800" dist="38100" dir="8100000" algn="tr" rotWithShape="0">
              <a:prstClr val="black">
                <a:alpha val="40000"/>
              </a:prstClr>
            </a:outerShdw>
          </a:effectLst>
        </p:spPr>
        <p:txBody>
          <a:bodyPr wrap="square" lIns="0" tIns="0" rIns="0" bIns="0" rtlCol="0"/>
          <a:lstStyle/>
          <a:p>
            <a:endParaRPr lang="es-ES_tradnl" sz="1100">
              <a:solidFill>
                <a:prstClr val="black"/>
              </a:solidFill>
              <a:latin typeface="Aptos" panose="020B0004020202020204" pitchFamily="34" charset="0"/>
            </a:endParaRPr>
          </a:p>
        </p:txBody>
      </p:sp>
      <p:sp>
        <p:nvSpPr>
          <p:cNvPr id="18" name="Triángulo 17">
            <a:extLst>
              <a:ext uri="{FF2B5EF4-FFF2-40B4-BE49-F238E27FC236}">
                <a16:creationId xmlns:a16="http://schemas.microsoft.com/office/drawing/2014/main" id="{96C3C04A-12B1-F2BD-A254-6D4B9EBEDEF1}"/>
              </a:ext>
            </a:extLst>
          </p:cNvPr>
          <p:cNvSpPr/>
          <p:nvPr/>
        </p:nvSpPr>
        <p:spPr>
          <a:xfrm rot="10800000">
            <a:off x="9256644" y="4101547"/>
            <a:ext cx="324679" cy="125895"/>
          </a:xfrm>
          <a:prstGeom prst="triangle">
            <a:avLst/>
          </a:prstGeom>
          <a:solidFill>
            <a:srgbClr val="AD2B61"/>
          </a:solidFill>
          <a:effectLst>
            <a:outerShdw blurRad="50800" dist="38100" dir="8100000" algn="tr" rotWithShape="0">
              <a:prstClr val="black">
                <a:alpha val="40000"/>
              </a:prstClr>
            </a:outerShdw>
          </a:effectLst>
        </p:spPr>
        <p:txBody>
          <a:bodyPr wrap="square" lIns="0" tIns="0" rIns="0" bIns="0" rtlCol="0"/>
          <a:lstStyle/>
          <a:p>
            <a:endParaRPr lang="es-ES_tradnl" sz="1100">
              <a:solidFill>
                <a:prstClr val="black"/>
              </a:solidFill>
              <a:latin typeface="Aptos" panose="020B0004020202020204" pitchFamily="34" charset="0"/>
            </a:endParaRPr>
          </a:p>
        </p:txBody>
      </p:sp>
      <p:sp>
        <p:nvSpPr>
          <p:cNvPr id="19" name="Triángulo 18">
            <a:extLst>
              <a:ext uri="{FF2B5EF4-FFF2-40B4-BE49-F238E27FC236}">
                <a16:creationId xmlns:a16="http://schemas.microsoft.com/office/drawing/2014/main" id="{C416BA7F-31B8-8780-8CC4-A92EAB915B71}"/>
              </a:ext>
            </a:extLst>
          </p:cNvPr>
          <p:cNvSpPr/>
          <p:nvPr/>
        </p:nvSpPr>
        <p:spPr>
          <a:xfrm rot="10800000">
            <a:off x="10515600" y="4101547"/>
            <a:ext cx="324679" cy="125895"/>
          </a:xfrm>
          <a:prstGeom prst="triangle">
            <a:avLst/>
          </a:prstGeom>
          <a:solidFill>
            <a:srgbClr val="AD2B61"/>
          </a:solidFill>
          <a:effectLst>
            <a:outerShdw blurRad="50800" dist="38100" dir="8100000" algn="tr" rotWithShape="0">
              <a:prstClr val="black">
                <a:alpha val="40000"/>
              </a:prstClr>
            </a:outerShdw>
          </a:effectLst>
        </p:spPr>
        <p:txBody>
          <a:bodyPr wrap="square" lIns="0" tIns="0" rIns="0" bIns="0" rtlCol="0"/>
          <a:lstStyle/>
          <a:p>
            <a:endParaRPr lang="es-ES_tradnl" sz="1100">
              <a:solidFill>
                <a:prstClr val="black"/>
              </a:solidFill>
              <a:latin typeface="Aptos" panose="020B0004020202020204" pitchFamily="34" charset="0"/>
            </a:endParaRPr>
          </a:p>
        </p:txBody>
      </p:sp>
      <p:cxnSp>
        <p:nvCxnSpPr>
          <p:cNvPr id="20" name="Straight Connector 181">
            <a:extLst>
              <a:ext uri="{FF2B5EF4-FFF2-40B4-BE49-F238E27FC236}">
                <a16:creationId xmlns:a16="http://schemas.microsoft.com/office/drawing/2014/main" id="{57CCFBF6-B2FA-091B-7ED0-3CF813A9A477}"/>
              </a:ext>
            </a:extLst>
          </p:cNvPr>
          <p:cNvCxnSpPr>
            <a:cxnSpLocks/>
          </p:cNvCxnSpPr>
          <p:nvPr/>
        </p:nvCxnSpPr>
        <p:spPr>
          <a:xfrm>
            <a:off x="1553817" y="3525027"/>
            <a:ext cx="9119060" cy="0"/>
          </a:xfrm>
          <a:prstGeom prst="line">
            <a:avLst/>
          </a:prstGeom>
          <a:ln w="9525">
            <a:solidFill>
              <a:schemeClr val="tx1">
                <a:lumMod val="75000"/>
                <a:lumOff val="2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25" name="Straight Arrow Connector 184">
            <a:extLst>
              <a:ext uri="{FF2B5EF4-FFF2-40B4-BE49-F238E27FC236}">
                <a16:creationId xmlns:a16="http://schemas.microsoft.com/office/drawing/2014/main" id="{DEA664F2-D17F-1A83-0C48-6D64957BEE5C}"/>
              </a:ext>
            </a:extLst>
          </p:cNvPr>
          <p:cNvCxnSpPr>
            <a:cxnSpLocks/>
          </p:cNvCxnSpPr>
          <p:nvPr/>
        </p:nvCxnSpPr>
        <p:spPr>
          <a:xfrm>
            <a:off x="6407396" y="1394159"/>
            <a:ext cx="0" cy="166506"/>
          </a:xfrm>
          <a:prstGeom prst="straightConnector1">
            <a:avLst/>
          </a:prstGeom>
          <a:ln w="9525">
            <a:solidFill>
              <a:schemeClr val="tx1">
                <a:lumMod val="75000"/>
                <a:lumOff val="25000"/>
              </a:schemeClr>
            </a:solidFill>
            <a:tailEnd type="arrow" w="sm" len="sm"/>
          </a:ln>
        </p:spPr>
        <p:style>
          <a:lnRef idx="2">
            <a:schemeClr val="accent1"/>
          </a:lnRef>
          <a:fillRef idx="0">
            <a:schemeClr val="accent1"/>
          </a:fillRef>
          <a:effectRef idx="1">
            <a:schemeClr val="accent1"/>
          </a:effectRef>
          <a:fontRef idx="minor">
            <a:schemeClr val="tx1"/>
          </a:fontRef>
        </p:style>
      </p:cxnSp>
      <p:cxnSp>
        <p:nvCxnSpPr>
          <p:cNvPr id="26" name="Straight Arrow Connector 184">
            <a:extLst>
              <a:ext uri="{FF2B5EF4-FFF2-40B4-BE49-F238E27FC236}">
                <a16:creationId xmlns:a16="http://schemas.microsoft.com/office/drawing/2014/main" id="{226F6859-DD37-F3F8-A223-B45C7C3271F0}"/>
              </a:ext>
            </a:extLst>
          </p:cNvPr>
          <p:cNvCxnSpPr>
            <a:cxnSpLocks/>
          </p:cNvCxnSpPr>
          <p:nvPr/>
        </p:nvCxnSpPr>
        <p:spPr>
          <a:xfrm>
            <a:off x="6407396" y="1781690"/>
            <a:ext cx="0" cy="121133"/>
          </a:xfrm>
          <a:prstGeom prst="straightConnector1">
            <a:avLst/>
          </a:prstGeom>
          <a:ln w="9525">
            <a:solidFill>
              <a:schemeClr val="tx1">
                <a:lumMod val="75000"/>
                <a:lumOff val="25000"/>
              </a:schemeClr>
            </a:solidFill>
            <a:tailEnd type="arrow" w="sm" len="sm"/>
          </a:ln>
        </p:spPr>
        <p:style>
          <a:lnRef idx="2">
            <a:schemeClr val="accent1"/>
          </a:lnRef>
          <a:fillRef idx="0">
            <a:schemeClr val="accent1"/>
          </a:fillRef>
          <a:effectRef idx="1">
            <a:schemeClr val="accent1"/>
          </a:effectRef>
          <a:fontRef idx="minor">
            <a:schemeClr val="tx1"/>
          </a:fontRef>
        </p:style>
      </p:cxnSp>
      <p:cxnSp>
        <p:nvCxnSpPr>
          <p:cNvPr id="28" name="Straight Arrow Connector 184">
            <a:extLst>
              <a:ext uri="{FF2B5EF4-FFF2-40B4-BE49-F238E27FC236}">
                <a16:creationId xmlns:a16="http://schemas.microsoft.com/office/drawing/2014/main" id="{07B78130-B3E5-39AB-77EE-011AB3B559E8}"/>
              </a:ext>
            </a:extLst>
          </p:cNvPr>
          <p:cNvCxnSpPr>
            <a:cxnSpLocks/>
          </p:cNvCxnSpPr>
          <p:nvPr/>
        </p:nvCxnSpPr>
        <p:spPr>
          <a:xfrm>
            <a:off x="10465590" y="1394159"/>
            <a:ext cx="0" cy="166506"/>
          </a:xfrm>
          <a:prstGeom prst="straightConnector1">
            <a:avLst/>
          </a:prstGeom>
          <a:ln w="9525">
            <a:solidFill>
              <a:srgbClr val="1C2473"/>
            </a:solidFill>
            <a:tailEnd type="arrow" w="sm" len="sm"/>
          </a:ln>
        </p:spPr>
        <p:style>
          <a:lnRef idx="2">
            <a:schemeClr val="accent1"/>
          </a:lnRef>
          <a:fillRef idx="0">
            <a:schemeClr val="accent1"/>
          </a:fillRef>
          <a:effectRef idx="1">
            <a:schemeClr val="accent1"/>
          </a:effectRef>
          <a:fontRef idx="minor">
            <a:schemeClr val="tx1"/>
          </a:fontRef>
        </p:style>
      </p:cxnSp>
      <p:cxnSp>
        <p:nvCxnSpPr>
          <p:cNvPr id="29" name="Straight Arrow Connector 184">
            <a:extLst>
              <a:ext uri="{FF2B5EF4-FFF2-40B4-BE49-F238E27FC236}">
                <a16:creationId xmlns:a16="http://schemas.microsoft.com/office/drawing/2014/main" id="{B23FADE9-7F95-C83C-03D5-FC4D4D60288F}"/>
              </a:ext>
            </a:extLst>
          </p:cNvPr>
          <p:cNvCxnSpPr>
            <a:cxnSpLocks/>
          </p:cNvCxnSpPr>
          <p:nvPr/>
        </p:nvCxnSpPr>
        <p:spPr>
          <a:xfrm>
            <a:off x="10465590" y="1781690"/>
            <a:ext cx="0" cy="121133"/>
          </a:xfrm>
          <a:prstGeom prst="straightConnector1">
            <a:avLst/>
          </a:prstGeom>
          <a:ln w="9525">
            <a:solidFill>
              <a:srgbClr val="1C2473"/>
            </a:solidFill>
            <a:tailEnd type="arrow" w="sm" len="sm"/>
          </a:ln>
        </p:spPr>
        <p:style>
          <a:lnRef idx="2">
            <a:schemeClr val="accent1"/>
          </a:lnRef>
          <a:fillRef idx="0">
            <a:schemeClr val="accent1"/>
          </a:fillRef>
          <a:effectRef idx="1">
            <a:schemeClr val="accent1"/>
          </a:effectRef>
          <a:fontRef idx="minor">
            <a:schemeClr val="tx1"/>
          </a:fontRef>
        </p:style>
      </p:cxnSp>
      <p:cxnSp>
        <p:nvCxnSpPr>
          <p:cNvPr id="31" name="Straight Connector 177">
            <a:extLst>
              <a:ext uri="{FF2B5EF4-FFF2-40B4-BE49-F238E27FC236}">
                <a16:creationId xmlns:a16="http://schemas.microsoft.com/office/drawing/2014/main" id="{B095ADCA-8919-4B02-1EC2-EB0399CBC2F5}"/>
              </a:ext>
            </a:extLst>
          </p:cNvPr>
          <p:cNvCxnSpPr>
            <a:cxnSpLocks/>
          </p:cNvCxnSpPr>
          <p:nvPr/>
        </p:nvCxnSpPr>
        <p:spPr>
          <a:xfrm>
            <a:off x="7396365" y="2796885"/>
            <a:ext cx="0" cy="127660"/>
          </a:xfrm>
          <a:prstGeom prst="line">
            <a:avLst/>
          </a:prstGeom>
          <a:ln w="9525">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3" name="Straight Connector 177">
            <a:extLst>
              <a:ext uri="{FF2B5EF4-FFF2-40B4-BE49-F238E27FC236}">
                <a16:creationId xmlns:a16="http://schemas.microsoft.com/office/drawing/2014/main" id="{791DA97C-19BA-8410-3CC2-9C6A053F375B}"/>
              </a:ext>
            </a:extLst>
          </p:cNvPr>
          <p:cNvCxnSpPr>
            <a:cxnSpLocks/>
          </p:cNvCxnSpPr>
          <p:nvPr/>
        </p:nvCxnSpPr>
        <p:spPr>
          <a:xfrm>
            <a:off x="5767862" y="2418063"/>
            <a:ext cx="0" cy="127660"/>
          </a:xfrm>
          <a:prstGeom prst="line">
            <a:avLst/>
          </a:prstGeom>
          <a:ln w="9525">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5" name="Straight Connector 177">
            <a:extLst>
              <a:ext uri="{FF2B5EF4-FFF2-40B4-BE49-F238E27FC236}">
                <a16:creationId xmlns:a16="http://schemas.microsoft.com/office/drawing/2014/main" id="{DC4BCE0C-2B51-5B98-CCDE-686E2EC95C2A}"/>
              </a:ext>
            </a:extLst>
          </p:cNvPr>
          <p:cNvCxnSpPr>
            <a:cxnSpLocks/>
          </p:cNvCxnSpPr>
          <p:nvPr/>
        </p:nvCxnSpPr>
        <p:spPr>
          <a:xfrm>
            <a:off x="4078399" y="2152451"/>
            <a:ext cx="0" cy="156228"/>
          </a:xfrm>
          <a:prstGeom prst="line">
            <a:avLst/>
          </a:prstGeom>
          <a:ln w="9525">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7" name="Straight Connector 177">
            <a:extLst>
              <a:ext uri="{FF2B5EF4-FFF2-40B4-BE49-F238E27FC236}">
                <a16:creationId xmlns:a16="http://schemas.microsoft.com/office/drawing/2014/main" id="{752A1C7B-712E-1772-FA9C-6A16AF4CA574}"/>
              </a:ext>
            </a:extLst>
          </p:cNvPr>
          <p:cNvCxnSpPr>
            <a:cxnSpLocks/>
          </p:cNvCxnSpPr>
          <p:nvPr/>
        </p:nvCxnSpPr>
        <p:spPr>
          <a:xfrm>
            <a:off x="4078399" y="2927514"/>
            <a:ext cx="0" cy="156228"/>
          </a:xfrm>
          <a:prstGeom prst="line">
            <a:avLst/>
          </a:prstGeom>
          <a:ln w="9525">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8" name="Straight Connector 177">
            <a:extLst>
              <a:ext uri="{FF2B5EF4-FFF2-40B4-BE49-F238E27FC236}">
                <a16:creationId xmlns:a16="http://schemas.microsoft.com/office/drawing/2014/main" id="{DFA834C8-2BAB-E5C2-8016-BD2B15E61456}"/>
              </a:ext>
            </a:extLst>
          </p:cNvPr>
          <p:cNvCxnSpPr>
            <a:cxnSpLocks/>
          </p:cNvCxnSpPr>
          <p:nvPr/>
        </p:nvCxnSpPr>
        <p:spPr>
          <a:xfrm>
            <a:off x="1551520" y="3528579"/>
            <a:ext cx="0" cy="129021"/>
          </a:xfrm>
          <a:prstGeom prst="line">
            <a:avLst/>
          </a:prstGeom>
          <a:ln w="9525">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0" name="Straight Connector 177">
            <a:extLst>
              <a:ext uri="{FF2B5EF4-FFF2-40B4-BE49-F238E27FC236}">
                <a16:creationId xmlns:a16="http://schemas.microsoft.com/office/drawing/2014/main" id="{5C7AB1D2-0842-FB0B-F5C4-508FA02C9AEB}"/>
              </a:ext>
            </a:extLst>
          </p:cNvPr>
          <p:cNvCxnSpPr>
            <a:cxnSpLocks/>
          </p:cNvCxnSpPr>
          <p:nvPr/>
        </p:nvCxnSpPr>
        <p:spPr>
          <a:xfrm>
            <a:off x="2824365" y="3528579"/>
            <a:ext cx="0" cy="129021"/>
          </a:xfrm>
          <a:prstGeom prst="line">
            <a:avLst/>
          </a:prstGeom>
          <a:ln w="9525">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1" name="Straight Connector 177">
            <a:extLst>
              <a:ext uri="{FF2B5EF4-FFF2-40B4-BE49-F238E27FC236}">
                <a16:creationId xmlns:a16="http://schemas.microsoft.com/office/drawing/2014/main" id="{5AC9E1E3-8034-4EAE-A6A2-1DB44CCA4BD1}"/>
              </a:ext>
            </a:extLst>
          </p:cNvPr>
          <p:cNvCxnSpPr>
            <a:cxnSpLocks/>
          </p:cNvCxnSpPr>
          <p:nvPr/>
        </p:nvCxnSpPr>
        <p:spPr>
          <a:xfrm>
            <a:off x="4060633" y="3528579"/>
            <a:ext cx="0" cy="129021"/>
          </a:xfrm>
          <a:prstGeom prst="line">
            <a:avLst/>
          </a:prstGeom>
          <a:ln w="9525">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2" name="Straight Connector 177">
            <a:extLst>
              <a:ext uri="{FF2B5EF4-FFF2-40B4-BE49-F238E27FC236}">
                <a16:creationId xmlns:a16="http://schemas.microsoft.com/office/drawing/2014/main" id="{097298EF-4FFA-C0B5-0910-3295689391B6}"/>
              </a:ext>
            </a:extLst>
          </p:cNvPr>
          <p:cNvCxnSpPr>
            <a:cxnSpLocks/>
          </p:cNvCxnSpPr>
          <p:nvPr/>
        </p:nvCxnSpPr>
        <p:spPr>
          <a:xfrm>
            <a:off x="5282272" y="3528579"/>
            <a:ext cx="0" cy="129021"/>
          </a:xfrm>
          <a:prstGeom prst="line">
            <a:avLst/>
          </a:prstGeom>
          <a:ln w="9525">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3" name="Straight Connector 177">
            <a:extLst>
              <a:ext uri="{FF2B5EF4-FFF2-40B4-BE49-F238E27FC236}">
                <a16:creationId xmlns:a16="http://schemas.microsoft.com/office/drawing/2014/main" id="{BC242842-E50D-9503-220D-9A87E5E3EC88}"/>
              </a:ext>
            </a:extLst>
          </p:cNvPr>
          <p:cNvCxnSpPr>
            <a:cxnSpLocks/>
          </p:cNvCxnSpPr>
          <p:nvPr/>
        </p:nvCxnSpPr>
        <p:spPr>
          <a:xfrm>
            <a:off x="6708735" y="3528579"/>
            <a:ext cx="0" cy="129021"/>
          </a:xfrm>
          <a:prstGeom prst="line">
            <a:avLst/>
          </a:prstGeom>
          <a:ln w="9525">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4" name="Straight Connector 177">
            <a:extLst>
              <a:ext uri="{FF2B5EF4-FFF2-40B4-BE49-F238E27FC236}">
                <a16:creationId xmlns:a16="http://schemas.microsoft.com/office/drawing/2014/main" id="{8083C9D3-8B1F-38A3-1915-2E00BE44499C}"/>
              </a:ext>
            </a:extLst>
          </p:cNvPr>
          <p:cNvCxnSpPr>
            <a:cxnSpLocks/>
          </p:cNvCxnSpPr>
          <p:nvPr/>
        </p:nvCxnSpPr>
        <p:spPr>
          <a:xfrm>
            <a:off x="8127885" y="3528579"/>
            <a:ext cx="0" cy="129021"/>
          </a:xfrm>
          <a:prstGeom prst="line">
            <a:avLst/>
          </a:prstGeom>
          <a:ln w="9525">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5" name="Straight Connector 177">
            <a:extLst>
              <a:ext uri="{FF2B5EF4-FFF2-40B4-BE49-F238E27FC236}">
                <a16:creationId xmlns:a16="http://schemas.microsoft.com/office/drawing/2014/main" id="{B484D8E7-15E1-597B-5044-12060A5C3727}"/>
              </a:ext>
            </a:extLst>
          </p:cNvPr>
          <p:cNvCxnSpPr>
            <a:cxnSpLocks/>
          </p:cNvCxnSpPr>
          <p:nvPr/>
        </p:nvCxnSpPr>
        <p:spPr>
          <a:xfrm>
            <a:off x="9415359" y="3528579"/>
            <a:ext cx="0" cy="129021"/>
          </a:xfrm>
          <a:prstGeom prst="line">
            <a:avLst/>
          </a:prstGeom>
          <a:ln w="9525">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6" name="Straight Connector 177">
            <a:extLst>
              <a:ext uri="{FF2B5EF4-FFF2-40B4-BE49-F238E27FC236}">
                <a16:creationId xmlns:a16="http://schemas.microsoft.com/office/drawing/2014/main" id="{2E7A65E9-7FB3-2C5E-86E6-041D4CB1FF4B}"/>
              </a:ext>
            </a:extLst>
          </p:cNvPr>
          <p:cNvCxnSpPr>
            <a:cxnSpLocks/>
          </p:cNvCxnSpPr>
          <p:nvPr/>
        </p:nvCxnSpPr>
        <p:spPr>
          <a:xfrm>
            <a:off x="10666260" y="3528579"/>
            <a:ext cx="0" cy="129021"/>
          </a:xfrm>
          <a:prstGeom prst="line">
            <a:avLst/>
          </a:prstGeom>
          <a:ln w="9525">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sp>
        <p:nvSpPr>
          <p:cNvPr id="57" name="Rounded Rectangle 56">
            <a:extLst>
              <a:ext uri="{FF2B5EF4-FFF2-40B4-BE49-F238E27FC236}">
                <a16:creationId xmlns:a16="http://schemas.microsoft.com/office/drawing/2014/main" id="{F8970E6F-BC12-DDDA-CE78-AD0B96E8093F}"/>
              </a:ext>
            </a:extLst>
          </p:cNvPr>
          <p:cNvSpPr/>
          <p:nvPr/>
        </p:nvSpPr>
        <p:spPr>
          <a:xfrm>
            <a:off x="903272" y="841899"/>
            <a:ext cx="10920373" cy="4223415"/>
          </a:xfrm>
          <a:prstGeom prst="roundRect">
            <a:avLst>
              <a:gd name="adj" fmla="val 4865"/>
            </a:avLst>
          </a:prstGeom>
          <a:solidFill>
            <a:srgbClr val="1B237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59" name="TextBox 58">
            <a:extLst>
              <a:ext uri="{FF2B5EF4-FFF2-40B4-BE49-F238E27FC236}">
                <a16:creationId xmlns:a16="http://schemas.microsoft.com/office/drawing/2014/main" id="{63DC9B17-2B79-D3FC-78B5-4850A7BAD8DA}"/>
              </a:ext>
            </a:extLst>
          </p:cNvPr>
          <p:cNvSpPr txBox="1"/>
          <p:nvPr/>
        </p:nvSpPr>
        <p:spPr>
          <a:xfrm>
            <a:off x="2531004" y="2581891"/>
            <a:ext cx="7288115" cy="1477328"/>
          </a:xfrm>
          <a:prstGeom prst="rect">
            <a:avLst/>
          </a:prstGeom>
          <a:noFill/>
        </p:spPr>
        <p:txBody>
          <a:bodyPr wrap="square" rtlCol="0">
            <a:spAutoFit/>
          </a:bodyPr>
          <a:lstStyle/>
          <a:p>
            <a:pPr algn="ctr"/>
            <a:r>
              <a:rPr lang="en-GB" dirty="0">
                <a:solidFill>
                  <a:schemeClr val="bg1"/>
                </a:solidFill>
                <a:effectLst/>
                <a:latin typeface="Century Gothic" panose="020B0502020202020204" pitchFamily="34" charset="0"/>
              </a:rPr>
              <a:t>Wherever possible, </a:t>
            </a:r>
            <a:r>
              <a:rPr lang="en-GB" b="1" dirty="0">
                <a:solidFill>
                  <a:schemeClr val="bg1"/>
                </a:solidFill>
                <a:effectLst/>
                <a:latin typeface="Century Gothic" panose="020B0502020202020204" pitchFamily="34" charset="0"/>
              </a:rPr>
              <a:t>NGS testing should be performed early</a:t>
            </a:r>
            <a:r>
              <a:rPr lang="en-GB" dirty="0">
                <a:solidFill>
                  <a:schemeClr val="bg1"/>
                </a:solidFill>
                <a:effectLst/>
                <a:latin typeface="Century Gothic" panose="020B0502020202020204" pitchFamily="34" charset="0"/>
              </a:rPr>
              <a:t>, preferably </a:t>
            </a:r>
            <a:r>
              <a:rPr lang="en-GB" b="1" dirty="0">
                <a:solidFill>
                  <a:schemeClr val="bg1"/>
                </a:solidFill>
                <a:effectLst/>
                <a:latin typeface="Century Gothic" panose="020B0502020202020204" pitchFamily="34" charset="0"/>
              </a:rPr>
              <a:t>at first diagnosis </a:t>
            </a:r>
            <a:r>
              <a:rPr lang="en-GB" dirty="0">
                <a:solidFill>
                  <a:schemeClr val="bg1"/>
                </a:solidFill>
                <a:effectLst/>
                <a:latin typeface="Century Gothic" panose="020B0502020202020204" pitchFamily="34" charset="0"/>
              </a:rPr>
              <a:t>and initiation of first-line systemic therapy for advanced disease, so that if/when first-line systemic treatment fails, second-line treatment targeting identified actionable genomic alterations can be initiated without delay</a:t>
            </a:r>
            <a:r>
              <a:rPr lang="en-GB" baseline="30000" dirty="0">
                <a:solidFill>
                  <a:schemeClr val="bg1"/>
                </a:solidFill>
                <a:effectLst/>
                <a:latin typeface="Century Gothic" panose="020B0502020202020204" pitchFamily="34" charset="0"/>
              </a:rPr>
              <a:t>1</a:t>
            </a:r>
            <a:r>
              <a:rPr lang="en-GB" dirty="0">
                <a:solidFill>
                  <a:schemeClr val="bg1"/>
                </a:solidFill>
                <a:latin typeface="Century Gothic" panose="020B0502020202020204" pitchFamily="34" charset="0"/>
              </a:rPr>
              <a:t>.</a:t>
            </a:r>
            <a:endParaRPr lang="en-GB" dirty="0">
              <a:solidFill>
                <a:schemeClr val="bg1"/>
              </a:solidFill>
              <a:effectLst/>
              <a:latin typeface="Century Gothic" panose="020B0502020202020204" pitchFamily="34" charset="0"/>
            </a:endParaRPr>
          </a:p>
        </p:txBody>
      </p:sp>
      <p:pic>
        <p:nvPicPr>
          <p:cNvPr id="10" name="Graphic 60" descr="Information with solid fill">
            <a:extLst>
              <a:ext uri="{FF2B5EF4-FFF2-40B4-BE49-F238E27FC236}">
                <a16:creationId xmlns:a16="http://schemas.microsoft.com/office/drawing/2014/main" id="{EEFF7452-F08F-5207-AD48-075A18FAB47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2736" y="1818551"/>
            <a:ext cx="660680" cy="587643"/>
          </a:xfrm>
          <a:prstGeom prst="rect">
            <a:avLst/>
          </a:prstGeom>
        </p:spPr>
      </p:pic>
      <p:cxnSp>
        <p:nvCxnSpPr>
          <p:cNvPr id="48" name="Straight Connector 177">
            <a:extLst>
              <a:ext uri="{FF2B5EF4-FFF2-40B4-BE49-F238E27FC236}">
                <a16:creationId xmlns:a16="http://schemas.microsoft.com/office/drawing/2014/main" id="{0B8A15DB-1D22-2504-424D-30C8FA1887A9}"/>
              </a:ext>
            </a:extLst>
          </p:cNvPr>
          <p:cNvCxnSpPr>
            <a:cxnSpLocks/>
            <a:endCxn id="91" idx="0"/>
          </p:cNvCxnSpPr>
          <p:nvPr/>
        </p:nvCxnSpPr>
        <p:spPr>
          <a:xfrm>
            <a:off x="4078399" y="1060905"/>
            <a:ext cx="2456" cy="144000"/>
          </a:xfrm>
          <a:prstGeom prst="line">
            <a:avLst/>
          </a:prstGeom>
          <a:ln w="9525">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50" name="Straight Connector 177">
            <a:extLst>
              <a:ext uri="{FF2B5EF4-FFF2-40B4-BE49-F238E27FC236}">
                <a16:creationId xmlns:a16="http://schemas.microsoft.com/office/drawing/2014/main" id="{4745C880-2C45-D7D9-5734-9302A192ED25}"/>
              </a:ext>
            </a:extLst>
          </p:cNvPr>
          <p:cNvCxnSpPr>
            <a:cxnSpLocks/>
          </p:cNvCxnSpPr>
          <p:nvPr/>
        </p:nvCxnSpPr>
        <p:spPr>
          <a:xfrm>
            <a:off x="10469869" y="1060905"/>
            <a:ext cx="2456" cy="144000"/>
          </a:xfrm>
          <a:prstGeom prst="line">
            <a:avLst/>
          </a:prstGeom>
          <a:ln w="9525">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79073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67993-AC01-60CA-48CA-597F1D81E8AF}"/>
            </a:ext>
          </a:extLst>
        </p:cNvPr>
        <p:cNvGrpSpPr/>
        <p:nvPr/>
      </p:nvGrpSpPr>
      <p:grpSpPr>
        <a:xfrm>
          <a:off x="0" y="0"/>
          <a:ext cx="0" cy="0"/>
          <a:chOff x="0" y="0"/>
          <a:chExt cx="0" cy="0"/>
        </a:xfrm>
      </p:grpSpPr>
      <p:sp>
        <p:nvSpPr>
          <p:cNvPr id="21" name="Rounded Rectangle 20">
            <a:extLst>
              <a:ext uri="{FF2B5EF4-FFF2-40B4-BE49-F238E27FC236}">
                <a16:creationId xmlns:a16="http://schemas.microsoft.com/office/drawing/2014/main" id="{F1C9E2EF-7A10-8C4A-07AC-B8E8CC0E929A}"/>
              </a:ext>
            </a:extLst>
          </p:cNvPr>
          <p:cNvSpPr/>
          <p:nvPr/>
        </p:nvSpPr>
        <p:spPr>
          <a:xfrm>
            <a:off x="955964" y="1271494"/>
            <a:ext cx="10757638" cy="691321"/>
          </a:xfrm>
          <a:prstGeom prst="roundRect">
            <a:avLst>
              <a:gd name="adj" fmla="val 50000"/>
            </a:avLst>
          </a:prstGeom>
          <a:solidFill>
            <a:srgbClr val="AD2B61"/>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32" name="Rounded Rectangle 20">
            <a:extLst>
              <a:ext uri="{FF2B5EF4-FFF2-40B4-BE49-F238E27FC236}">
                <a16:creationId xmlns:a16="http://schemas.microsoft.com/office/drawing/2014/main" id="{6925B43B-A109-9D81-DF7A-590250586C8C}"/>
              </a:ext>
            </a:extLst>
          </p:cNvPr>
          <p:cNvSpPr/>
          <p:nvPr/>
        </p:nvSpPr>
        <p:spPr>
          <a:xfrm>
            <a:off x="6889585" y="2261414"/>
            <a:ext cx="4569616" cy="3515212"/>
          </a:xfrm>
          <a:prstGeom prst="roundRect">
            <a:avLst>
              <a:gd name="adj" fmla="val 7214"/>
            </a:avLst>
          </a:prstGeom>
          <a:solidFill>
            <a:srgbClr val="F2F2F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1C2473"/>
              </a:solidFill>
            </a:endParaRPr>
          </a:p>
        </p:txBody>
      </p:sp>
      <p:sp>
        <p:nvSpPr>
          <p:cNvPr id="2" name="TextBox 4">
            <a:extLst>
              <a:ext uri="{FF2B5EF4-FFF2-40B4-BE49-F238E27FC236}">
                <a16:creationId xmlns:a16="http://schemas.microsoft.com/office/drawing/2014/main" id="{D64E1FB2-E438-99AA-4E5C-EE16BC246ABD}"/>
              </a:ext>
            </a:extLst>
          </p:cNvPr>
          <p:cNvSpPr txBox="1"/>
          <p:nvPr/>
        </p:nvSpPr>
        <p:spPr>
          <a:xfrm>
            <a:off x="955964" y="1348538"/>
            <a:ext cx="10710948" cy="467885"/>
          </a:xfrm>
          <a:prstGeom prst="rect">
            <a:avLst/>
          </a:prstGeom>
          <a:noFill/>
          <a:ln cap="flat">
            <a:noFill/>
          </a:ln>
        </p:spPr>
        <p:txBody>
          <a:bodyPr vert="horz" wrap="square" lIns="91440" tIns="45720" rIns="91440" bIns="45720" anchor="t" anchorCtr="0" compatLnSpc="1">
            <a:spAutoFit/>
          </a:bodyPr>
          <a:lstStyle/>
          <a:p>
            <a:pPr algn="ctr" defTabSz="457200">
              <a:lnSpc>
                <a:spcPct val="150000"/>
              </a:lnSpc>
              <a:defRPr sz="1800" b="0" i="0" u="none" strike="noStrike" kern="0" cap="none" spc="0" baseline="0">
                <a:solidFill>
                  <a:srgbClr val="000000"/>
                </a:solidFill>
                <a:uFillTx/>
              </a:defRPr>
            </a:pPr>
            <a:r>
              <a:rPr lang="en-GB" kern="0" dirty="0">
                <a:solidFill>
                  <a:schemeClr val="bg1"/>
                </a:solidFill>
                <a:latin typeface="Aptos" panose="020B0004020202020204" pitchFamily="34" charset="0"/>
                <a:ea typeface="Open Sans"/>
                <a:cs typeface="Arial"/>
              </a:rPr>
              <a:t>Currently, the gene panel should </a:t>
            </a:r>
            <a:r>
              <a:rPr lang="en-GB" b="1" kern="0" dirty="0">
                <a:solidFill>
                  <a:schemeClr val="bg1"/>
                </a:solidFill>
                <a:latin typeface="Aptos" panose="020B0004020202020204" pitchFamily="34" charset="0"/>
                <a:ea typeface="Open Sans"/>
                <a:cs typeface="Arial"/>
              </a:rPr>
              <a:t>include the respective coding DNA/RNA regions</a:t>
            </a:r>
            <a:r>
              <a:rPr lang="en-GB" kern="0" dirty="0">
                <a:solidFill>
                  <a:schemeClr val="bg1"/>
                </a:solidFill>
                <a:latin typeface="Aptos" panose="020B0004020202020204" pitchFamily="34" charset="0"/>
                <a:ea typeface="Open Sans"/>
                <a:cs typeface="Arial"/>
              </a:rPr>
              <a:t> (target regions) of:</a:t>
            </a:r>
          </a:p>
        </p:txBody>
      </p:sp>
      <p:sp>
        <p:nvSpPr>
          <p:cNvPr id="3" name="TextBox 4">
            <a:extLst>
              <a:ext uri="{FF2B5EF4-FFF2-40B4-BE49-F238E27FC236}">
                <a16:creationId xmlns:a16="http://schemas.microsoft.com/office/drawing/2014/main" id="{03242415-FB75-72F2-6970-7225635C87AB}"/>
              </a:ext>
            </a:extLst>
          </p:cNvPr>
          <p:cNvSpPr txBox="1"/>
          <p:nvPr/>
        </p:nvSpPr>
        <p:spPr>
          <a:xfrm>
            <a:off x="2591814" y="2282815"/>
            <a:ext cx="3542718" cy="423706"/>
          </a:xfrm>
          <a:prstGeom prst="rect">
            <a:avLst/>
          </a:prstGeom>
          <a:noFill/>
          <a:ln cap="flat">
            <a:noFill/>
          </a:ln>
        </p:spPr>
        <p:txBody>
          <a:bodyPr vert="horz" wrap="square" lIns="91440" tIns="45720" rIns="91440" bIns="45720" anchor="t" anchorCtr="0" compatLnSpc="1">
            <a:spAutoFit/>
          </a:bodyPr>
          <a:lstStyle/>
          <a:p>
            <a:pPr defTabSz="457200">
              <a:lnSpc>
                <a:spcPct val="150000"/>
              </a:lnSpc>
              <a:defRPr sz="1800" b="0" i="0" u="none" strike="noStrike" kern="0" cap="none" spc="0" baseline="0">
                <a:solidFill>
                  <a:srgbClr val="000000"/>
                </a:solidFill>
                <a:uFillTx/>
              </a:defRPr>
            </a:pPr>
            <a:r>
              <a:rPr lang="en-GB" sz="1600" b="1" kern="0" dirty="0">
                <a:solidFill>
                  <a:schemeClr val="tx1">
                    <a:lumMod val="75000"/>
                    <a:lumOff val="25000"/>
                  </a:schemeClr>
                </a:solidFill>
                <a:ea typeface="Open Sans"/>
                <a:cs typeface="Arial"/>
              </a:rPr>
              <a:t>IDH1</a:t>
            </a:r>
            <a:endParaRPr lang="en-US" b="1" dirty="0">
              <a:solidFill>
                <a:schemeClr val="tx1">
                  <a:lumMod val="75000"/>
                  <a:lumOff val="25000"/>
                </a:schemeClr>
              </a:solidFill>
            </a:endParaRPr>
          </a:p>
        </p:txBody>
      </p:sp>
      <p:sp>
        <p:nvSpPr>
          <p:cNvPr id="4" name="TextBox 4">
            <a:extLst>
              <a:ext uri="{FF2B5EF4-FFF2-40B4-BE49-F238E27FC236}">
                <a16:creationId xmlns:a16="http://schemas.microsoft.com/office/drawing/2014/main" id="{D113B8E9-978E-63A7-08F7-8CBE2817A84F}"/>
              </a:ext>
            </a:extLst>
          </p:cNvPr>
          <p:cNvSpPr txBox="1"/>
          <p:nvPr/>
        </p:nvSpPr>
        <p:spPr>
          <a:xfrm>
            <a:off x="2591814" y="4470505"/>
            <a:ext cx="3542718" cy="423706"/>
          </a:xfrm>
          <a:prstGeom prst="rect">
            <a:avLst/>
          </a:prstGeom>
          <a:noFill/>
          <a:ln cap="flat">
            <a:noFill/>
          </a:ln>
        </p:spPr>
        <p:txBody>
          <a:bodyPr vert="horz" wrap="square" lIns="91440" tIns="45720" rIns="91440" bIns="45720" anchor="t" anchorCtr="0" compatLnSpc="1">
            <a:spAutoFit/>
          </a:bodyPr>
          <a:lstStyle/>
          <a:p>
            <a:pPr defTabSz="457200">
              <a:lnSpc>
                <a:spcPct val="150000"/>
              </a:lnSpc>
              <a:defRPr sz="1800" b="0" i="0" u="none" strike="noStrike" kern="0" cap="none" spc="0" baseline="0">
                <a:solidFill>
                  <a:srgbClr val="000000"/>
                </a:solidFill>
                <a:uFillTx/>
              </a:defRPr>
            </a:pPr>
            <a:r>
              <a:rPr lang="en-GB" sz="1600" b="1" kern="0">
                <a:solidFill>
                  <a:schemeClr val="tx1">
                    <a:lumMod val="75000"/>
                    <a:lumOff val="25000"/>
                  </a:schemeClr>
                </a:solidFill>
                <a:ea typeface="Open Sans"/>
                <a:cs typeface="Arial"/>
              </a:rPr>
              <a:t>HER2</a:t>
            </a:r>
            <a:endParaRPr lang="en-US" b="1">
              <a:solidFill>
                <a:schemeClr val="tx1">
                  <a:lumMod val="75000"/>
                  <a:lumOff val="25000"/>
                </a:schemeClr>
              </a:solidFill>
            </a:endParaRPr>
          </a:p>
        </p:txBody>
      </p:sp>
      <p:sp>
        <p:nvSpPr>
          <p:cNvPr id="5" name="TextBox 4">
            <a:extLst>
              <a:ext uri="{FF2B5EF4-FFF2-40B4-BE49-F238E27FC236}">
                <a16:creationId xmlns:a16="http://schemas.microsoft.com/office/drawing/2014/main" id="{858F31B5-E9EA-AD1B-D72E-B7F9720BD3E4}"/>
              </a:ext>
            </a:extLst>
          </p:cNvPr>
          <p:cNvSpPr txBox="1"/>
          <p:nvPr/>
        </p:nvSpPr>
        <p:spPr>
          <a:xfrm>
            <a:off x="2591814" y="3359775"/>
            <a:ext cx="3542718" cy="426142"/>
          </a:xfrm>
          <a:prstGeom prst="rect">
            <a:avLst/>
          </a:prstGeom>
          <a:noFill/>
          <a:ln cap="flat">
            <a:noFill/>
          </a:ln>
        </p:spPr>
        <p:txBody>
          <a:bodyPr vert="horz" wrap="square" lIns="91440" tIns="45720" rIns="91440" bIns="45720" anchor="t" anchorCtr="0" compatLnSpc="1">
            <a:spAutoFit/>
          </a:bodyPr>
          <a:lstStyle/>
          <a:p>
            <a:pPr defTabSz="457200">
              <a:lnSpc>
                <a:spcPct val="150000"/>
              </a:lnSpc>
              <a:defRPr sz="1800" b="0" i="0" u="none" strike="noStrike" kern="0" cap="none" spc="0" baseline="0">
                <a:solidFill>
                  <a:srgbClr val="000000"/>
                </a:solidFill>
                <a:uFillTx/>
              </a:defRPr>
            </a:pPr>
            <a:r>
              <a:rPr lang="en-GB" sz="1600" b="1" kern="0">
                <a:solidFill>
                  <a:schemeClr val="tx1">
                    <a:lumMod val="75000"/>
                    <a:lumOff val="25000"/>
                  </a:schemeClr>
                </a:solidFill>
                <a:ea typeface="Open Sans"/>
                <a:cs typeface="Arial"/>
              </a:rPr>
              <a:t>BRAF</a:t>
            </a:r>
            <a:r>
              <a:rPr lang="en-GB" sz="1600" kern="0">
                <a:solidFill>
                  <a:schemeClr val="tx1">
                    <a:lumMod val="75000"/>
                    <a:lumOff val="25000"/>
                  </a:schemeClr>
                </a:solidFill>
                <a:ea typeface="Open Sans"/>
                <a:cs typeface="Arial"/>
              </a:rPr>
              <a:t> to test for hotspot mutations</a:t>
            </a:r>
          </a:p>
        </p:txBody>
      </p:sp>
      <p:sp>
        <p:nvSpPr>
          <p:cNvPr id="6" name="TextBox 4">
            <a:extLst>
              <a:ext uri="{FF2B5EF4-FFF2-40B4-BE49-F238E27FC236}">
                <a16:creationId xmlns:a16="http://schemas.microsoft.com/office/drawing/2014/main" id="{0FE43304-0730-7AE0-3FA8-F727B58F592D}"/>
              </a:ext>
            </a:extLst>
          </p:cNvPr>
          <p:cNvSpPr txBox="1"/>
          <p:nvPr/>
        </p:nvSpPr>
        <p:spPr>
          <a:xfrm>
            <a:off x="7156147" y="3667558"/>
            <a:ext cx="3941344" cy="1077218"/>
          </a:xfrm>
          <a:prstGeom prst="rect">
            <a:avLst/>
          </a:prstGeom>
          <a:noFill/>
          <a:ln cap="flat">
            <a:noFill/>
          </a:ln>
        </p:spPr>
        <p:txBody>
          <a:bodyPr vert="horz" wrap="square" lIns="91440" tIns="45720" rIns="91440" bIns="45720" anchor="t" anchorCtr="0" compatLnSpc="1">
            <a:spAutoFit/>
          </a:bodyPr>
          <a:lstStyle/>
          <a:p>
            <a:pPr marL="285750" indent="-285750" defTabSz="457200">
              <a:buClr>
                <a:srgbClr val="9D0865"/>
              </a:buClr>
              <a:buFont typeface="Arial"/>
              <a:buChar char="•"/>
              <a:defRPr sz="1800" b="0" i="0" u="none" strike="noStrike" kern="0" cap="none" spc="0" baseline="0">
                <a:solidFill>
                  <a:srgbClr val="000000"/>
                </a:solidFill>
                <a:uFillTx/>
              </a:defRPr>
            </a:pPr>
            <a:r>
              <a:rPr lang="en-GB" sz="1600" b="1" kern="0" dirty="0">
                <a:solidFill>
                  <a:schemeClr val="tx1">
                    <a:lumMod val="75000"/>
                    <a:lumOff val="25000"/>
                  </a:schemeClr>
                </a:solidFill>
                <a:ea typeface="Open Sans"/>
                <a:cs typeface="Arial"/>
              </a:rPr>
              <a:t>Microsatellite instability (MSI) status</a:t>
            </a:r>
            <a:r>
              <a:rPr lang="en-GB" sz="1600" kern="0" dirty="0">
                <a:solidFill>
                  <a:schemeClr val="tx1">
                    <a:lumMod val="75000"/>
                    <a:lumOff val="25000"/>
                  </a:schemeClr>
                </a:solidFill>
                <a:ea typeface="Open Sans"/>
                <a:cs typeface="Arial"/>
              </a:rPr>
              <a:t> can be inferred by an immunohistochemistry (IHC), PCR based tests or NGS</a:t>
            </a:r>
          </a:p>
        </p:txBody>
      </p:sp>
      <p:sp>
        <p:nvSpPr>
          <p:cNvPr id="7" name="TextBox 4">
            <a:extLst>
              <a:ext uri="{FF2B5EF4-FFF2-40B4-BE49-F238E27FC236}">
                <a16:creationId xmlns:a16="http://schemas.microsoft.com/office/drawing/2014/main" id="{E05AEE5A-5063-C5F5-8448-9E653953CAFE}"/>
              </a:ext>
            </a:extLst>
          </p:cNvPr>
          <p:cNvSpPr txBox="1"/>
          <p:nvPr/>
        </p:nvSpPr>
        <p:spPr>
          <a:xfrm>
            <a:off x="7156147" y="4978198"/>
            <a:ext cx="3726868" cy="338554"/>
          </a:xfrm>
          <a:prstGeom prst="rect">
            <a:avLst/>
          </a:prstGeom>
          <a:noFill/>
          <a:ln cap="flat">
            <a:noFill/>
          </a:ln>
        </p:spPr>
        <p:txBody>
          <a:bodyPr vert="horz" wrap="square" lIns="91440" tIns="45720" rIns="91440" bIns="45720" anchor="t" anchorCtr="0" compatLnSpc="1">
            <a:spAutoFit/>
          </a:bodyPr>
          <a:lstStyle/>
          <a:p>
            <a:pPr marL="285750" indent="-285750" defTabSz="457200">
              <a:buClr>
                <a:srgbClr val="9D0865"/>
              </a:buClr>
              <a:buFont typeface="Arial"/>
              <a:buChar char="•"/>
              <a:defRPr sz="1800" b="0" i="0" u="none" strike="noStrike" kern="0" cap="none" spc="0" baseline="0">
                <a:solidFill>
                  <a:srgbClr val="000000"/>
                </a:solidFill>
                <a:uFillTx/>
              </a:defRPr>
            </a:pPr>
            <a:r>
              <a:rPr lang="en-GB" sz="1600" b="1" kern="0">
                <a:solidFill>
                  <a:schemeClr val="tx1">
                    <a:lumMod val="75000"/>
                    <a:lumOff val="25000"/>
                  </a:schemeClr>
                </a:solidFill>
                <a:ea typeface="Open Sans"/>
                <a:cs typeface="Arial"/>
              </a:rPr>
              <a:t>HER2</a:t>
            </a:r>
            <a:r>
              <a:rPr lang="en-GB" sz="1600" kern="0">
                <a:solidFill>
                  <a:schemeClr val="tx1">
                    <a:lumMod val="75000"/>
                    <a:lumOff val="25000"/>
                  </a:schemeClr>
                </a:solidFill>
                <a:ea typeface="Open Sans"/>
                <a:cs typeface="Arial"/>
              </a:rPr>
              <a:t> tested by IHC methodology</a:t>
            </a:r>
          </a:p>
        </p:txBody>
      </p:sp>
      <p:sp>
        <p:nvSpPr>
          <p:cNvPr id="13" name="Oval 12">
            <a:extLst>
              <a:ext uri="{FF2B5EF4-FFF2-40B4-BE49-F238E27FC236}">
                <a16:creationId xmlns:a16="http://schemas.microsoft.com/office/drawing/2014/main" id="{68419F4B-5C63-DD39-2CCB-C5DF3B1DA8F8}"/>
              </a:ext>
            </a:extLst>
          </p:cNvPr>
          <p:cNvSpPr/>
          <p:nvPr/>
        </p:nvSpPr>
        <p:spPr>
          <a:xfrm>
            <a:off x="1118648" y="2603075"/>
            <a:ext cx="828000" cy="828000"/>
          </a:xfrm>
          <a:prstGeom prst="ellipse">
            <a:avLst/>
          </a:prstGeom>
          <a:solidFill>
            <a:srgbClr val="AD2B61"/>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9" name="Left Bracket 18">
            <a:extLst>
              <a:ext uri="{FF2B5EF4-FFF2-40B4-BE49-F238E27FC236}">
                <a16:creationId xmlns:a16="http://schemas.microsoft.com/office/drawing/2014/main" id="{1F706A5B-7921-39AF-407C-27B86FD83988}"/>
              </a:ext>
            </a:extLst>
          </p:cNvPr>
          <p:cNvSpPr/>
          <p:nvPr/>
        </p:nvSpPr>
        <p:spPr>
          <a:xfrm>
            <a:off x="2374454" y="2498169"/>
            <a:ext cx="217360" cy="2198389"/>
          </a:xfrm>
          <a:prstGeom prst="leftBracket">
            <a:avLst>
              <a:gd name="adj" fmla="val 82271"/>
            </a:avLst>
          </a:prstGeom>
          <a:ln w="28575">
            <a:solidFill>
              <a:srgbClr val="AD2B6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C04BB9AF-D7B3-CA59-534F-B178168591F0}"/>
              </a:ext>
            </a:extLst>
          </p:cNvPr>
          <p:cNvCxnSpPr>
            <a:cxnSpLocks/>
          </p:cNvCxnSpPr>
          <p:nvPr/>
        </p:nvCxnSpPr>
        <p:spPr>
          <a:xfrm>
            <a:off x="1859329" y="3013154"/>
            <a:ext cx="508988" cy="0"/>
          </a:xfrm>
          <a:prstGeom prst="straightConnector1">
            <a:avLst/>
          </a:prstGeom>
          <a:ln w="28575">
            <a:solidFill>
              <a:srgbClr val="AD2B61"/>
            </a:solidFill>
          </a:ln>
        </p:spPr>
        <p:style>
          <a:lnRef idx="2">
            <a:schemeClr val="accent1"/>
          </a:lnRef>
          <a:fillRef idx="0">
            <a:schemeClr val="accent1"/>
          </a:fillRef>
          <a:effectRef idx="1">
            <a:schemeClr val="accent1"/>
          </a:effectRef>
          <a:fontRef idx="minor">
            <a:schemeClr val="tx1"/>
          </a:fontRef>
        </p:style>
      </p:cxnSp>
      <p:pic>
        <p:nvPicPr>
          <p:cNvPr id="14" name="Graphic 13">
            <a:extLst>
              <a:ext uri="{FF2B5EF4-FFF2-40B4-BE49-F238E27FC236}">
                <a16:creationId xmlns:a16="http://schemas.microsoft.com/office/drawing/2014/main" id="{5220E867-9DBE-A2E9-6FB0-A53178B08ED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0413" y="2847320"/>
            <a:ext cx="331016" cy="331016"/>
          </a:xfrm>
          <a:prstGeom prst="rect">
            <a:avLst/>
          </a:prstGeom>
        </p:spPr>
      </p:pic>
      <p:sp>
        <p:nvSpPr>
          <p:cNvPr id="15" name="Oval 14">
            <a:extLst>
              <a:ext uri="{FF2B5EF4-FFF2-40B4-BE49-F238E27FC236}">
                <a16:creationId xmlns:a16="http://schemas.microsoft.com/office/drawing/2014/main" id="{B5340D7E-55DC-0C61-8B42-5A12A6FEEAB5}"/>
              </a:ext>
            </a:extLst>
          </p:cNvPr>
          <p:cNvSpPr/>
          <p:nvPr/>
        </p:nvSpPr>
        <p:spPr>
          <a:xfrm>
            <a:off x="8881826" y="2504316"/>
            <a:ext cx="828000" cy="828000"/>
          </a:xfrm>
          <a:prstGeom prst="ellipse">
            <a:avLst/>
          </a:prstGeom>
          <a:solidFill>
            <a:srgbClr val="FFC00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pic>
        <p:nvPicPr>
          <p:cNvPr id="17" name="Graphic 16" descr="Warning with solid fill">
            <a:extLst>
              <a:ext uri="{FF2B5EF4-FFF2-40B4-BE49-F238E27FC236}">
                <a16:creationId xmlns:a16="http://schemas.microsoft.com/office/drawing/2014/main" id="{AD734867-6A74-4C0F-D48D-8082B44130C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08291" y="2705227"/>
            <a:ext cx="370365" cy="370365"/>
          </a:xfrm>
          <a:prstGeom prst="rect">
            <a:avLst/>
          </a:prstGeom>
        </p:spPr>
      </p:pic>
      <p:sp>
        <p:nvSpPr>
          <p:cNvPr id="12" name="TextBox 4">
            <a:extLst>
              <a:ext uri="{FF2B5EF4-FFF2-40B4-BE49-F238E27FC236}">
                <a16:creationId xmlns:a16="http://schemas.microsoft.com/office/drawing/2014/main" id="{74A092BA-D55C-29FB-97C5-89CFA6E33C51}"/>
              </a:ext>
            </a:extLst>
          </p:cNvPr>
          <p:cNvSpPr txBox="1"/>
          <p:nvPr/>
        </p:nvSpPr>
        <p:spPr>
          <a:xfrm>
            <a:off x="2591814" y="3868062"/>
            <a:ext cx="3542718" cy="423706"/>
          </a:xfrm>
          <a:prstGeom prst="rect">
            <a:avLst/>
          </a:prstGeom>
          <a:noFill/>
          <a:ln cap="flat">
            <a:noFill/>
          </a:ln>
        </p:spPr>
        <p:txBody>
          <a:bodyPr vert="horz" wrap="square" lIns="91440" tIns="45720" rIns="91440" bIns="45720" anchor="t" anchorCtr="0" compatLnSpc="1">
            <a:spAutoFit/>
          </a:bodyPr>
          <a:lstStyle/>
          <a:p>
            <a:pPr defTabSz="457200">
              <a:lnSpc>
                <a:spcPct val="150000"/>
              </a:lnSpc>
              <a:defRPr sz="1800" b="0" i="0" u="none" strike="noStrike" kern="0" cap="none" spc="0" baseline="0">
                <a:solidFill>
                  <a:srgbClr val="000000"/>
                </a:solidFill>
                <a:uFillTx/>
              </a:defRPr>
            </a:pPr>
            <a:r>
              <a:rPr lang="en-GB" sz="1600" b="1" kern="0">
                <a:solidFill>
                  <a:schemeClr val="tx1">
                    <a:lumMod val="75000"/>
                    <a:lumOff val="25000"/>
                  </a:schemeClr>
                </a:solidFill>
                <a:ea typeface="Open Sans"/>
                <a:cs typeface="Arial"/>
              </a:rPr>
              <a:t>NTRK</a:t>
            </a:r>
            <a:endParaRPr lang="en-US" sz="1600" b="1">
              <a:solidFill>
                <a:schemeClr val="tx1">
                  <a:lumMod val="75000"/>
                  <a:lumOff val="25000"/>
                </a:schemeClr>
              </a:solidFill>
            </a:endParaRPr>
          </a:p>
        </p:txBody>
      </p:sp>
      <p:sp>
        <p:nvSpPr>
          <p:cNvPr id="16" name="TextBox 4">
            <a:extLst>
              <a:ext uri="{FF2B5EF4-FFF2-40B4-BE49-F238E27FC236}">
                <a16:creationId xmlns:a16="http://schemas.microsoft.com/office/drawing/2014/main" id="{1B433822-5B64-6DA2-409A-0C04258C5945}"/>
              </a:ext>
            </a:extLst>
          </p:cNvPr>
          <p:cNvSpPr txBox="1"/>
          <p:nvPr/>
        </p:nvSpPr>
        <p:spPr>
          <a:xfrm>
            <a:off x="2609264" y="2791102"/>
            <a:ext cx="3542718" cy="423706"/>
          </a:xfrm>
          <a:prstGeom prst="rect">
            <a:avLst/>
          </a:prstGeom>
          <a:noFill/>
          <a:ln cap="flat">
            <a:noFill/>
          </a:ln>
        </p:spPr>
        <p:txBody>
          <a:bodyPr vert="horz" wrap="square" lIns="91440" tIns="45720" rIns="91440" bIns="45720" anchor="t" anchorCtr="0" compatLnSpc="1">
            <a:spAutoFit/>
          </a:bodyPr>
          <a:lstStyle/>
          <a:p>
            <a:pPr defTabSz="457200">
              <a:lnSpc>
                <a:spcPct val="150000"/>
              </a:lnSpc>
              <a:defRPr sz="1800" b="0" i="0" u="none" strike="noStrike" kern="0" cap="none" spc="0" baseline="0">
                <a:solidFill>
                  <a:srgbClr val="000000"/>
                </a:solidFill>
                <a:uFillTx/>
              </a:defRPr>
            </a:pPr>
            <a:r>
              <a:rPr lang="en-GB" sz="1600" b="1" kern="0">
                <a:solidFill>
                  <a:schemeClr val="tx1">
                    <a:lumMod val="75000"/>
                    <a:lumOff val="25000"/>
                  </a:schemeClr>
                </a:solidFill>
                <a:ea typeface="Open Sans"/>
                <a:cs typeface="Arial"/>
              </a:rPr>
              <a:t>FGFR2</a:t>
            </a:r>
            <a:endParaRPr lang="en-US" b="1">
              <a:solidFill>
                <a:schemeClr val="tx1">
                  <a:lumMod val="75000"/>
                  <a:lumOff val="25000"/>
                </a:schemeClr>
              </a:solidFill>
            </a:endParaRPr>
          </a:p>
        </p:txBody>
      </p:sp>
      <p:sp>
        <p:nvSpPr>
          <p:cNvPr id="9" name="Título 8">
            <a:extLst>
              <a:ext uri="{FF2B5EF4-FFF2-40B4-BE49-F238E27FC236}">
                <a16:creationId xmlns:a16="http://schemas.microsoft.com/office/drawing/2014/main" id="{7A7AF9A0-E8BC-2C25-B42F-CFBDC6C91FA0}"/>
              </a:ext>
            </a:extLst>
          </p:cNvPr>
          <p:cNvSpPr>
            <a:spLocks noGrp="1"/>
          </p:cNvSpPr>
          <p:nvPr>
            <p:ph type="title"/>
          </p:nvPr>
        </p:nvSpPr>
        <p:spPr/>
        <p:txBody>
          <a:bodyPr/>
          <a:lstStyle/>
          <a:p>
            <a:r>
              <a:rPr lang="en-GB" dirty="0"/>
              <a:t>ESMO Guidelines/Molecular Diagnosis</a:t>
            </a:r>
            <a:endParaRPr lang="es-ES_tradnl" dirty="0"/>
          </a:p>
        </p:txBody>
      </p:sp>
      <p:sp>
        <p:nvSpPr>
          <p:cNvPr id="22" name="TextBox 3">
            <a:extLst>
              <a:ext uri="{FF2B5EF4-FFF2-40B4-BE49-F238E27FC236}">
                <a16:creationId xmlns:a16="http://schemas.microsoft.com/office/drawing/2014/main" id="{D6EFE9EF-8E7E-19E6-5781-D623A7837D32}"/>
              </a:ext>
            </a:extLst>
          </p:cNvPr>
          <p:cNvSpPr txBox="1"/>
          <p:nvPr/>
        </p:nvSpPr>
        <p:spPr>
          <a:xfrm>
            <a:off x="2475637" y="6131220"/>
            <a:ext cx="7362046" cy="461665"/>
          </a:xfrm>
          <a:prstGeom prst="rect">
            <a:avLst/>
          </a:prstGeom>
          <a:noFill/>
        </p:spPr>
        <p:txBody>
          <a:bodyPr wrap="square" lIns="91440" tIns="45720" rIns="91440" bIns="45720" anchor="b" anchorCtr="0">
            <a:spAutoFit/>
          </a:bodyPr>
          <a:lstStyle/>
          <a:p>
            <a:pPr>
              <a:defRPr sz="1800" b="0" i="0" u="none" strike="noStrike" kern="0" cap="none" spc="0" baseline="0">
                <a:solidFill>
                  <a:srgbClr val="000000"/>
                </a:solidFill>
                <a:uFillTx/>
              </a:defRPr>
            </a:pPr>
            <a:r>
              <a:rPr lang="en-GB" sz="800" b="1" dirty="0">
                <a:solidFill>
                  <a:schemeClr val="tx1">
                    <a:lumMod val="65000"/>
                    <a:lumOff val="35000"/>
                  </a:schemeClr>
                </a:solidFill>
                <a:latin typeface="Aptos" panose="020B0004020202020204" pitchFamily="34" charset="0"/>
                <a:cs typeface="Arial"/>
              </a:rPr>
              <a:t>DNA</a:t>
            </a:r>
            <a:r>
              <a:rPr lang="en-GB" sz="800" dirty="0">
                <a:solidFill>
                  <a:schemeClr val="tx1">
                    <a:lumMod val="65000"/>
                    <a:lumOff val="35000"/>
                  </a:schemeClr>
                </a:solidFill>
                <a:latin typeface="Aptos" panose="020B0004020202020204" pitchFamily="34" charset="0"/>
                <a:cs typeface="Arial"/>
              </a:rPr>
              <a:t>, deoxyribonucleic acid; </a:t>
            </a:r>
            <a:r>
              <a:rPr lang="en-GB" sz="800" b="1" dirty="0">
                <a:solidFill>
                  <a:schemeClr val="tx1">
                    <a:lumMod val="65000"/>
                    <a:lumOff val="35000"/>
                  </a:schemeClr>
                </a:solidFill>
                <a:latin typeface="Aptos" panose="020B0004020202020204" pitchFamily="34" charset="0"/>
                <a:cs typeface="Arial"/>
              </a:rPr>
              <a:t>IDH1</a:t>
            </a:r>
            <a:r>
              <a:rPr lang="en-GB" sz="800" dirty="0">
                <a:solidFill>
                  <a:schemeClr val="tx1">
                    <a:lumMod val="65000"/>
                    <a:lumOff val="35000"/>
                  </a:schemeClr>
                </a:solidFill>
                <a:latin typeface="Aptos" panose="020B0004020202020204" pitchFamily="34" charset="0"/>
                <a:cs typeface="Arial"/>
              </a:rPr>
              <a:t>, isocitrate dehydrogenase-1; </a:t>
            </a:r>
            <a:r>
              <a:rPr lang="en-GB" sz="800" b="1" dirty="0">
                <a:solidFill>
                  <a:schemeClr val="tx1">
                    <a:lumMod val="65000"/>
                    <a:lumOff val="35000"/>
                  </a:schemeClr>
                </a:solidFill>
                <a:latin typeface="Aptos" panose="020B0004020202020204" pitchFamily="34" charset="0"/>
                <a:cs typeface="Arial"/>
              </a:rPr>
              <a:t>IHC</a:t>
            </a:r>
            <a:r>
              <a:rPr lang="en-GB" sz="800" dirty="0">
                <a:solidFill>
                  <a:schemeClr val="tx1">
                    <a:lumMod val="65000"/>
                    <a:lumOff val="35000"/>
                  </a:schemeClr>
                </a:solidFill>
                <a:latin typeface="Aptos" panose="020B0004020202020204" pitchFamily="34" charset="0"/>
                <a:cs typeface="Arial"/>
              </a:rPr>
              <a:t>, immunohistochemistry; </a:t>
            </a:r>
            <a:r>
              <a:rPr lang="en-GB" sz="800" b="1" dirty="0">
                <a:solidFill>
                  <a:schemeClr val="tx1">
                    <a:lumMod val="65000"/>
                    <a:lumOff val="35000"/>
                  </a:schemeClr>
                </a:solidFill>
                <a:latin typeface="Aptos" panose="020B0004020202020204" pitchFamily="34" charset="0"/>
                <a:cs typeface="Arial"/>
              </a:rPr>
              <a:t>NGS</a:t>
            </a:r>
            <a:r>
              <a:rPr lang="en-GB" sz="800" dirty="0">
                <a:solidFill>
                  <a:schemeClr val="tx1">
                    <a:lumMod val="65000"/>
                    <a:lumOff val="35000"/>
                  </a:schemeClr>
                </a:solidFill>
                <a:latin typeface="Aptos" panose="020B0004020202020204" pitchFamily="34" charset="0"/>
                <a:cs typeface="Arial"/>
              </a:rPr>
              <a:t>, new-generation sequencing; </a:t>
            </a:r>
            <a:r>
              <a:rPr lang="en-GB" sz="800" b="1" dirty="0">
                <a:solidFill>
                  <a:schemeClr val="tx1">
                    <a:lumMod val="65000"/>
                    <a:lumOff val="35000"/>
                  </a:schemeClr>
                </a:solidFill>
                <a:latin typeface="Aptos" panose="020B0004020202020204" pitchFamily="34" charset="0"/>
                <a:cs typeface="Arial"/>
              </a:rPr>
              <a:t>PCR</a:t>
            </a:r>
            <a:r>
              <a:rPr lang="en-GB" sz="800" dirty="0">
                <a:solidFill>
                  <a:schemeClr val="tx1">
                    <a:lumMod val="65000"/>
                    <a:lumOff val="35000"/>
                  </a:schemeClr>
                </a:solidFill>
                <a:latin typeface="Aptos" panose="020B0004020202020204" pitchFamily="34" charset="0"/>
                <a:cs typeface="Arial"/>
              </a:rPr>
              <a:t>, polymerase chain reaction; </a:t>
            </a:r>
            <a:r>
              <a:rPr lang="en-GB" sz="800" b="1" dirty="0">
                <a:solidFill>
                  <a:schemeClr val="tx1">
                    <a:lumMod val="65000"/>
                    <a:lumOff val="35000"/>
                  </a:schemeClr>
                </a:solidFill>
                <a:latin typeface="Aptos" panose="020B0004020202020204" pitchFamily="34" charset="0"/>
                <a:cs typeface="Arial"/>
              </a:rPr>
              <a:t>RNA</a:t>
            </a:r>
            <a:r>
              <a:rPr lang="en-GB" sz="800" dirty="0">
                <a:solidFill>
                  <a:schemeClr val="tx1">
                    <a:lumMod val="65000"/>
                    <a:lumOff val="35000"/>
                  </a:schemeClr>
                </a:solidFill>
                <a:latin typeface="Aptos" panose="020B0004020202020204" pitchFamily="34" charset="0"/>
                <a:cs typeface="Arial"/>
              </a:rPr>
              <a:t>, ribonucleic acid; </a:t>
            </a:r>
          </a:p>
          <a:p>
            <a:pPr>
              <a:defRPr sz="1800" b="0" i="0" u="none" strike="noStrike" kern="0" cap="none" spc="0" baseline="0">
                <a:solidFill>
                  <a:srgbClr val="000000"/>
                </a:solidFill>
                <a:uFillTx/>
              </a:defRPr>
            </a:pPr>
            <a:r>
              <a:rPr lang="en-GB" sz="800" b="1" dirty="0">
                <a:solidFill>
                  <a:schemeClr val="tx1">
                    <a:lumMod val="65000"/>
                    <a:lumOff val="35000"/>
                  </a:schemeClr>
                </a:solidFill>
                <a:latin typeface="Aptos" panose="020B0004020202020204" pitchFamily="34" charset="0"/>
                <a:cs typeface="Arial"/>
              </a:rPr>
              <a:t>1. </a:t>
            </a:r>
            <a:r>
              <a:rPr lang="en-GB" sz="800" dirty="0">
                <a:solidFill>
                  <a:schemeClr val="tx1">
                    <a:lumMod val="65000"/>
                    <a:lumOff val="35000"/>
                  </a:schemeClr>
                </a:solidFill>
                <a:latin typeface="Aptos" panose="020B0004020202020204" pitchFamily="34" charset="0"/>
                <a:cs typeface="Arial"/>
              </a:rPr>
              <a:t>ESMO Guidelines Committee. ESMO clinical practice guidelines. Sept 2016.</a:t>
            </a:r>
            <a:endParaRPr lang="en-BE" sz="800">
              <a:solidFill>
                <a:schemeClr val="tx1">
                  <a:lumMod val="65000"/>
                  <a:lumOff val="35000"/>
                </a:schemeClr>
              </a:solidFill>
              <a:latin typeface="Aptos" panose="020B0004020202020204" pitchFamily="34" charset="0"/>
            </a:endParaRPr>
          </a:p>
        </p:txBody>
      </p:sp>
    </p:spTree>
    <p:extLst>
      <p:ext uri="{BB962C8B-B14F-4D97-AF65-F5344CB8AC3E}">
        <p14:creationId xmlns:p14="http://schemas.microsoft.com/office/powerpoint/2010/main" val="1360560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424F8B7E-3BC5-A383-E24E-095A692D46EC}"/>
              </a:ext>
            </a:extLst>
          </p:cNvPr>
          <p:cNvSpPr txBox="1">
            <a:spLocks/>
          </p:cNvSpPr>
          <p:nvPr/>
        </p:nvSpPr>
        <p:spPr>
          <a:xfrm>
            <a:off x="3048000" y="1165211"/>
            <a:ext cx="6114578" cy="338555"/>
          </a:xfrm>
          <a:prstGeom prst="rect">
            <a:avLst/>
          </a:prstGeom>
        </p:spPr>
        <p:txBody>
          <a:bodyPr lIns="91440" tIns="45720" rIns="91440" bIns="45720" anchor="t"/>
          <a:lstStyle>
            <a:defPPr>
              <a:defRPr lang="es-ES"/>
            </a:defPPr>
            <a:lvl1pPr marL="0" indent="-342884" algn="l" defTabSz="609555" rtl="0" eaLnBrk="1" latinLnBrk="0" hangingPunct="1">
              <a:spcBef>
                <a:spcPct val="20000"/>
              </a:spcBef>
              <a:buFont typeface="Arial"/>
              <a:buChar char="•"/>
              <a:defRPr sz="2400" kern="1200">
                <a:solidFill>
                  <a:schemeClr val="tx1"/>
                </a:solidFill>
                <a:latin typeface="+mn-lt"/>
                <a:ea typeface="+mn-ea"/>
                <a:cs typeface="+mn-cs"/>
              </a:defRPr>
            </a:lvl1pPr>
            <a:lvl2pPr marL="609555" indent="-285736" algn="l" defTabSz="609555" rtl="0" eaLnBrk="1" latinLnBrk="0" hangingPunct="1">
              <a:spcBef>
                <a:spcPct val="20000"/>
              </a:spcBef>
              <a:buFont typeface="Arial"/>
              <a:buChar char="–"/>
              <a:defRPr sz="2400" kern="1200">
                <a:solidFill>
                  <a:schemeClr val="tx1"/>
                </a:solidFill>
                <a:latin typeface="+mn-lt"/>
                <a:ea typeface="+mn-ea"/>
                <a:cs typeface="+mn-cs"/>
              </a:defRPr>
            </a:lvl2pPr>
            <a:lvl3pPr marL="1219110" indent="-228588" algn="l" defTabSz="609555" rtl="0" eaLnBrk="1" latinLnBrk="0" hangingPunct="1">
              <a:spcBef>
                <a:spcPct val="20000"/>
              </a:spcBef>
              <a:buFont typeface="Arial"/>
              <a:buChar char="•"/>
              <a:defRPr sz="2400" kern="1200">
                <a:solidFill>
                  <a:schemeClr val="tx1"/>
                </a:solidFill>
                <a:latin typeface="+mn-lt"/>
                <a:ea typeface="+mn-ea"/>
                <a:cs typeface="+mn-cs"/>
              </a:defRPr>
            </a:lvl3pPr>
            <a:lvl4pPr marL="1828664" indent="-228588" algn="l" defTabSz="609555" rtl="0" eaLnBrk="1" latinLnBrk="0" hangingPunct="1">
              <a:spcBef>
                <a:spcPct val="20000"/>
              </a:spcBef>
              <a:buFont typeface="Arial"/>
              <a:buChar char="–"/>
              <a:defRPr sz="2400" kern="1200">
                <a:solidFill>
                  <a:schemeClr val="tx1"/>
                </a:solidFill>
                <a:latin typeface="+mn-lt"/>
                <a:ea typeface="+mn-ea"/>
                <a:cs typeface="+mn-cs"/>
              </a:defRPr>
            </a:lvl4pPr>
            <a:lvl5pPr marL="2438218" indent="-228588" algn="l" defTabSz="609555" rtl="0" eaLnBrk="1" latinLnBrk="0" hangingPunct="1">
              <a:spcBef>
                <a:spcPct val="20000"/>
              </a:spcBef>
              <a:buFont typeface="Arial"/>
              <a:buChar char="»"/>
              <a:defRPr sz="2400" kern="1200">
                <a:solidFill>
                  <a:schemeClr val="tx1"/>
                </a:solidFill>
                <a:latin typeface="+mn-lt"/>
                <a:ea typeface="+mn-ea"/>
                <a:cs typeface="+mn-cs"/>
              </a:defRPr>
            </a:lvl5pPr>
            <a:lvl6pPr marL="3047772" indent="-228588" algn="l" defTabSz="609555" rtl="0" eaLnBrk="1" latinLnBrk="0" hangingPunct="1">
              <a:spcBef>
                <a:spcPct val="20000"/>
              </a:spcBef>
              <a:buFont typeface="Arial"/>
              <a:buChar char="•"/>
              <a:defRPr sz="2400" kern="1200">
                <a:solidFill>
                  <a:schemeClr val="tx1"/>
                </a:solidFill>
                <a:latin typeface="+mn-lt"/>
                <a:ea typeface="+mn-ea"/>
                <a:cs typeface="+mn-cs"/>
              </a:defRPr>
            </a:lvl6pPr>
            <a:lvl7pPr marL="3657327" indent="-228588" algn="l" defTabSz="609555" rtl="0" eaLnBrk="1" latinLnBrk="0" hangingPunct="1">
              <a:spcBef>
                <a:spcPct val="20000"/>
              </a:spcBef>
              <a:buFont typeface="Arial"/>
              <a:buChar char="•"/>
              <a:defRPr sz="2400" kern="1200">
                <a:solidFill>
                  <a:schemeClr val="tx1"/>
                </a:solidFill>
                <a:latin typeface="+mn-lt"/>
                <a:ea typeface="+mn-ea"/>
                <a:cs typeface="+mn-cs"/>
              </a:defRPr>
            </a:lvl7pPr>
            <a:lvl8pPr marL="4266880" indent="-228588" algn="l" defTabSz="609555" rtl="0" eaLnBrk="1" latinLnBrk="0" hangingPunct="1">
              <a:spcBef>
                <a:spcPct val="20000"/>
              </a:spcBef>
              <a:buFont typeface="Arial"/>
              <a:buChar char="•"/>
              <a:defRPr sz="2400" kern="1200">
                <a:solidFill>
                  <a:schemeClr val="tx1"/>
                </a:solidFill>
                <a:latin typeface="+mn-lt"/>
                <a:ea typeface="+mn-ea"/>
                <a:cs typeface="+mn-cs"/>
              </a:defRPr>
            </a:lvl8pPr>
            <a:lvl9pPr marL="4876435" indent="-228588" algn="l" defTabSz="609555" rtl="0" eaLnBrk="1" latinLnBrk="0" hangingPunct="1">
              <a:spcBef>
                <a:spcPct val="20000"/>
              </a:spcBef>
              <a:buFont typeface="Arial"/>
              <a:buChar char="•"/>
              <a:defRPr sz="2400" kern="1200">
                <a:solidFill>
                  <a:schemeClr val="tx1"/>
                </a:solidFill>
                <a:latin typeface="+mn-lt"/>
                <a:ea typeface="+mn-ea"/>
                <a:cs typeface="+mn-cs"/>
              </a:defRPr>
            </a:lvl9pPr>
          </a:lstStyle>
          <a:p>
            <a:pPr marL="0" marR="0" lvl="0" indent="0" algn="ctr" defTabSz="609555" rtl="0" eaLnBrk="1" fontAlgn="auto" latinLnBrk="0" hangingPunct="1">
              <a:lnSpc>
                <a:spcPct val="100000"/>
              </a:lnSpc>
              <a:spcBef>
                <a:spcPct val="20000"/>
              </a:spcBef>
              <a:spcAft>
                <a:spcPts val="0"/>
              </a:spcAft>
              <a:buClrTx/>
              <a:buSzTx/>
              <a:buFont typeface="Arial"/>
              <a:buNone/>
              <a:tabLst/>
              <a:defRPr/>
            </a:pPr>
            <a:r>
              <a:rPr kumimoji="0" lang="en-US" sz="1600" b="1" i="0" u="none" strike="noStrike" kern="1200" cap="none" spc="0" normalizeH="0" baseline="0" noProof="0" dirty="0">
                <a:ln>
                  <a:noFill/>
                </a:ln>
                <a:solidFill>
                  <a:prstClr val="white"/>
                </a:solidFill>
                <a:effectLst/>
                <a:uLnTx/>
                <a:uFillTx/>
                <a:latin typeface="Century Gothic"/>
                <a:ea typeface="+mn-ea"/>
                <a:cs typeface="+mn-cs"/>
              </a:rPr>
              <a:t>Baseline patient characteristics and concomitant conditions </a:t>
            </a:r>
          </a:p>
        </p:txBody>
      </p:sp>
      <p:pic>
        <p:nvPicPr>
          <p:cNvPr id="10" name="Imagen 3">
            <a:extLst>
              <a:ext uri="{FF2B5EF4-FFF2-40B4-BE49-F238E27FC236}">
                <a16:creationId xmlns:a16="http://schemas.microsoft.com/office/drawing/2014/main" id="{5649D1F0-E245-CE74-361A-C34126808C70}"/>
              </a:ext>
            </a:extLst>
          </p:cNvPr>
          <p:cNvPicPr>
            <a:picLocks noChangeAspect="1"/>
          </p:cNvPicPr>
          <p:nvPr/>
        </p:nvPicPr>
        <p:blipFill>
          <a:blip r:embed="rId2"/>
          <a:srcRect l="1872" t="6189" r="2562" b="4954"/>
          <a:stretch>
            <a:fillRect/>
          </a:stretch>
        </p:blipFill>
        <p:spPr>
          <a:xfrm>
            <a:off x="2180659" y="951493"/>
            <a:ext cx="8553601" cy="5470623"/>
          </a:xfrm>
          <a:prstGeom prst="rect">
            <a:avLst/>
          </a:prstGeom>
          <a:ln>
            <a:noFill/>
          </a:ln>
        </p:spPr>
      </p:pic>
      <p:cxnSp>
        <p:nvCxnSpPr>
          <p:cNvPr id="14" name="Conector recto de flecha 13">
            <a:extLst>
              <a:ext uri="{FF2B5EF4-FFF2-40B4-BE49-F238E27FC236}">
                <a16:creationId xmlns:a16="http://schemas.microsoft.com/office/drawing/2014/main" id="{9FDB46E3-8472-A306-9EF6-A12900A73E6C}"/>
              </a:ext>
            </a:extLst>
          </p:cNvPr>
          <p:cNvCxnSpPr>
            <a:cxnSpLocks/>
          </p:cNvCxnSpPr>
          <p:nvPr/>
        </p:nvCxnSpPr>
        <p:spPr>
          <a:xfrm flipH="1">
            <a:off x="10734260" y="1734841"/>
            <a:ext cx="851850" cy="0"/>
          </a:xfrm>
          <a:prstGeom prst="straightConnector1">
            <a:avLst/>
          </a:prstGeom>
          <a:ln>
            <a:solidFill>
              <a:srgbClr val="9D0865"/>
            </a:solidFill>
            <a:tailEnd type="arrow"/>
          </a:ln>
        </p:spPr>
        <p:style>
          <a:lnRef idx="2">
            <a:schemeClr val="accent1"/>
          </a:lnRef>
          <a:fillRef idx="0">
            <a:schemeClr val="accent1"/>
          </a:fillRef>
          <a:effectRef idx="1">
            <a:schemeClr val="accent1"/>
          </a:effectRef>
          <a:fontRef idx="minor">
            <a:schemeClr val="tx1"/>
          </a:fontRef>
        </p:style>
      </p:cxnSp>
      <p:sp>
        <p:nvSpPr>
          <p:cNvPr id="2" name="Título 1">
            <a:extLst>
              <a:ext uri="{FF2B5EF4-FFF2-40B4-BE49-F238E27FC236}">
                <a16:creationId xmlns:a16="http://schemas.microsoft.com/office/drawing/2014/main" id="{9495962A-B9C1-3CEF-B1F1-EEE1276C82B0}"/>
              </a:ext>
            </a:extLst>
          </p:cNvPr>
          <p:cNvSpPr>
            <a:spLocks noGrp="1"/>
          </p:cNvSpPr>
          <p:nvPr>
            <p:ph type="title"/>
          </p:nvPr>
        </p:nvSpPr>
        <p:spPr/>
        <p:txBody>
          <a:bodyPr/>
          <a:lstStyle/>
          <a:p>
            <a:r>
              <a:rPr lang="en-GB" dirty="0"/>
              <a:t>BTC –Risk Factors</a:t>
            </a:r>
            <a:endParaRPr lang="es-ES_tradnl" dirty="0"/>
          </a:p>
        </p:txBody>
      </p:sp>
      <p:sp>
        <p:nvSpPr>
          <p:cNvPr id="5" name="TextBox 3">
            <a:extLst>
              <a:ext uri="{FF2B5EF4-FFF2-40B4-BE49-F238E27FC236}">
                <a16:creationId xmlns:a16="http://schemas.microsoft.com/office/drawing/2014/main" id="{44141290-BB79-0301-A9DA-161FCA4AF4E2}"/>
              </a:ext>
            </a:extLst>
          </p:cNvPr>
          <p:cNvSpPr txBox="1"/>
          <p:nvPr/>
        </p:nvSpPr>
        <p:spPr>
          <a:xfrm>
            <a:off x="2475637" y="6377441"/>
            <a:ext cx="7362046" cy="215444"/>
          </a:xfrm>
          <a:prstGeom prst="rect">
            <a:avLst/>
          </a:prstGeom>
          <a:noFill/>
        </p:spPr>
        <p:txBody>
          <a:bodyPr wrap="square" lIns="91440" tIns="45720" rIns="91440" bIns="45720" anchor="b" anchorCtr="0">
            <a:spAutoFit/>
          </a:bodyPr>
          <a:lstStyle/>
          <a:p>
            <a:r>
              <a:rPr lang="en-IE" sz="800" dirty="0">
                <a:solidFill>
                  <a:schemeClr val="tx1">
                    <a:lumMod val="65000"/>
                    <a:lumOff val="35000"/>
                  </a:schemeClr>
                </a:solidFill>
              </a:rPr>
              <a:t>Izquierdo-Sánchez et al, Journal of Hepatology 2022 vol. 76 j 1109–1121</a:t>
            </a:r>
          </a:p>
        </p:txBody>
      </p:sp>
    </p:spTree>
    <p:extLst>
      <p:ext uri="{BB962C8B-B14F-4D97-AF65-F5344CB8AC3E}">
        <p14:creationId xmlns:p14="http://schemas.microsoft.com/office/powerpoint/2010/main" val="2327778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55C55-6A5D-3420-9625-1634456243ED}"/>
            </a:ext>
          </a:extLst>
        </p:cNvPr>
        <p:cNvGrpSpPr/>
        <p:nvPr/>
      </p:nvGrpSpPr>
      <p:grpSpPr>
        <a:xfrm>
          <a:off x="0" y="0"/>
          <a:ext cx="0" cy="0"/>
          <a:chOff x="0" y="0"/>
          <a:chExt cx="0" cy="0"/>
        </a:xfrm>
      </p:grpSpPr>
      <p:sp>
        <p:nvSpPr>
          <p:cNvPr id="6" name="Content Placeholder 4">
            <a:extLst>
              <a:ext uri="{FF2B5EF4-FFF2-40B4-BE49-F238E27FC236}">
                <a16:creationId xmlns:a16="http://schemas.microsoft.com/office/drawing/2014/main" id="{026D3E40-8591-177A-57A1-0817EEEB5BEF}"/>
              </a:ext>
            </a:extLst>
          </p:cNvPr>
          <p:cNvSpPr txBox="1">
            <a:spLocks/>
          </p:cNvSpPr>
          <p:nvPr/>
        </p:nvSpPr>
        <p:spPr>
          <a:xfrm>
            <a:off x="1293831" y="2621461"/>
            <a:ext cx="4365097" cy="764670"/>
          </a:xfrm>
          <a:prstGeom prst="rect">
            <a:avLst/>
          </a:prstGeom>
        </p:spPr>
        <p:txBody>
          <a:bodyPr lIns="91440" tIns="45720" rIns="91440" bIns="45720" anchor="t"/>
          <a:lstStyle>
            <a:defPPr>
              <a:defRPr lang="es-ES"/>
            </a:defPPr>
            <a:lvl1pPr marL="0" algn="l" defTabSz="609555" rtl="0" eaLnBrk="1" latinLnBrk="0" hangingPunct="1">
              <a:defRPr sz="2400" kern="1200">
                <a:solidFill>
                  <a:schemeClr val="tx1"/>
                </a:solidFill>
                <a:latin typeface="+mn-lt"/>
                <a:ea typeface="+mn-ea"/>
                <a:cs typeface="+mn-cs"/>
              </a:defRPr>
            </a:lvl1pPr>
            <a:lvl2pPr marL="609555" algn="l" defTabSz="609555" rtl="0" eaLnBrk="1" latinLnBrk="0" hangingPunct="1">
              <a:defRPr sz="2400" kern="1200">
                <a:solidFill>
                  <a:schemeClr val="tx1"/>
                </a:solidFill>
                <a:latin typeface="+mn-lt"/>
                <a:ea typeface="+mn-ea"/>
                <a:cs typeface="+mn-cs"/>
              </a:defRPr>
            </a:lvl2pPr>
            <a:lvl3pPr marL="1219110" algn="l" defTabSz="609555" rtl="0" eaLnBrk="1" latinLnBrk="0" hangingPunct="1">
              <a:defRPr sz="2400" kern="1200">
                <a:solidFill>
                  <a:schemeClr val="tx1"/>
                </a:solidFill>
                <a:latin typeface="+mn-lt"/>
                <a:ea typeface="+mn-ea"/>
                <a:cs typeface="+mn-cs"/>
              </a:defRPr>
            </a:lvl3pPr>
            <a:lvl4pPr marL="1828664" algn="l" defTabSz="609555" rtl="0" eaLnBrk="1" latinLnBrk="0" hangingPunct="1">
              <a:defRPr sz="2400" kern="1200">
                <a:solidFill>
                  <a:schemeClr val="tx1"/>
                </a:solidFill>
                <a:latin typeface="+mn-lt"/>
                <a:ea typeface="+mn-ea"/>
                <a:cs typeface="+mn-cs"/>
              </a:defRPr>
            </a:lvl4pPr>
            <a:lvl5pPr marL="2438218" algn="l" defTabSz="609555" rtl="0" eaLnBrk="1" latinLnBrk="0" hangingPunct="1">
              <a:defRPr sz="2400" kern="1200">
                <a:solidFill>
                  <a:schemeClr val="tx1"/>
                </a:solidFill>
                <a:latin typeface="+mn-lt"/>
                <a:ea typeface="+mn-ea"/>
                <a:cs typeface="+mn-cs"/>
              </a:defRPr>
            </a:lvl5pPr>
            <a:lvl6pPr marL="3047772" algn="l" defTabSz="609555" rtl="0" eaLnBrk="1" latinLnBrk="0" hangingPunct="1">
              <a:defRPr sz="2400" kern="1200">
                <a:solidFill>
                  <a:schemeClr val="tx1"/>
                </a:solidFill>
                <a:latin typeface="+mn-lt"/>
                <a:ea typeface="+mn-ea"/>
                <a:cs typeface="+mn-cs"/>
              </a:defRPr>
            </a:lvl6pPr>
            <a:lvl7pPr marL="3657327" algn="l" defTabSz="609555" rtl="0" eaLnBrk="1" latinLnBrk="0" hangingPunct="1">
              <a:defRPr sz="2400" kern="1200">
                <a:solidFill>
                  <a:schemeClr val="tx1"/>
                </a:solidFill>
                <a:latin typeface="+mn-lt"/>
                <a:ea typeface="+mn-ea"/>
                <a:cs typeface="+mn-cs"/>
              </a:defRPr>
            </a:lvl7pPr>
            <a:lvl8pPr marL="4266880" algn="l" defTabSz="609555" rtl="0" eaLnBrk="1" latinLnBrk="0" hangingPunct="1">
              <a:defRPr sz="2400" kern="1200">
                <a:solidFill>
                  <a:schemeClr val="tx1"/>
                </a:solidFill>
                <a:latin typeface="+mn-lt"/>
                <a:ea typeface="+mn-ea"/>
                <a:cs typeface="+mn-cs"/>
              </a:defRPr>
            </a:lvl8pPr>
            <a:lvl9pPr marL="4876435" algn="l" defTabSz="609555" rtl="0" eaLnBrk="1" latinLnBrk="0" hangingPunct="1">
              <a:defRPr sz="2400" kern="1200">
                <a:solidFill>
                  <a:schemeClr val="tx1"/>
                </a:solidFill>
                <a:latin typeface="+mn-lt"/>
                <a:ea typeface="+mn-ea"/>
                <a:cs typeface="+mn-cs"/>
              </a:defRPr>
            </a:lvl9pPr>
          </a:lstStyle>
          <a:p>
            <a:pPr marR="0" lvl="0" algn="l" defTabSz="609555" rtl="0" eaLnBrk="1" fontAlgn="auto" latinLnBrk="0" hangingPunct="1">
              <a:lnSpc>
                <a:spcPct val="100000"/>
              </a:lnSpc>
              <a:spcBef>
                <a:spcPct val="20000"/>
              </a:spcBef>
              <a:spcAft>
                <a:spcPts val="0"/>
              </a:spcAft>
              <a:buClrTx/>
              <a:buSzTx/>
              <a:tabLst/>
              <a:defRPr/>
            </a:pPr>
            <a:r>
              <a:rPr kumimoji="0" lang="en-US" sz="2000" b="0" i="0" u="none" strike="noStrike" kern="1200" cap="none" spc="0" normalizeH="0" baseline="0" noProof="0" dirty="0">
                <a:ln>
                  <a:noFill/>
                </a:ln>
                <a:solidFill>
                  <a:schemeClr val="tx1">
                    <a:lumMod val="65000"/>
                    <a:lumOff val="35000"/>
                  </a:schemeClr>
                </a:solidFill>
                <a:effectLst/>
                <a:uLnTx/>
                <a:uFillTx/>
              </a:rPr>
              <a:t>There are currently no standardized guidelines for MDTs in CCAs</a:t>
            </a:r>
            <a:r>
              <a:rPr kumimoji="0" lang="en-US" sz="2000" b="0" i="0" u="none" strike="noStrike" kern="1200" cap="none" spc="0" normalizeH="0" baseline="30000" noProof="0" dirty="0">
                <a:ln>
                  <a:noFill/>
                </a:ln>
                <a:solidFill>
                  <a:schemeClr val="tx1">
                    <a:lumMod val="65000"/>
                    <a:lumOff val="35000"/>
                  </a:schemeClr>
                </a:solidFill>
                <a:effectLst/>
                <a:uLnTx/>
                <a:uFillTx/>
              </a:rPr>
              <a:t>1</a:t>
            </a:r>
            <a:endParaRPr lang="en-GB" sz="2000" b="0" i="0" u="none" strike="noStrike" kern="1200" cap="none" spc="0" normalizeH="0" baseline="0" noProof="0" dirty="0">
              <a:ln>
                <a:noFill/>
              </a:ln>
              <a:solidFill>
                <a:schemeClr val="tx1">
                  <a:lumMod val="65000"/>
                  <a:lumOff val="35000"/>
                </a:schemeClr>
              </a:solidFill>
              <a:effectLst/>
              <a:uLnTx/>
              <a:uFillTx/>
              <a:ea typeface="Calibri"/>
              <a:cs typeface="Calibri"/>
            </a:endParaRPr>
          </a:p>
        </p:txBody>
      </p:sp>
      <p:sp>
        <p:nvSpPr>
          <p:cNvPr id="12" name="TextBox 11">
            <a:extLst>
              <a:ext uri="{FF2B5EF4-FFF2-40B4-BE49-F238E27FC236}">
                <a16:creationId xmlns:a16="http://schemas.microsoft.com/office/drawing/2014/main" id="{789FC7C3-1BD5-C259-7BDA-4DD4EF222699}"/>
              </a:ext>
            </a:extLst>
          </p:cNvPr>
          <p:cNvSpPr txBox="1"/>
          <p:nvPr/>
        </p:nvSpPr>
        <p:spPr>
          <a:xfrm>
            <a:off x="1293832" y="3531290"/>
            <a:ext cx="393377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tx1">
                    <a:lumMod val="65000"/>
                    <a:lumOff val="35000"/>
                  </a:schemeClr>
                </a:solidFill>
              </a:rPr>
              <a:t>ENS-CCA led an online survey (34 institutions)</a:t>
            </a:r>
            <a:r>
              <a:rPr lang="en-US" sz="2000" baseline="30000" dirty="0">
                <a:solidFill>
                  <a:schemeClr val="tx1">
                    <a:lumMod val="65000"/>
                    <a:lumOff val="35000"/>
                  </a:schemeClr>
                </a:solidFill>
              </a:rPr>
              <a:t>1</a:t>
            </a:r>
            <a:endParaRPr lang="en-US" baseline="30000" dirty="0">
              <a:solidFill>
                <a:schemeClr val="tx1">
                  <a:lumMod val="65000"/>
                  <a:lumOff val="35000"/>
                </a:schemeClr>
              </a:solidFill>
            </a:endParaRPr>
          </a:p>
        </p:txBody>
      </p:sp>
      <p:grpSp>
        <p:nvGrpSpPr>
          <p:cNvPr id="13" name="Group 12">
            <a:extLst>
              <a:ext uri="{FF2B5EF4-FFF2-40B4-BE49-F238E27FC236}">
                <a16:creationId xmlns:a16="http://schemas.microsoft.com/office/drawing/2014/main" id="{0C820128-927D-3222-67CA-14833A01B21C}"/>
              </a:ext>
            </a:extLst>
          </p:cNvPr>
          <p:cNvGrpSpPr/>
          <p:nvPr/>
        </p:nvGrpSpPr>
        <p:grpSpPr>
          <a:xfrm>
            <a:off x="972512" y="2699648"/>
            <a:ext cx="275207" cy="275207"/>
            <a:chOff x="6517125" y="4330387"/>
            <a:chExt cx="511444" cy="511444"/>
          </a:xfrm>
        </p:grpSpPr>
        <p:sp>
          <p:nvSpPr>
            <p:cNvPr id="14" name="Oval 13">
              <a:extLst>
                <a:ext uri="{FF2B5EF4-FFF2-40B4-BE49-F238E27FC236}">
                  <a16:creationId xmlns:a16="http://schemas.microsoft.com/office/drawing/2014/main" id="{FA14A7CB-7405-A1F8-73BF-E9340B9F5A78}"/>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p>
          </p:txBody>
        </p:sp>
        <p:sp>
          <p:nvSpPr>
            <p:cNvPr id="15" name="Chevron 13">
              <a:extLst>
                <a:ext uri="{FF2B5EF4-FFF2-40B4-BE49-F238E27FC236}">
                  <a16:creationId xmlns:a16="http://schemas.microsoft.com/office/drawing/2014/main" id="{BA927045-E247-3015-54B1-159F6C3976A0}"/>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solidFill>
              </a:endParaRPr>
            </a:p>
          </p:txBody>
        </p:sp>
      </p:grpSp>
      <p:grpSp>
        <p:nvGrpSpPr>
          <p:cNvPr id="16" name="Group 15">
            <a:extLst>
              <a:ext uri="{FF2B5EF4-FFF2-40B4-BE49-F238E27FC236}">
                <a16:creationId xmlns:a16="http://schemas.microsoft.com/office/drawing/2014/main" id="{857D05AE-6295-2BC0-AA16-B8A663E564B9}"/>
              </a:ext>
            </a:extLst>
          </p:cNvPr>
          <p:cNvGrpSpPr/>
          <p:nvPr/>
        </p:nvGrpSpPr>
        <p:grpSpPr>
          <a:xfrm>
            <a:off x="972512" y="3595713"/>
            <a:ext cx="275207" cy="275207"/>
            <a:chOff x="6517125" y="4330387"/>
            <a:chExt cx="511444" cy="511444"/>
          </a:xfrm>
        </p:grpSpPr>
        <p:sp>
          <p:nvSpPr>
            <p:cNvPr id="17" name="Oval 16">
              <a:extLst>
                <a:ext uri="{FF2B5EF4-FFF2-40B4-BE49-F238E27FC236}">
                  <a16:creationId xmlns:a16="http://schemas.microsoft.com/office/drawing/2014/main" id="{ACC99A54-2610-A41C-E880-C1CE48A75433}"/>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p>
          </p:txBody>
        </p:sp>
        <p:sp>
          <p:nvSpPr>
            <p:cNvPr id="18" name="Chevron 13">
              <a:extLst>
                <a:ext uri="{FF2B5EF4-FFF2-40B4-BE49-F238E27FC236}">
                  <a16:creationId xmlns:a16="http://schemas.microsoft.com/office/drawing/2014/main" id="{CB307E93-6BC7-C819-C294-301F094298EA}"/>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solidFill>
              </a:endParaRPr>
            </a:p>
          </p:txBody>
        </p:sp>
      </p:grpSp>
      <p:sp>
        <p:nvSpPr>
          <p:cNvPr id="8" name="Título 7">
            <a:extLst>
              <a:ext uri="{FF2B5EF4-FFF2-40B4-BE49-F238E27FC236}">
                <a16:creationId xmlns:a16="http://schemas.microsoft.com/office/drawing/2014/main" id="{FCB60D8C-EF3B-F8CD-059A-917A46708A15}"/>
              </a:ext>
            </a:extLst>
          </p:cNvPr>
          <p:cNvSpPr>
            <a:spLocks noGrp="1"/>
          </p:cNvSpPr>
          <p:nvPr>
            <p:ph type="title"/>
          </p:nvPr>
        </p:nvSpPr>
        <p:spPr>
          <a:prstGeom prst="rect">
            <a:avLst/>
          </a:prstGeom>
        </p:spPr>
        <p:txBody>
          <a:bodyPr/>
          <a:lstStyle/>
          <a:p>
            <a:r>
              <a:rPr lang="es-ES" dirty="0" err="1"/>
              <a:t>Multidisciplinary</a:t>
            </a:r>
            <a:r>
              <a:rPr lang="es-ES" dirty="0"/>
              <a:t> </a:t>
            </a:r>
            <a:r>
              <a:rPr lang="es-ES" dirty="0" err="1"/>
              <a:t>Tumour</a:t>
            </a:r>
            <a:r>
              <a:rPr lang="es-ES" dirty="0"/>
              <a:t> </a:t>
            </a:r>
            <a:r>
              <a:rPr lang="es-ES" dirty="0" err="1"/>
              <a:t>board</a:t>
            </a:r>
            <a:r>
              <a:rPr lang="es-ES" dirty="0"/>
              <a:t> in BTC</a:t>
            </a:r>
          </a:p>
        </p:txBody>
      </p:sp>
      <p:sp>
        <p:nvSpPr>
          <p:cNvPr id="5" name="TextBox 3">
            <a:extLst>
              <a:ext uri="{FF2B5EF4-FFF2-40B4-BE49-F238E27FC236}">
                <a16:creationId xmlns:a16="http://schemas.microsoft.com/office/drawing/2014/main" id="{B1A43107-19FE-9CF8-4BB3-4EE51E63D892}"/>
              </a:ext>
            </a:extLst>
          </p:cNvPr>
          <p:cNvSpPr txBox="1"/>
          <p:nvPr/>
        </p:nvSpPr>
        <p:spPr>
          <a:xfrm>
            <a:off x="2475637" y="6377441"/>
            <a:ext cx="7362046" cy="215444"/>
          </a:xfrm>
          <a:prstGeom prst="rect">
            <a:avLst/>
          </a:prstGeom>
          <a:noFill/>
        </p:spPr>
        <p:txBody>
          <a:bodyPr wrap="square" lIns="91440" tIns="45720" rIns="91440" bIns="45720" anchor="b" anchorCtr="0">
            <a:spAutoFit/>
          </a:bodyPr>
          <a:lstStyle/>
          <a:p>
            <a:pPr>
              <a:defRPr/>
            </a:pPr>
            <a:r>
              <a:rPr lang="en-GB" sz="800" b="1" dirty="0">
                <a:solidFill>
                  <a:schemeClr val="tx1">
                    <a:lumMod val="65000"/>
                    <a:lumOff val="35000"/>
                  </a:schemeClr>
                </a:solidFill>
                <a:latin typeface="Aptos" panose="020B0004020202020204" pitchFamily="34" charset="0"/>
                <a:cs typeface="Arial"/>
              </a:rPr>
              <a:t>1. </a:t>
            </a:r>
            <a:r>
              <a:rPr lang="en-GB" sz="800" dirty="0" err="1">
                <a:solidFill>
                  <a:schemeClr val="tx1">
                    <a:lumMod val="65000"/>
                    <a:lumOff val="35000"/>
                  </a:schemeClr>
                </a:solidFill>
                <a:latin typeface="Aptos" panose="020B0004020202020204" pitchFamily="34" charset="0"/>
                <a:cs typeface="Arial"/>
              </a:rPr>
              <a:t>Casadio</a:t>
            </a:r>
            <a:r>
              <a:rPr lang="en-GB" sz="800" dirty="0">
                <a:solidFill>
                  <a:schemeClr val="tx1">
                    <a:lumMod val="65000"/>
                    <a:lumOff val="35000"/>
                  </a:schemeClr>
                </a:solidFill>
                <a:latin typeface="Aptos" panose="020B0004020202020204" pitchFamily="34" charset="0"/>
                <a:cs typeface="Arial"/>
              </a:rPr>
              <a:t> et al </a:t>
            </a:r>
            <a:r>
              <a:rPr lang="en-GB" sz="800" i="1" dirty="0">
                <a:solidFill>
                  <a:schemeClr val="tx1">
                    <a:lumMod val="65000"/>
                    <a:lumOff val="35000"/>
                  </a:schemeClr>
                </a:solidFill>
                <a:latin typeface="Aptos" panose="020B0004020202020204" pitchFamily="34" charset="0"/>
                <a:cs typeface="Arial"/>
              </a:rPr>
              <a:t>ESMO Open</a:t>
            </a:r>
            <a:r>
              <a:rPr lang="en-GB" sz="800" dirty="0">
                <a:solidFill>
                  <a:schemeClr val="tx1">
                    <a:lumMod val="65000"/>
                    <a:lumOff val="35000"/>
                  </a:schemeClr>
                </a:solidFill>
                <a:latin typeface="Aptos" panose="020B0004020202020204" pitchFamily="34" charset="0"/>
                <a:cs typeface="Arial"/>
              </a:rPr>
              <a:t> 2022; 7: 100377</a:t>
            </a:r>
            <a:endParaRPr lang="en-GB" sz="800" dirty="0">
              <a:solidFill>
                <a:schemeClr val="tx1">
                  <a:lumMod val="65000"/>
                  <a:lumOff val="35000"/>
                </a:schemeClr>
              </a:solidFill>
              <a:latin typeface="Aptos" panose="020B0004020202020204" pitchFamily="34" charset="0"/>
            </a:endParaRPr>
          </a:p>
        </p:txBody>
      </p:sp>
      <p:sp>
        <p:nvSpPr>
          <p:cNvPr id="9" name="Rectangle: Rounded Corners 10">
            <a:extLst>
              <a:ext uri="{FF2B5EF4-FFF2-40B4-BE49-F238E27FC236}">
                <a16:creationId xmlns:a16="http://schemas.microsoft.com/office/drawing/2014/main" id="{67EE5EB3-ADBC-3285-7FE3-CEDD611AE3A9}"/>
              </a:ext>
            </a:extLst>
          </p:cNvPr>
          <p:cNvSpPr/>
          <p:nvPr/>
        </p:nvSpPr>
        <p:spPr>
          <a:xfrm>
            <a:off x="6156660" y="2026237"/>
            <a:ext cx="5221582" cy="2813181"/>
          </a:xfrm>
          <a:prstGeom prst="roundRect">
            <a:avLst>
              <a:gd name="adj" fmla="val 9940"/>
            </a:avLst>
          </a:prstGeom>
          <a:solidFill>
            <a:srgbClr val="9D0865"/>
          </a:solidFill>
          <a:ln w="12700" cap="flat">
            <a:noFill/>
            <a:prstDash val="solid"/>
            <a:miter lim="800000"/>
          </a:ln>
          <a:effectLst>
            <a:outerShdw blurRad="50800" dist="38100" dir="8100000" algn="tr" rotWithShape="0">
              <a:prstClr val="black">
                <a:alpha val="40000"/>
              </a:prstClr>
            </a:outerShdw>
          </a:effectLst>
          <a:sp3d/>
        </p:spPr>
        <p:txBody>
          <a:bodyPr rot="0" spcFirstLastPara="1" vertOverflow="overflow" horzOverflow="overflow" vert="horz" wrap="square" lIns="324000" tIns="45719" rIns="324000" bIns="45719" numCol="1" spcCol="38100" rtlCol="0" anchor="ctr">
            <a:noAutofit/>
          </a:bodyPr>
          <a:lstStyle/>
          <a:p>
            <a:pPr algn="ctr"/>
            <a:endParaRPr lang="en-US" sz="2000" dirty="0">
              <a:solidFill>
                <a:schemeClr val="bg1"/>
              </a:solidFill>
              <a:cs typeface="Arial"/>
            </a:endParaRPr>
          </a:p>
          <a:p>
            <a:pPr algn="ctr">
              <a:lnSpc>
                <a:spcPts val="2250"/>
              </a:lnSpc>
            </a:pPr>
            <a:r>
              <a:rPr lang="en-US" sz="2000" b="1" dirty="0">
                <a:solidFill>
                  <a:schemeClr val="bg1"/>
                </a:solidFill>
                <a:cs typeface="Arial"/>
              </a:rPr>
              <a:t>Aim: </a:t>
            </a:r>
            <a:r>
              <a:rPr lang="en-US" sz="2000" dirty="0">
                <a:solidFill>
                  <a:schemeClr val="bg1"/>
                </a:solidFill>
                <a:cs typeface="Arial"/>
              </a:rPr>
              <a:t>to define the </a:t>
            </a:r>
            <a:r>
              <a:rPr lang="en-US" sz="2000" b="1" dirty="0">
                <a:solidFill>
                  <a:schemeClr val="bg1"/>
                </a:solidFill>
                <a:cs typeface="Arial"/>
              </a:rPr>
              <a:t>current</a:t>
            </a:r>
            <a:r>
              <a:rPr lang="en-US" sz="2000" dirty="0">
                <a:solidFill>
                  <a:schemeClr val="bg1"/>
                </a:solidFill>
                <a:cs typeface="Arial"/>
              </a:rPr>
              <a:t> </a:t>
            </a:r>
            <a:r>
              <a:rPr lang="en-US" sz="2000" b="1" dirty="0">
                <a:solidFill>
                  <a:schemeClr val="bg1"/>
                </a:solidFill>
                <a:cs typeface="Arial"/>
              </a:rPr>
              <a:t>practice of MDTs</a:t>
            </a:r>
            <a:r>
              <a:rPr lang="en-US" sz="2000" dirty="0">
                <a:solidFill>
                  <a:schemeClr val="bg1"/>
                </a:solidFill>
                <a:cs typeface="Arial"/>
              </a:rPr>
              <a:t> in </a:t>
            </a:r>
            <a:r>
              <a:rPr lang="en-US" sz="2000" b="1" dirty="0">
                <a:solidFill>
                  <a:schemeClr val="bg1"/>
                </a:solidFill>
                <a:cs typeface="Arial"/>
              </a:rPr>
              <a:t>CCAs</a:t>
            </a:r>
            <a:r>
              <a:rPr lang="en-US" sz="2000" dirty="0">
                <a:solidFill>
                  <a:schemeClr val="bg1"/>
                </a:solidFill>
                <a:cs typeface="Arial"/>
              </a:rPr>
              <a:t> and identify possible </a:t>
            </a:r>
            <a:r>
              <a:rPr lang="en-US" sz="2000" b="1" dirty="0">
                <a:solidFill>
                  <a:schemeClr val="bg1"/>
                </a:solidFill>
                <a:cs typeface="Arial"/>
              </a:rPr>
              <a:t>areas of improvement</a:t>
            </a:r>
            <a:r>
              <a:rPr lang="en-US" sz="2000" dirty="0">
                <a:solidFill>
                  <a:schemeClr val="bg1"/>
                </a:solidFill>
                <a:cs typeface="Arial"/>
              </a:rPr>
              <a:t>, providing minimum standards of practice for an </a:t>
            </a:r>
            <a:r>
              <a:rPr lang="en-US" sz="2000" b="1" dirty="0">
                <a:solidFill>
                  <a:schemeClr val="bg1"/>
                </a:solidFill>
                <a:cs typeface="Arial"/>
              </a:rPr>
              <a:t>ideal CCA-MDT</a:t>
            </a:r>
            <a:r>
              <a:rPr lang="en-US" sz="2000" dirty="0">
                <a:solidFill>
                  <a:schemeClr val="bg1"/>
                </a:solidFill>
                <a:cs typeface="Arial"/>
              </a:rPr>
              <a:t>.</a:t>
            </a:r>
          </a:p>
        </p:txBody>
      </p:sp>
    </p:spTree>
    <p:extLst>
      <p:ext uri="{BB962C8B-B14F-4D97-AF65-F5344CB8AC3E}">
        <p14:creationId xmlns:p14="http://schemas.microsoft.com/office/powerpoint/2010/main" val="42770662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A8B0377-16E7-EF68-E37F-C8A60ACB93AF}"/>
              </a:ext>
            </a:extLst>
          </p:cNvPr>
          <p:cNvSpPr txBox="1"/>
          <p:nvPr/>
        </p:nvSpPr>
        <p:spPr>
          <a:xfrm>
            <a:off x="162274" y="203560"/>
            <a:ext cx="8239758" cy="751517"/>
          </a:xfrm>
          <a:prstGeom prst="rect">
            <a:avLst/>
          </a:prstGeom>
          <a:noFill/>
          <a:ln cap="flat">
            <a:noFill/>
          </a:ln>
        </p:spPr>
        <p:txBody>
          <a:bodyPr vert="horz" wrap="square" lIns="91440" tIns="45720" rIns="91440" bIns="45720" anchor="ctr" anchorCtr="0" compatLnSpc="1">
            <a:normAutofit/>
          </a:bodyPr>
          <a:lstStyle/>
          <a:p>
            <a:pPr>
              <a:lnSpc>
                <a:spcPct val="90000"/>
              </a:lnSpc>
              <a:defRPr sz="1800" b="0" i="0" u="none" strike="noStrike" kern="0" cap="none" spc="0" baseline="0">
                <a:solidFill>
                  <a:srgbClr val="000000"/>
                </a:solidFill>
                <a:uFillTx/>
              </a:defRPr>
            </a:pPr>
            <a:r>
              <a:rPr lang="en-GB" sz="2800" b="1">
                <a:solidFill>
                  <a:prstClr val="white"/>
                </a:solidFill>
                <a:latin typeface="Century Gothic"/>
                <a:cs typeface="Poppins Medium"/>
              </a:rPr>
              <a:t>CCA-MDT: ENS-CCA Recommendations</a:t>
            </a:r>
            <a:endParaRPr lang="en-GB" sz="2800" b="1">
              <a:solidFill>
                <a:prstClr val="white"/>
              </a:solidFill>
              <a:latin typeface="Century Gothic"/>
              <a:cs typeface="Poppins Medium" panose="00000600000000000000" pitchFamily="2" charset="0"/>
            </a:endParaRPr>
          </a:p>
        </p:txBody>
      </p:sp>
      <p:graphicFrame>
        <p:nvGraphicFramePr>
          <p:cNvPr id="7" name="Table 6">
            <a:extLst>
              <a:ext uri="{FF2B5EF4-FFF2-40B4-BE49-F238E27FC236}">
                <a16:creationId xmlns:a16="http://schemas.microsoft.com/office/drawing/2014/main" id="{95006E9A-597B-482D-A972-445021BE75EB}"/>
              </a:ext>
            </a:extLst>
          </p:cNvPr>
          <p:cNvGraphicFramePr>
            <a:graphicFrameLocks noGrp="1"/>
          </p:cNvGraphicFramePr>
          <p:nvPr>
            <p:extLst>
              <p:ext uri="{D42A27DB-BD31-4B8C-83A1-F6EECF244321}">
                <p14:modId xmlns:p14="http://schemas.microsoft.com/office/powerpoint/2010/main" val="2875968200"/>
              </p:ext>
            </p:extLst>
          </p:nvPr>
        </p:nvGraphicFramePr>
        <p:xfrm>
          <a:off x="6506856" y="1286895"/>
          <a:ext cx="5276650" cy="4623923"/>
        </p:xfrm>
        <a:graphic>
          <a:graphicData uri="http://schemas.openxmlformats.org/drawingml/2006/table">
            <a:tbl>
              <a:tblPr bandRow="1">
                <a:tableStyleId>{5C22544A-7EE6-4342-B048-85BDC9FD1C3A}</a:tableStyleId>
              </a:tblPr>
              <a:tblGrid>
                <a:gridCol w="1243614">
                  <a:extLst>
                    <a:ext uri="{9D8B030D-6E8A-4147-A177-3AD203B41FA5}">
                      <a16:colId xmlns:a16="http://schemas.microsoft.com/office/drawing/2014/main" val="2119279648"/>
                    </a:ext>
                  </a:extLst>
                </a:gridCol>
                <a:gridCol w="4033036">
                  <a:extLst>
                    <a:ext uri="{9D8B030D-6E8A-4147-A177-3AD203B41FA5}">
                      <a16:colId xmlns:a16="http://schemas.microsoft.com/office/drawing/2014/main" val="2142714248"/>
                    </a:ext>
                  </a:extLst>
                </a:gridCol>
              </a:tblGrid>
              <a:tr h="192753">
                <a:tc gridSpan="2">
                  <a:txBody>
                    <a:bodyPr/>
                    <a:lstStyle/>
                    <a:p>
                      <a:pPr algn="ctr">
                        <a:buNone/>
                      </a:pPr>
                      <a:r>
                        <a:rPr lang="en-GB" sz="1200" b="1" noProof="0" dirty="0">
                          <a:solidFill>
                            <a:schemeClr val="bg1"/>
                          </a:solidFill>
                          <a:effectLst/>
                          <a:latin typeface="+mj-lt"/>
                        </a:rPr>
                        <a:t>ENS-CCA recommendations for CCA MDT</a:t>
                      </a:r>
                    </a:p>
                  </a:txBody>
                  <a:tcPr marL="0" marR="0" marT="0" marB="0" anchor="ctr">
                    <a:lnL>
                      <a:noFill/>
                    </a:lnL>
                    <a:lnR>
                      <a:noFill/>
                    </a:lnR>
                    <a:lnT>
                      <a:noFill/>
                    </a:lnT>
                    <a:lnB w="0">
                      <a:noFill/>
                    </a:lnB>
                    <a:lnTlToBr w="12700" cmpd="sng">
                      <a:noFill/>
                      <a:prstDash val="solid"/>
                    </a:lnTlToBr>
                    <a:lnBlToTr w="12700" cmpd="sng">
                      <a:noFill/>
                      <a:prstDash val="solid"/>
                    </a:lnBlToTr>
                    <a:solidFill>
                      <a:srgbClr val="9D0865"/>
                    </a:solidFill>
                  </a:tcPr>
                </a:tc>
                <a:tc hMerge="1">
                  <a:txBody>
                    <a:bodyPr/>
                    <a:lstStyle/>
                    <a:p>
                      <a:endParaRPr lang="en-US"/>
                    </a:p>
                  </a:txBody>
                  <a:tcPr/>
                </a:tc>
                <a:extLst>
                  <a:ext uri="{0D108BD9-81ED-4DB2-BD59-A6C34878D82A}">
                    <a16:rowId xmlns:a16="http://schemas.microsoft.com/office/drawing/2014/main" val="2497401412"/>
                  </a:ext>
                </a:extLst>
              </a:tr>
              <a:tr h="192753">
                <a:tc gridSpan="2">
                  <a:txBody>
                    <a:bodyPr/>
                    <a:lstStyle/>
                    <a:p>
                      <a:pPr algn="ctr">
                        <a:buNone/>
                      </a:pPr>
                      <a:r>
                        <a:rPr lang="en-GB" sz="1200" b="1" noProof="0" dirty="0">
                          <a:solidFill>
                            <a:schemeClr val="bg1"/>
                          </a:solidFill>
                          <a:effectLst/>
                          <a:latin typeface="+mj-lt"/>
                        </a:rPr>
                        <a:t>Recommendations</a:t>
                      </a:r>
                      <a:r>
                        <a:rPr lang="en-GB" sz="1200" b="1" baseline="30000" noProof="0" dirty="0">
                          <a:solidFill>
                            <a:schemeClr val="bg1"/>
                          </a:solidFill>
                          <a:effectLst/>
                          <a:latin typeface="+mj-lt"/>
                        </a:rPr>
                        <a:t>1</a:t>
                      </a:r>
                      <a:endParaRPr lang="en-GB" sz="1200" b="1" noProof="0" dirty="0">
                        <a:solidFill>
                          <a:schemeClr val="bg1"/>
                        </a:solidFill>
                        <a:effectLst/>
                        <a:latin typeface="+mj-lt"/>
                      </a:endParaRPr>
                    </a:p>
                  </a:txBody>
                  <a:tcPr marL="0" marR="0" marT="0" marB="0" anchor="ctr">
                    <a:lnL>
                      <a:noFill/>
                    </a:lnL>
                    <a:lnR>
                      <a:noFill/>
                    </a:lnR>
                    <a:lnT w="0">
                      <a:noFill/>
                    </a:lnT>
                    <a:lnB w="0">
                      <a:noFill/>
                    </a:lnB>
                    <a:lnTlToBr w="12700" cmpd="sng">
                      <a:noFill/>
                      <a:prstDash val="solid"/>
                    </a:lnTlToBr>
                    <a:lnBlToTr w="12700" cmpd="sng">
                      <a:noFill/>
                      <a:prstDash val="solid"/>
                    </a:lnBlToTr>
                    <a:solidFill>
                      <a:srgbClr val="9D0865"/>
                    </a:solidFill>
                  </a:tcPr>
                </a:tc>
                <a:tc hMerge="1">
                  <a:txBody>
                    <a:bodyPr/>
                    <a:lstStyle/>
                    <a:p>
                      <a:endParaRPr lang="en-US"/>
                    </a:p>
                  </a:txBody>
                  <a:tcPr/>
                </a:tc>
                <a:extLst>
                  <a:ext uri="{0D108BD9-81ED-4DB2-BD59-A6C34878D82A}">
                    <a16:rowId xmlns:a16="http://schemas.microsoft.com/office/drawing/2014/main" val="177158708"/>
                  </a:ext>
                </a:extLst>
              </a:tr>
              <a:tr h="276560">
                <a:tc>
                  <a:txBody>
                    <a:bodyPr/>
                    <a:lstStyle/>
                    <a:p>
                      <a:pPr>
                        <a:buNone/>
                      </a:pPr>
                      <a:r>
                        <a:rPr lang="en-GB" sz="1000" b="1" noProof="0" dirty="0">
                          <a:solidFill>
                            <a:schemeClr val="tx1">
                              <a:lumMod val="75000"/>
                              <a:lumOff val="25000"/>
                            </a:schemeClr>
                          </a:solidFill>
                          <a:effectLst/>
                          <a:latin typeface="+mj-lt"/>
                        </a:rPr>
                        <a:t>MDT coordinator</a:t>
                      </a:r>
                    </a:p>
                  </a:txBody>
                  <a:tcPr marL="0" marR="0" marT="0" marB="0" anchor="ctr">
                    <a:lnL>
                      <a:noFill/>
                    </a:lnL>
                    <a:lnR>
                      <a:noFill/>
                    </a:lnR>
                    <a:lnT w="0">
                      <a:noFill/>
                    </a:lnT>
                    <a:lnB w="6350" cap="flat" cmpd="sng" algn="ctr">
                      <a:solidFill>
                        <a:srgbClr val="FCA3B2"/>
                      </a:solidFill>
                      <a:prstDash val="solid"/>
                      <a:round/>
                      <a:headEnd type="none" w="med" len="med"/>
                      <a:tailEnd type="none" w="med" len="med"/>
                    </a:lnB>
                    <a:noFill/>
                  </a:tcPr>
                </a:tc>
                <a:tc>
                  <a:txBody>
                    <a:bodyPr/>
                    <a:lstStyle/>
                    <a:p>
                      <a:pPr>
                        <a:buNone/>
                      </a:pPr>
                      <a:r>
                        <a:rPr lang="en-GB" sz="1000" noProof="0" dirty="0">
                          <a:solidFill>
                            <a:schemeClr val="tx1">
                              <a:lumMod val="75000"/>
                              <a:lumOff val="25000"/>
                            </a:schemeClr>
                          </a:solidFill>
                          <a:latin typeface="+mj-lt"/>
                        </a:rPr>
                        <a:t>Presence of MDT coordinator should be mandatory for a well-functioning MDT</a:t>
                      </a:r>
                    </a:p>
                  </a:txBody>
                  <a:tcPr marL="0" marR="0" marT="0" marB="0" anchor="ctr">
                    <a:lnL>
                      <a:noFill/>
                    </a:lnL>
                    <a:lnR>
                      <a:noFill/>
                    </a:lnR>
                    <a:lnT w="0">
                      <a:noFill/>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3868326159"/>
                  </a:ext>
                </a:extLst>
              </a:tr>
              <a:tr h="770083">
                <a:tc>
                  <a:txBody>
                    <a:bodyPr/>
                    <a:lstStyle/>
                    <a:p>
                      <a:pPr>
                        <a:buNone/>
                      </a:pPr>
                      <a:r>
                        <a:rPr lang="en-GB" sz="1000" b="1" noProof="0" dirty="0">
                          <a:solidFill>
                            <a:schemeClr val="tx1">
                              <a:lumMod val="75000"/>
                              <a:lumOff val="25000"/>
                            </a:schemeClr>
                          </a:solidFill>
                          <a:effectLst/>
                          <a:latin typeface="+mn-lt"/>
                        </a:rPr>
                        <a:t>Frequency</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GB" sz="1000" noProof="0" dirty="0">
                          <a:solidFill>
                            <a:schemeClr val="tx1">
                              <a:lumMod val="75000"/>
                              <a:lumOff val="25000"/>
                            </a:schemeClr>
                          </a:solidFill>
                          <a:latin typeface="+mn-lt"/>
                        </a:rPr>
                        <a:t>The MDT should meet weekly. In scenarios of worsening obstructive jaundice or hospitalization in need of urgent review and discussion, an Ad hoc same-day multidisciplinary discussion should be considered for staging, determining </a:t>
                      </a:r>
                      <a:r>
                        <a:rPr lang="en-GB" sz="1000" noProof="0" dirty="0" err="1">
                          <a:solidFill>
                            <a:schemeClr val="tx1">
                              <a:lumMod val="75000"/>
                              <a:lumOff val="25000"/>
                            </a:schemeClr>
                          </a:solidFill>
                          <a:latin typeface="+mn-lt"/>
                        </a:rPr>
                        <a:t>resectability</a:t>
                      </a:r>
                      <a:r>
                        <a:rPr lang="en-GB" sz="1000" noProof="0" dirty="0">
                          <a:solidFill>
                            <a:schemeClr val="tx1">
                              <a:lumMod val="75000"/>
                              <a:lumOff val="25000"/>
                            </a:schemeClr>
                          </a:solidFill>
                          <a:latin typeface="+mn-lt"/>
                        </a:rPr>
                        <a:t> and the corresponding segments that require urgent drainage.</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3505696976"/>
                  </a:ext>
                </a:extLst>
              </a:tr>
              <a:tr h="308033">
                <a:tc>
                  <a:txBody>
                    <a:bodyPr/>
                    <a:lstStyle/>
                    <a:p>
                      <a:pPr>
                        <a:buNone/>
                      </a:pPr>
                      <a:r>
                        <a:rPr lang="en-GB" sz="1000" b="1" noProof="0">
                          <a:solidFill>
                            <a:schemeClr val="tx1">
                              <a:lumMod val="75000"/>
                              <a:lumOff val="25000"/>
                            </a:schemeClr>
                          </a:solidFill>
                          <a:effectLst/>
                          <a:latin typeface="+mn-lt"/>
                        </a:rPr>
                        <a:t>Referral</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GB" sz="1000" noProof="0" dirty="0">
                          <a:solidFill>
                            <a:schemeClr val="tx1">
                              <a:lumMod val="75000"/>
                              <a:lumOff val="25000"/>
                            </a:schemeClr>
                          </a:solidFill>
                          <a:latin typeface="+mn-lt"/>
                        </a:rPr>
                        <a:t>Patients should be referred online to the MDT discussion via standard platform or email</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1927281858"/>
                  </a:ext>
                </a:extLst>
              </a:tr>
              <a:tr h="308033">
                <a:tc>
                  <a:txBody>
                    <a:bodyPr/>
                    <a:lstStyle/>
                    <a:p>
                      <a:pPr>
                        <a:buNone/>
                      </a:pPr>
                      <a:r>
                        <a:rPr lang="en-GB" sz="1000" b="1" noProof="0">
                          <a:solidFill>
                            <a:schemeClr val="tx1">
                              <a:lumMod val="75000"/>
                              <a:lumOff val="25000"/>
                            </a:schemeClr>
                          </a:solidFill>
                          <a:effectLst/>
                          <a:latin typeface="+mn-lt"/>
                        </a:rPr>
                        <a:t>Patient information</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GB" sz="1000" noProof="0" dirty="0">
                          <a:solidFill>
                            <a:schemeClr val="tx1">
                              <a:lumMod val="75000"/>
                              <a:lumOff val="25000"/>
                            </a:schemeClr>
                          </a:solidFill>
                          <a:latin typeface="+mn-lt"/>
                        </a:rPr>
                        <a:t>Information should be provided before the discussion in order to allow radiologists to prepare properly the case and the images</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4195569388"/>
                  </a:ext>
                </a:extLst>
              </a:tr>
              <a:tr h="192753">
                <a:tc>
                  <a:txBody>
                    <a:bodyPr/>
                    <a:lstStyle/>
                    <a:p>
                      <a:pPr>
                        <a:buNone/>
                      </a:pPr>
                      <a:r>
                        <a:rPr lang="en-GB" sz="1000" b="1" noProof="0">
                          <a:solidFill>
                            <a:schemeClr val="tx1">
                              <a:lumMod val="75000"/>
                              <a:lumOff val="25000"/>
                            </a:schemeClr>
                          </a:solidFill>
                          <a:effectLst/>
                          <a:latin typeface="+mn-lt"/>
                        </a:rPr>
                        <a:t>Discussion criteria</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GB" sz="1000" noProof="0" dirty="0">
                          <a:solidFill>
                            <a:schemeClr val="tx1">
                              <a:lumMod val="75000"/>
                              <a:lumOff val="25000"/>
                            </a:schemeClr>
                          </a:solidFill>
                          <a:latin typeface="+mn-lt"/>
                        </a:rPr>
                        <a:t>Each new patient and each new treatment should be discussed</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2910846445"/>
                  </a:ext>
                </a:extLst>
              </a:tr>
              <a:tr h="544739">
                <a:tc>
                  <a:txBody>
                    <a:bodyPr/>
                    <a:lstStyle/>
                    <a:p>
                      <a:pPr>
                        <a:buNone/>
                      </a:pPr>
                      <a:r>
                        <a:rPr lang="en-GB" sz="1000" b="1" noProof="0">
                          <a:solidFill>
                            <a:schemeClr val="tx1">
                              <a:lumMod val="75000"/>
                              <a:lumOff val="25000"/>
                            </a:schemeClr>
                          </a:solidFill>
                          <a:effectLst/>
                          <a:latin typeface="+mn-lt"/>
                        </a:rPr>
                        <a:t>Type of MDT</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GB" sz="1000" noProof="0" dirty="0">
                          <a:solidFill>
                            <a:schemeClr val="tx1">
                              <a:lumMod val="75000"/>
                              <a:lumOff val="25000"/>
                            </a:schemeClr>
                          </a:solidFill>
                          <a:latin typeface="+mn-lt"/>
                        </a:rPr>
                        <a:t>Patients with CCA should be discussed in MDTs dedicated to liver cancers only. Whenever possible, centralisation of care/MDTs within a region is recommended to secure adequate experienced decision making.</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2752989911"/>
                  </a:ext>
                </a:extLst>
              </a:tr>
              <a:tr h="462050">
                <a:tc>
                  <a:txBody>
                    <a:bodyPr/>
                    <a:lstStyle/>
                    <a:p>
                      <a:pPr>
                        <a:buNone/>
                      </a:pPr>
                      <a:r>
                        <a:rPr lang="en-GB" sz="1000" b="1" noProof="0">
                          <a:solidFill>
                            <a:schemeClr val="tx1">
                              <a:lumMod val="75000"/>
                              <a:lumOff val="25000"/>
                            </a:schemeClr>
                          </a:solidFill>
                          <a:effectLst/>
                          <a:latin typeface="+mn-lt"/>
                        </a:rPr>
                        <a:t>Guidelines</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GB" sz="1000" noProof="0" dirty="0">
                          <a:solidFill>
                            <a:schemeClr val="tx1">
                              <a:lumMod val="75000"/>
                              <a:lumOff val="25000"/>
                            </a:schemeClr>
                          </a:solidFill>
                          <a:latin typeface="+mn-lt"/>
                        </a:rPr>
                        <a:t>Guidelines should be used for diagnosis and treatment decision making. Our preference is to use national guidelines, more aware of locally accessible treatment options</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3835776002"/>
                  </a:ext>
                </a:extLst>
              </a:tr>
              <a:tr h="387205">
                <a:tc>
                  <a:txBody>
                    <a:bodyPr/>
                    <a:lstStyle/>
                    <a:p>
                      <a:pPr>
                        <a:buNone/>
                      </a:pPr>
                      <a:r>
                        <a:rPr lang="en-GB" sz="1000" b="1" noProof="0">
                          <a:solidFill>
                            <a:schemeClr val="tx1">
                              <a:lumMod val="75000"/>
                              <a:lumOff val="25000"/>
                            </a:schemeClr>
                          </a:solidFill>
                          <a:effectLst/>
                          <a:latin typeface="+mn-lt"/>
                        </a:rPr>
                        <a:t>Mandatory aspects to be discussed</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GB" sz="1000" noProof="0" dirty="0">
                          <a:solidFill>
                            <a:schemeClr val="tx1">
                              <a:lumMod val="75000"/>
                              <a:lumOff val="25000"/>
                            </a:schemeClr>
                          </a:solidFill>
                          <a:latin typeface="+mn-lt"/>
                        </a:rPr>
                        <a:t>Collective discussion of diagnostic decision and treatment, patients' preferences and supportive care needs should be mandatory</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2422527519"/>
                  </a:ext>
                </a:extLst>
              </a:tr>
              <a:tr h="616067">
                <a:tc>
                  <a:txBody>
                    <a:bodyPr/>
                    <a:lstStyle/>
                    <a:p>
                      <a:pPr>
                        <a:buNone/>
                      </a:pPr>
                      <a:r>
                        <a:rPr lang="en-GB" sz="1000" b="1" noProof="0">
                          <a:solidFill>
                            <a:schemeClr val="tx1">
                              <a:lumMod val="75000"/>
                              <a:lumOff val="25000"/>
                            </a:schemeClr>
                          </a:solidFill>
                          <a:effectLst/>
                          <a:latin typeface="+mn-lt"/>
                        </a:rPr>
                        <a:t>Mandatory specialists</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GB" sz="1000" noProof="0" dirty="0">
                          <a:solidFill>
                            <a:schemeClr val="tx1">
                              <a:lumMod val="75000"/>
                              <a:lumOff val="25000"/>
                            </a:schemeClr>
                          </a:solidFill>
                          <a:latin typeface="+mn-lt"/>
                        </a:rPr>
                        <a:t>Presence of the oncologist, clinician responsible for the patient's care, surgeon, diagnostic and interventional radiologist, hepatologist, pathologist, endoscopist and gastroenterologist should be mandatory in a well-functioning MDT</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2928132603"/>
                  </a:ext>
                </a:extLst>
              </a:tr>
              <a:tr h="308033">
                <a:tc>
                  <a:txBody>
                    <a:bodyPr/>
                    <a:lstStyle/>
                    <a:p>
                      <a:pPr>
                        <a:buNone/>
                      </a:pPr>
                      <a:r>
                        <a:rPr lang="en-GB" sz="1000" b="1" noProof="0" dirty="0">
                          <a:solidFill>
                            <a:schemeClr val="tx1">
                              <a:lumMod val="75000"/>
                              <a:lumOff val="25000"/>
                            </a:schemeClr>
                          </a:solidFill>
                          <a:effectLst/>
                          <a:latin typeface="+mn-lt"/>
                        </a:rPr>
                        <a:t>Desirable specialists</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buNone/>
                      </a:pPr>
                      <a:r>
                        <a:rPr lang="en-GB" sz="1000" noProof="0" dirty="0">
                          <a:solidFill>
                            <a:schemeClr val="tx1">
                              <a:lumMod val="75000"/>
                              <a:lumOff val="25000"/>
                            </a:schemeClr>
                          </a:solidFill>
                          <a:latin typeface="+mn-lt"/>
                        </a:rPr>
                        <a:t>Presence of palliative, nurse and dietitian, basic researcher, psychologist and social worker should be recommended</a:t>
                      </a:r>
                    </a:p>
                  </a:txBody>
                  <a:tcPr marL="0" marR="0" marT="0" marB="0" anchor="ctr">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154887934"/>
                  </a:ext>
                </a:extLst>
              </a:tr>
            </a:tbl>
          </a:graphicData>
        </a:graphic>
      </p:graphicFrame>
      <p:graphicFrame>
        <p:nvGraphicFramePr>
          <p:cNvPr id="17" name="Table 16">
            <a:extLst>
              <a:ext uri="{FF2B5EF4-FFF2-40B4-BE49-F238E27FC236}">
                <a16:creationId xmlns:a16="http://schemas.microsoft.com/office/drawing/2014/main" id="{9E411026-6DFA-54A4-5D11-D03F791F7E34}"/>
              </a:ext>
            </a:extLst>
          </p:cNvPr>
          <p:cNvGraphicFramePr>
            <a:graphicFrameLocks noGrp="1"/>
          </p:cNvGraphicFramePr>
          <p:nvPr>
            <p:extLst>
              <p:ext uri="{D42A27DB-BD31-4B8C-83A1-F6EECF244321}">
                <p14:modId xmlns:p14="http://schemas.microsoft.com/office/powerpoint/2010/main" val="2294858828"/>
              </p:ext>
            </p:extLst>
          </p:nvPr>
        </p:nvGraphicFramePr>
        <p:xfrm>
          <a:off x="504993" y="1158560"/>
          <a:ext cx="1970644" cy="975360"/>
        </p:xfrm>
        <a:graphic>
          <a:graphicData uri="http://schemas.openxmlformats.org/drawingml/2006/table">
            <a:tbl>
              <a:tblPr firstRow="1" bandRow="1">
                <a:tableStyleId>{5C22544A-7EE6-4342-B048-85BDC9FD1C3A}</a:tableStyleId>
              </a:tblPr>
              <a:tblGrid>
                <a:gridCol w="315303">
                  <a:extLst>
                    <a:ext uri="{9D8B030D-6E8A-4147-A177-3AD203B41FA5}">
                      <a16:colId xmlns:a16="http://schemas.microsoft.com/office/drawing/2014/main" val="20000"/>
                    </a:ext>
                  </a:extLst>
                </a:gridCol>
                <a:gridCol w="1655341">
                  <a:extLst>
                    <a:ext uri="{9D8B030D-6E8A-4147-A177-3AD203B41FA5}">
                      <a16:colId xmlns:a16="http://schemas.microsoft.com/office/drawing/2014/main" val="20001"/>
                    </a:ext>
                  </a:extLst>
                </a:gridCol>
              </a:tblGrid>
              <a:tr h="152400">
                <a:tc>
                  <a:txBody>
                    <a:bodyPr/>
                    <a:lstStyle/>
                    <a:p>
                      <a:endParaRPr lang="en-GB" sz="800" b="0">
                        <a:solidFill>
                          <a:srgbClr val="293080"/>
                        </a:solidFill>
                        <a:latin typeface="Century Gothic"/>
                      </a:endParaRPr>
                    </a:p>
                  </a:txBody>
                  <a:tcPr marL="121920" marR="121920" marT="60960" marB="60960">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solidFill>
                      <a:srgbClr val="AE2A62"/>
                    </a:solidFill>
                  </a:tcPr>
                </a:tc>
                <a:tc>
                  <a:txBody>
                    <a:bodyPr/>
                    <a:lstStyle/>
                    <a:p>
                      <a:r>
                        <a:rPr lang="en-GB" sz="800" b="0" dirty="0">
                          <a:solidFill>
                            <a:schemeClr val="tx1">
                              <a:lumMod val="75000"/>
                              <a:lumOff val="25000"/>
                            </a:schemeClr>
                          </a:solidFill>
                          <a:latin typeface="+mn-lt"/>
                        </a:rPr>
                        <a:t>Current practice</a:t>
                      </a:r>
                      <a:r>
                        <a:rPr lang="en-GB" sz="800" b="0" baseline="0" dirty="0">
                          <a:solidFill>
                            <a:schemeClr val="tx1">
                              <a:lumMod val="75000"/>
                              <a:lumOff val="25000"/>
                            </a:schemeClr>
                          </a:solidFill>
                          <a:latin typeface="+mn-lt"/>
                        </a:rPr>
                        <a:t> is adequate</a:t>
                      </a:r>
                      <a:endParaRPr lang="en-GB" sz="800" b="0" dirty="0">
                        <a:solidFill>
                          <a:schemeClr val="tx1">
                            <a:lumMod val="75000"/>
                            <a:lumOff val="25000"/>
                          </a:schemeClr>
                        </a:solidFill>
                        <a:latin typeface="+mn-lt"/>
                      </a:endParaRPr>
                    </a:p>
                  </a:txBody>
                  <a:tcPr marL="121920" marR="121920" marT="60960" marB="60960">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52400">
                <a:tc>
                  <a:txBody>
                    <a:bodyPr/>
                    <a:lstStyle/>
                    <a:p>
                      <a:endParaRPr lang="en-GB" sz="800" b="0">
                        <a:solidFill>
                          <a:srgbClr val="293080"/>
                        </a:solidFill>
                        <a:latin typeface="Century Gothic"/>
                      </a:endParaRPr>
                    </a:p>
                  </a:txBody>
                  <a:tcPr marL="121920" marR="121920" marT="60960" marB="60960">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solidFill>
                      <a:srgbClr val="47276F"/>
                    </a:solidFill>
                  </a:tcPr>
                </a:tc>
                <a:tc>
                  <a:txBody>
                    <a:bodyPr/>
                    <a:lstStyle/>
                    <a:p>
                      <a:r>
                        <a:rPr lang="en-GB" sz="800" b="0" dirty="0">
                          <a:solidFill>
                            <a:schemeClr val="tx1">
                              <a:lumMod val="75000"/>
                              <a:lumOff val="25000"/>
                            </a:schemeClr>
                          </a:solidFill>
                          <a:latin typeface="+mn-lt"/>
                        </a:rPr>
                        <a:t>Current practice could be improved</a:t>
                      </a:r>
                    </a:p>
                  </a:txBody>
                  <a:tcPr marL="121920" marR="121920" marT="60960" marB="60960">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52400">
                <a:tc>
                  <a:txBody>
                    <a:bodyPr/>
                    <a:lstStyle/>
                    <a:p>
                      <a:endParaRPr lang="en-GB" sz="800" b="0">
                        <a:solidFill>
                          <a:srgbClr val="293080"/>
                        </a:solidFill>
                        <a:latin typeface="Century Gothic"/>
                      </a:endParaRPr>
                    </a:p>
                  </a:txBody>
                  <a:tcPr marL="121920" marR="121920" marT="60960" marB="60960">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solidFill>
                      <a:srgbClr val="FFC000"/>
                    </a:solidFill>
                  </a:tcPr>
                </a:tc>
                <a:tc>
                  <a:txBody>
                    <a:bodyPr/>
                    <a:lstStyle/>
                    <a:p>
                      <a:pPr marL="0" marR="0" indent="0" algn="l" defTabSz="457178" rtl="0" eaLnBrk="1" fontAlgn="auto" latinLnBrk="0" hangingPunct="1">
                        <a:lnSpc>
                          <a:spcPct val="100000"/>
                        </a:lnSpc>
                        <a:spcBef>
                          <a:spcPts val="0"/>
                        </a:spcBef>
                        <a:spcAft>
                          <a:spcPts val="0"/>
                        </a:spcAft>
                        <a:buClrTx/>
                        <a:buSzTx/>
                        <a:buFontTx/>
                        <a:buNone/>
                        <a:tabLst/>
                        <a:defRPr/>
                      </a:pPr>
                      <a:r>
                        <a:rPr lang="en-GB" sz="800" b="0" dirty="0">
                          <a:solidFill>
                            <a:schemeClr val="tx1">
                              <a:lumMod val="75000"/>
                              <a:lumOff val="25000"/>
                            </a:schemeClr>
                          </a:solidFill>
                          <a:latin typeface="+mn-lt"/>
                        </a:rPr>
                        <a:t>Current practice requires</a:t>
                      </a:r>
                      <a:r>
                        <a:rPr lang="en-GB" sz="800" b="0" baseline="0" dirty="0">
                          <a:solidFill>
                            <a:schemeClr val="tx1">
                              <a:lumMod val="75000"/>
                              <a:lumOff val="25000"/>
                            </a:schemeClr>
                          </a:solidFill>
                          <a:latin typeface="+mn-lt"/>
                        </a:rPr>
                        <a:t> improvement</a:t>
                      </a:r>
                      <a:endParaRPr lang="en-GB" sz="800" b="0" dirty="0">
                        <a:solidFill>
                          <a:schemeClr val="tx1">
                            <a:lumMod val="75000"/>
                            <a:lumOff val="25000"/>
                          </a:schemeClr>
                        </a:solidFill>
                        <a:latin typeface="+mn-lt"/>
                      </a:endParaRPr>
                    </a:p>
                  </a:txBody>
                  <a:tcPr marL="121920" marR="121920" marT="60960" marB="60960">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grpSp>
        <p:nvGrpSpPr>
          <p:cNvPr id="30" name="Grupo 29">
            <a:extLst>
              <a:ext uri="{FF2B5EF4-FFF2-40B4-BE49-F238E27FC236}">
                <a16:creationId xmlns:a16="http://schemas.microsoft.com/office/drawing/2014/main" id="{691B5594-B01A-7AAD-B175-DDD8098B1248}"/>
              </a:ext>
            </a:extLst>
          </p:cNvPr>
          <p:cNvGrpSpPr/>
          <p:nvPr/>
        </p:nvGrpSpPr>
        <p:grpSpPr>
          <a:xfrm>
            <a:off x="500824" y="1308037"/>
            <a:ext cx="5786855" cy="4537921"/>
            <a:chOff x="199166" y="1205377"/>
            <a:chExt cx="6303755" cy="4943262"/>
          </a:xfrm>
        </p:grpSpPr>
        <p:sp>
          <p:nvSpPr>
            <p:cNvPr id="2" name="Arrow: Right 12">
              <a:extLst>
                <a:ext uri="{FF2B5EF4-FFF2-40B4-BE49-F238E27FC236}">
                  <a16:creationId xmlns:a16="http://schemas.microsoft.com/office/drawing/2014/main" id="{C31E816F-F690-7539-BA06-D53C426DC1E5}"/>
                </a:ext>
              </a:extLst>
            </p:cNvPr>
            <p:cNvSpPr/>
            <p:nvPr/>
          </p:nvSpPr>
          <p:spPr>
            <a:xfrm rot="-10800000" flipV="1">
              <a:off x="2204651" y="2820841"/>
              <a:ext cx="518738" cy="756751"/>
            </a:xfrm>
            <a:prstGeom prst="bentArrow">
              <a:avLst/>
            </a:prstGeom>
            <a:solidFill>
              <a:srgbClr val="9D0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3" name="Arrow: Right 9">
              <a:extLst>
                <a:ext uri="{FF2B5EF4-FFF2-40B4-BE49-F238E27FC236}">
                  <a16:creationId xmlns:a16="http://schemas.microsoft.com/office/drawing/2014/main" id="{3E834D57-C767-80C4-8DF9-07F6A5BFE6EC}"/>
                </a:ext>
              </a:extLst>
            </p:cNvPr>
            <p:cNvSpPr/>
            <p:nvPr/>
          </p:nvSpPr>
          <p:spPr>
            <a:xfrm rot="-5400000">
              <a:off x="2914910" y="2787912"/>
              <a:ext cx="819774" cy="295790"/>
            </a:xfrm>
            <a:prstGeom prst="rightArrow">
              <a:avLst/>
            </a:prstGeom>
            <a:solidFill>
              <a:srgbClr val="9D0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8" name="Rounded Rectangle 4">
              <a:extLst>
                <a:ext uri="{FF2B5EF4-FFF2-40B4-BE49-F238E27FC236}">
                  <a16:creationId xmlns:a16="http://schemas.microsoft.com/office/drawing/2014/main" id="{DCD0701A-C20A-C310-2197-8595C0327DD3}"/>
                </a:ext>
              </a:extLst>
            </p:cNvPr>
            <p:cNvSpPr/>
            <p:nvPr/>
          </p:nvSpPr>
          <p:spPr>
            <a:xfrm>
              <a:off x="2308168" y="1205377"/>
              <a:ext cx="2329047" cy="967851"/>
            </a:xfrm>
            <a:prstGeom prst="roundRect">
              <a:avLst>
                <a:gd name="adj" fmla="val 6009"/>
              </a:avLst>
            </a:prstGeom>
            <a:solidFill>
              <a:srgbClr val="F2F2F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200" b="1">
                  <a:solidFill>
                    <a:schemeClr val="tx1">
                      <a:lumMod val="75000"/>
                      <a:lumOff val="25000"/>
                    </a:schemeClr>
                  </a:solidFill>
                </a:rPr>
                <a:t>SETUP</a:t>
              </a:r>
              <a:endParaRPr lang="en-US">
                <a:solidFill>
                  <a:schemeClr val="tx1">
                    <a:lumMod val="75000"/>
                    <a:lumOff val="25000"/>
                  </a:schemeClr>
                </a:solidFill>
              </a:endParaRPr>
            </a:p>
            <a:p>
              <a:pPr algn="ctr"/>
              <a:r>
                <a:rPr lang="en-GB" sz="1050" b="1">
                  <a:solidFill>
                    <a:schemeClr val="tx1">
                      <a:lumMod val="75000"/>
                      <a:lumOff val="25000"/>
                    </a:schemeClr>
                  </a:solidFill>
                </a:rPr>
                <a:t>-</a:t>
              </a:r>
              <a:r>
                <a:rPr lang="en-GB" sz="1050">
                  <a:solidFill>
                    <a:schemeClr val="tx1">
                      <a:lumMod val="75000"/>
                      <a:lumOff val="25000"/>
                    </a:schemeClr>
                  </a:solidFill>
                </a:rPr>
                <a:t>Presence of MDT coordinator</a:t>
              </a:r>
            </a:p>
            <a:p>
              <a:pPr algn="ctr"/>
              <a:r>
                <a:rPr lang="en-GB" sz="1050" b="1">
                  <a:solidFill>
                    <a:schemeClr val="tx1">
                      <a:lumMod val="75000"/>
                      <a:lumOff val="25000"/>
                    </a:schemeClr>
                  </a:solidFill>
                </a:rPr>
                <a:t>-</a:t>
              </a:r>
              <a:r>
                <a:rPr lang="en-GB" sz="1050">
                  <a:solidFill>
                    <a:schemeClr val="tx1">
                      <a:lumMod val="75000"/>
                      <a:lumOff val="25000"/>
                    </a:schemeClr>
                  </a:solidFill>
                </a:rPr>
                <a:t>Minimum information submitted before MDT discussion</a:t>
              </a:r>
            </a:p>
            <a:p>
              <a:pPr algn="ctr"/>
              <a:r>
                <a:rPr lang="en-GB" sz="1050" b="1">
                  <a:solidFill>
                    <a:schemeClr val="tx1">
                      <a:lumMod val="75000"/>
                      <a:lumOff val="25000"/>
                    </a:schemeClr>
                  </a:solidFill>
                </a:rPr>
                <a:t>-</a:t>
              </a:r>
              <a:r>
                <a:rPr lang="en-GB" sz="1050">
                  <a:solidFill>
                    <a:schemeClr val="tx1">
                      <a:lumMod val="75000"/>
                      <a:lumOff val="25000"/>
                    </a:schemeClr>
                  </a:solidFill>
                </a:rPr>
                <a:t>Only Liver cancer MDT</a:t>
              </a:r>
            </a:p>
          </p:txBody>
        </p:sp>
        <p:sp>
          <p:nvSpPr>
            <p:cNvPr id="9" name="Rounded Rectangle 4">
              <a:extLst>
                <a:ext uri="{FF2B5EF4-FFF2-40B4-BE49-F238E27FC236}">
                  <a16:creationId xmlns:a16="http://schemas.microsoft.com/office/drawing/2014/main" id="{A05FFB34-EEC8-CF84-2EFE-7AF7938C6738}"/>
                </a:ext>
              </a:extLst>
            </p:cNvPr>
            <p:cNvSpPr/>
            <p:nvPr/>
          </p:nvSpPr>
          <p:spPr>
            <a:xfrm>
              <a:off x="4495231" y="2324883"/>
              <a:ext cx="2007690" cy="1606053"/>
            </a:xfrm>
            <a:prstGeom prst="roundRect">
              <a:avLst>
                <a:gd name="adj" fmla="val 6462"/>
              </a:avLst>
            </a:prstGeom>
            <a:solidFill>
              <a:srgbClr val="F2F2F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200" b="1" dirty="0">
                  <a:solidFill>
                    <a:schemeClr val="tx1">
                      <a:lumMod val="75000"/>
                      <a:lumOff val="25000"/>
                    </a:schemeClr>
                  </a:solidFill>
                </a:rPr>
                <a:t>FREQUENCY AND REFERRAL</a:t>
              </a:r>
            </a:p>
            <a:p>
              <a:pPr algn="ctr"/>
              <a:r>
                <a:rPr lang="en-GB" sz="1050" b="1" dirty="0">
                  <a:solidFill>
                    <a:schemeClr val="tx1">
                      <a:lumMod val="75000"/>
                      <a:lumOff val="25000"/>
                    </a:schemeClr>
                  </a:solidFill>
                </a:rPr>
                <a:t>-</a:t>
              </a:r>
              <a:r>
                <a:rPr lang="en-GB" sz="1050" dirty="0">
                  <a:solidFill>
                    <a:schemeClr val="tx1">
                      <a:lumMod val="75000"/>
                      <a:lumOff val="25000"/>
                    </a:schemeClr>
                  </a:solidFill>
                </a:rPr>
                <a:t>Weekly</a:t>
              </a:r>
            </a:p>
            <a:p>
              <a:pPr algn="ctr"/>
              <a:r>
                <a:rPr lang="en-GB" sz="1050" b="1" dirty="0">
                  <a:solidFill>
                    <a:schemeClr val="tx1">
                      <a:lumMod val="75000"/>
                      <a:lumOff val="25000"/>
                    </a:schemeClr>
                  </a:solidFill>
                </a:rPr>
                <a:t>-</a:t>
              </a:r>
              <a:r>
                <a:rPr lang="en-GB" sz="1050" dirty="0">
                  <a:solidFill>
                    <a:schemeClr val="tx1">
                      <a:lumMod val="75000"/>
                      <a:lumOff val="25000"/>
                    </a:schemeClr>
                  </a:solidFill>
                </a:rPr>
                <a:t>Online platform/email</a:t>
              </a:r>
            </a:p>
            <a:p>
              <a:pPr algn="ctr"/>
              <a:endParaRPr lang="en-GB" sz="1050" dirty="0">
                <a:solidFill>
                  <a:schemeClr val="tx1">
                    <a:lumMod val="75000"/>
                    <a:lumOff val="25000"/>
                  </a:schemeClr>
                </a:solidFill>
              </a:endParaRPr>
            </a:p>
            <a:p>
              <a:pPr algn="ctr"/>
              <a:r>
                <a:rPr lang="en-GB" sz="1050" b="1" dirty="0">
                  <a:solidFill>
                    <a:schemeClr val="tx1">
                      <a:lumMod val="75000"/>
                      <a:lumOff val="25000"/>
                    </a:schemeClr>
                  </a:solidFill>
                </a:rPr>
                <a:t>-</a:t>
              </a:r>
              <a:r>
                <a:rPr lang="en-GB" sz="1050" dirty="0">
                  <a:solidFill>
                    <a:schemeClr val="tx1">
                      <a:lumMod val="75000"/>
                      <a:lumOff val="25000"/>
                    </a:schemeClr>
                  </a:solidFill>
                </a:rPr>
                <a:t>Discussion of every new patient and every new treatment</a:t>
              </a:r>
            </a:p>
          </p:txBody>
        </p:sp>
        <p:sp>
          <p:nvSpPr>
            <p:cNvPr id="10" name="Rounded Rectangle 4">
              <a:extLst>
                <a:ext uri="{FF2B5EF4-FFF2-40B4-BE49-F238E27FC236}">
                  <a16:creationId xmlns:a16="http://schemas.microsoft.com/office/drawing/2014/main" id="{A5C46B95-7020-CD82-58ED-8EE591D4BDD4}"/>
                </a:ext>
              </a:extLst>
            </p:cNvPr>
            <p:cNvSpPr/>
            <p:nvPr/>
          </p:nvSpPr>
          <p:spPr>
            <a:xfrm>
              <a:off x="200190" y="2403149"/>
              <a:ext cx="2007690" cy="1252709"/>
            </a:xfrm>
            <a:prstGeom prst="roundRect">
              <a:avLst>
                <a:gd name="adj" fmla="val 6462"/>
              </a:avLst>
            </a:prstGeom>
            <a:solidFill>
              <a:srgbClr val="F2F2F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200" b="1" dirty="0">
                  <a:solidFill>
                    <a:schemeClr val="tx1">
                      <a:lumMod val="75000"/>
                      <a:lumOff val="25000"/>
                    </a:schemeClr>
                  </a:solidFill>
                </a:rPr>
                <a:t>GUIDELINES</a:t>
              </a:r>
              <a:endParaRPr lang="en-GB" sz="1200" dirty="0">
                <a:solidFill>
                  <a:schemeClr val="tx1">
                    <a:lumMod val="75000"/>
                    <a:lumOff val="25000"/>
                  </a:schemeClr>
                </a:solidFill>
              </a:endParaRPr>
            </a:p>
            <a:p>
              <a:pPr algn="ctr"/>
              <a:r>
                <a:rPr lang="en-GB" sz="1050" b="1" dirty="0">
                  <a:solidFill>
                    <a:schemeClr val="tx1">
                      <a:lumMod val="75000"/>
                      <a:lumOff val="25000"/>
                    </a:schemeClr>
                  </a:solidFill>
                </a:rPr>
                <a:t>-</a:t>
              </a:r>
              <a:r>
                <a:rPr lang="en-GB" sz="1050" dirty="0">
                  <a:solidFill>
                    <a:schemeClr val="tx1">
                      <a:lumMod val="75000"/>
                      <a:lumOff val="25000"/>
                    </a:schemeClr>
                  </a:solidFill>
                </a:rPr>
                <a:t>Guidelines should be used for decision making</a:t>
              </a:r>
            </a:p>
            <a:p>
              <a:pPr algn="ctr"/>
              <a:endParaRPr lang="en-GB" sz="1050" dirty="0">
                <a:solidFill>
                  <a:schemeClr val="tx1">
                    <a:lumMod val="75000"/>
                    <a:lumOff val="25000"/>
                  </a:schemeClr>
                </a:solidFill>
              </a:endParaRPr>
            </a:p>
            <a:p>
              <a:pPr algn="ctr"/>
              <a:r>
                <a:rPr lang="en-GB" sz="1050" b="1" dirty="0">
                  <a:solidFill>
                    <a:schemeClr val="tx1">
                      <a:lumMod val="75000"/>
                      <a:lumOff val="25000"/>
                    </a:schemeClr>
                  </a:solidFill>
                </a:rPr>
                <a:t>-</a:t>
              </a:r>
              <a:r>
                <a:rPr lang="en-GB" sz="1050" dirty="0">
                  <a:solidFill>
                    <a:schemeClr val="tx1">
                      <a:lumMod val="75000"/>
                      <a:lumOff val="25000"/>
                    </a:schemeClr>
                  </a:solidFill>
                </a:rPr>
                <a:t>Preference for national guidelines, but awareness      for international</a:t>
              </a:r>
            </a:p>
          </p:txBody>
        </p:sp>
        <p:sp>
          <p:nvSpPr>
            <p:cNvPr id="11" name="Rounded Rectangle 4">
              <a:extLst>
                <a:ext uri="{FF2B5EF4-FFF2-40B4-BE49-F238E27FC236}">
                  <a16:creationId xmlns:a16="http://schemas.microsoft.com/office/drawing/2014/main" id="{CE17A002-ECF7-D907-47E9-55C149C364C2}"/>
                </a:ext>
              </a:extLst>
            </p:cNvPr>
            <p:cNvSpPr/>
            <p:nvPr/>
          </p:nvSpPr>
          <p:spPr>
            <a:xfrm>
              <a:off x="4179873" y="4291032"/>
              <a:ext cx="2280126" cy="1857607"/>
            </a:xfrm>
            <a:prstGeom prst="roundRect">
              <a:avLst>
                <a:gd name="adj" fmla="val 7662"/>
              </a:avLst>
            </a:prstGeom>
            <a:solidFill>
              <a:srgbClr val="F2F2F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200" b="1">
                  <a:solidFill>
                    <a:schemeClr val="tx1">
                      <a:lumMod val="75000"/>
                      <a:lumOff val="25000"/>
                    </a:schemeClr>
                  </a:solidFill>
                </a:rPr>
                <a:t>SPECIAL TIES</a:t>
              </a:r>
            </a:p>
            <a:p>
              <a:pPr algn="ctr"/>
              <a:r>
                <a:rPr lang="en-GB" sz="1050">
                  <a:solidFill>
                    <a:schemeClr val="tx1">
                      <a:lumMod val="75000"/>
                      <a:lumOff val="25000"/>
                    </a:schemeClr>
                  </a:solidFill>
                </a:rPr>
                <a:t>Surgeon, oncologist, radiologist, hepatologist, gastroenterologist, pathologist</a:t>
              </a:r>
            </a:p>
            <a:p>
              <a:pPr algn="ctr"/>
              <a:endParaRPr lang="en-GB" sz="1050">
                <a:solidFill>
                  <a:schemeClr val="tx1">
                    <a:lumMod val="75000"/>
                    <a:lumOff val="25000"/>
                  </a:schemeClr>
                </a:solidFill>
              </a:endParaRPr>
            </a:p>
            <a:p>
              <a:pPr algn="ctr"/>
              <a:r>
                <a:rPr lang="en-GB" sz="1050">
                  <a:solidFill>
                    <a:schemeClr val="tx1">
                      <a:lumMod val="75000"/>
                      <a:lumOff val="25000"/>
                    </a:schemeClr>
                  </a:solidFill>
                </a:rPr>
                <a:t>Endoscopist, nurse, psychologist, basic researcher</a:t>
              </a:r>
            </a:p>
            <a:p>
              <a:pPr algn="ctr"/>
              <a:endParaRPr lang="en-GB" sz="1050">
                <a:solidFill>
                  <a:schemeClr val="tx1">
                    <a:lumMod val="75000"/>
                    <a:lumOff val="25000"/>
                  </a:schemeClr>
                </a:solidFill>
              </a:endParaRPr>
            </a:p>
            <a:p>
              <a:pPr algn="ctr"/>
              <a:r>
                <a:rPr lang="en-GB" sz="1050">
                  <a:solidFill>
                    <a:schemeClr val="tx1">
                      <a:lumMod val="75000"/>
                      <a:lumOff val="25000"/>
                    </a:schemeClr>
                  </a:solidFill>
                </a:rPr>
                <a:t>Dietitian, palliative care, social worker</a:t>
              </a:r>
            </a:p>
          </p:txBody>
        </p:sp>
        <p:sp>
          <p:nvSpPr>
            <p:cNvPr id="12" name="Rounded Rectangle 4">
              <a:extLst>
                <a:ext uri="{FF2B5EF4-FFF2-40B4-BE49-F238E27FC236}">
                  <a16:creationId xmlns:a16="http://schemas.microsoft.com/office/drawing/2014/main" id="{D201FA19-F461-52B7-2FC2-FDC1EB0174FF}"/>
                </a:ext>
              </a:extLst>
            </p:cNvPr>
            <p:cNvSpPr/>
            <p:nvPr/>
          </p:nvSpPr>
          <p:spPr>
            <a:xfrm>
              <a:off x="199166" y="4581946"/>
              <a:ext cx="2342697" cy="1433560"/>
            </a:xfrm>
            <a:prstGeom prst="roundRect">
              <a:avLst>
                <a:gd name="adj" fmla="val 5261"/>
              </a:avLst>
            </a:prstGeom>
            <a:solidFill>
              <a:srgbClr val="F2F2F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200" b="1" dirty="0">
                  <a:solidFill>
                    <a:schemeClr val="tx1">
                      <a:lumMod val="75000"/>
                      <a:lumOff val="25000"/>
                    </a:schemeClr>
                  </a:solidFill>
                </a:rPr>
                <a:t>COLLECTIVE DISCUSSION</a:t>
              </a:r>
            </a:p>
            <a:p>
              <a:pPr algn="ctr"/>
              <a:r>
                <a:rPr lang="en-GB" sz="1050" b="1" dirty="0">
                  <a:solidFill>
                    <a:schemeClr val="tx1">
                      <a:lumMod val="75000"/>
                      <a:lumOff val="25000"/>
                    </a:schemeClr>
                  </a:solidFill>
                </a:rPr>
                <a:t>-</a:t>
              </a:r>
              <a:r>
                <a:rPr lang="en-GB" sz="1050" dirty="0">
                  <a:solidFill>
                    <a:schemeClr val="tx1">
                      <a:lumMod val="75000"/>
                      <a:lumOff val="25000"/>
                    </a:schemeClr>
                  </a:solidFill>
                </a:rPr>
                <a:t>Diagnosis and every new    treatment decision</a:t>
              </a:r>
            </a:p>
            <a:p>
              <a:pPr algn="ctr"/>
              <a:endParaRPr lang="en-GB" sz="1050" dirty="0">
                <a:solidFill>
                  <a:schemeClr val="tx1">
                    <a:lumMod val="75000"/>
                    <a:lumOff val="25000"/>
                  </a:schemeClr>
                </a:solidFill>
              </a:endParaRPr>
            </a:p>
            <a:p>
              <a:pPr algn="ctr"/>
              <a:r>
                <a:rPr lang="en-GB" sz="1050" b="1" dirty="0">
                  <a:solidFill>
                    <a:schemeClr val="tx1">
                      <a:lumMod val="75000"/>
                      <a:lumOff val="25000"/>
                    </a:schemeClr>
                  </a:solidFill>
                </a:rPr>
                <a:t>-</a:t>
              </a:r>
              <a:r>
                <a:rPr lang="en-GB" sz="1050" dirty="0">
                  <a:solidFill>
                    <a:schemeClr val="tx1">
                      <a:lumMod val="75000"/>
                      <a:lumOff val="25000"/>
                    </a:schemeClr>
                  </a:solidFill>
                </a:rPr>
                <a:t>Patients' supportive care needs</a:t>
              </a:r>
            </a:p>
            <a:p>
              <a:pPr algn="ctr"/>
              <a:r>
                <a:rPr lang="en-GB" sz="1050" b="1" dirty="0">
                  <a:solidFill>
                    <a:schemeClr val="tx1">
                      <a:lumMod val="75000"/>
                      <a:lumOff val="25000"/>
                    </a:schemeClr>
                  </a:solidFill>
                </a:rPr>
                <a:t>-</a:t>
              </a:r>
              <a:r>
                <a:rPr lang="en-GB" sz="1050" dirty="0">
                  <a:solidFill>
                    <a:schemeClr val="tx1">
                      <a:lumMod val="75000"/>
                      <a:lumOff val="25000"/>
                    </a:schemeClr>
                  </a:solidFill>
                </a:rPr>
                <a:t>Patients' preferences</a:t>
              </a:r>
            </a:p>
          </p:txBody>
        </p:sp>
        <p:sp>
          <p:nvSpPr>
            <p:cNvPr id="13" name="Rounded Rectangle 4">
              <a:extLst>
                <a:ext uri="{FF2B5EF4-FFF2-40B4-BE49-F238E27FC236}">
                  <a16:creationId xmlns:a16="http://schemas.microsoft.com/office/drawing/2014/main" id="{C6B08D4A-D572-BD1B-9192-6B813F179026}"/>
                </a:ext>
              </a:extLst>
            </p:cNvPr>
            <p:cNvSpPr/>
            <p:nvPr/>
          </p:nvSpPr>
          <p:spPr>
            <a:xfrm>
              <a:off x="2439020" y="3260146"/>
              <a:ext cx="1842244" cy="1058933"/>
            </a:xfrm>
            <a:prstGeom prst="flowChartConnector">
              <a:avLst/>
            </a:prstGeom>
            <a:solidFill>
              <a:srgbClr val="9D0865"/>
            </a:solidFill>
            <a:ln>
              <a:solidFill>
                <a:srgbClr val="9D0865"/>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200" b="1" dirty="0">
                  <a:solidFill>
                    <a:schemeClr val="bg1"/>
                  </a:solidFill>
                </a:rPr>
                <a:t>WELL-FUNCTIONING MDT</a:t>
              </a:r>
              <a:r>
                <a:rPr lang="en-GB" sz="1200" b="1" baseline="30000" dirty="0">
                  <a:solidFill>
                    <a:schemeClr val="bg1"/>
                  </a:solidFill>
                </a:rPr>
                <a:t>1</a:t>
              </a:r>
              <a:endParaRPr lang="en-GB" sz="1200" b="1" dirty="0">
                <a:solidFill>
                  <a:schemeClr val="bg1"/>
                </a:solidFill>
              </a:endParaRPr>
            </a:p>
          </p:txBody>
        </p:sp>
        <p:sp>
          <p:nvSpPr>
            <p:cNvPr id="14" name="Arrow: Right 12">
              <a:extLst>
                <a:ext uri="{FF2B5EF4-FFF2-40B4-BE49-F238E27FC236}">
                  <a16:creationId xmlns:a16="http://schemas.microsoft.com/office/drawing/2014/main" id="{4203E915-CADA-EE9F-F7F3-1E756DAA2E9B}"/>
                </a:ext>
              </a:extLst>
            </p:cNvPr>
            <p:cNvSpPr/>
            <p:nvPr/>
          </p:nvSpPr>
          <p:spPr>
            <a:xfrm rot="10800000" flipH="1" flipV="1">
              <a:off x="3916799" y="2820841"/>
              <a:ext cx="518738" cy="756751"/>
            </a:xfrm>
            <a:prstGeom prst="bentArrow">
              <a:avLst/>
            </a:prstGeom>
            <a:solidFill>
              <a:srgbClr val="9D0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15" name="Arrow: Right 12">
              <a:extLst>
                <a:ext uri="{FF2B5EF4-FFF2-40B4-BE49-F238E27FC236}">
                  <a16:creationId xmlns:a16="http://schemas.microsoft.com/office/drawing/2014/main" id="{78A84CFB-4B30-8147-A8BB-AD4067E43317}"/>
                </a:ext>
              </a:extLst>
            </p:cNvPr>
            <p:cNvSpPr/>
            <p:nvPr/>
          </p:nvSpPr>
          <p:spPr>
            <a:xfrm rot="10800000">
              <a:off x="2439836" y="3912099"/>
              <a:ext cx="518738" cy="1057788"/>
            </a:xfrm>
            <a:prstGeom prst="bentArrow">
              <a:avLst/>
            </a:prstGeom>
            <a:solidFill>
              <a:srgbClr val="9D0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16" name="Arrow: Right 12">
              <a:extLst>
                <a:ext uri="{FF2B5EF4-FFF2-40B4-BE49-F238E27FC236}">
                  <a16:creationId xmlns:a16="http://schemas.microsoft.com/office/drawing/2014/main" id="{B3F23349-473C-A5C2-340E-DEE7DEC56D79}"/>
                </a:ext>
              </a:extLst>
            </p:cNvPr>
            <p:cNvSpPr/>
            <p:nvPr/>
          </p:nvSpPr>
          <p:spPr>
            <a:xfrm rot="10800000" flipH="1">
              <a:off x="3662799" y="3912099"/>
              <a:ext cx="518738" cy="1057788"/>
            </a:xfrm>
            <a:prstGeom prst="bentArrow">
              <a:avLst/>
            </a:prstGeom>
            <a:solidFill>
              <a:srgbClr val="9D0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18" name="Oval 17">
              <a:extLst>
                <a:ext uri="{FF2B5EF4-FFF2-40B4-BE49-F238E27FC236}">
                  <a16:creationId xmlns:a16="http://schemas.microsoft.com/office/drawing/2014/main" id="{C924AE15-5AA3-0BBA-28C6-76B58D62EF94}"/>
                </a:ext>
              </a:extLst>
            </p:cNvPr>
            <p:cNvSpPr>
              <a:spLocks noChangeAspect="1"/>
            </p:cNvSpPr>
            <p:nvPr/>
          </p:nvSpPr>
          <p:spPr>
            <a:xfrm>
              <a:off x="4291537" y="1939360"/>
              <a:ext cx="144000" cy="144000"/>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chemeClr val="tx1">
                    <a:lumMod val="75000"/>
                    <a:lumOff val="25000"/>
                  </a:schemeClr>
                </a:solidFill>
              </a:endParaRPr>
            </a:p>
          </p:txBody>
        </p:sp>
        <p:sp>
          <p:nvSpPr>
            <p:cNvPr id="19" name="Oval 18">
              <a:extLst>
                <a:ext uri="{FF2B5EF4-FFF2-40B4-BE49-F238E27FC236}">
                  <a16:creationId xmlns:a16="http://schemas.microsoft.com/office/drawing/2014/main" id="{ECD987C8-C69B-4933-2C9D-B03D82653A7E}"/>
                </a:ext>
              </a:extLst>
            </p:cNvPr>
            <p:cNvSpPr>
              <a:spLocks noChangeAspect="1"/>
            </p:cNvSpPr>
            <p:nvPr/>
          </p:nvSpPr>
          <p:spPr>
            <a:xfrm>
              <a:off x="6215302" y="2820703"/>
              <a:ext cx="144000" cy="144000"/>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chemeClr val="tx1">
                    <a:lumMod val="75000"/>
                    <a:lumOff val="25000"/>
                  </a:schemeClr>
                </a:solidFill>
              </a:endParaRPr>
            </a:p>
          </p:txBody>
        </p:sp>
        <p:sp>
          <p:nvSpPr>
            <p:cNvPr id="20" name="Oval 19">
              <a:extLst>
                <a:ext uri="{FF2B5EF4-FFF2-40B4-BE49-F238E27FC236}">
                  <a16:creationId xmlns:a16="http://schemas.microsoft.com/office/drawing/2014/main" id="{EDE5230B-8B97-CDEA-DE22-73FA4C45FFB6}"/>
                </a:ext>
              </a:extLst>
            </p:cNvPr>
            <p:cNvSpPr>
              <a:spLocks noChangeAspect="1"/>
            </p:cNvSpPr>
            <p:nvPr/>
          </p:nvSpPr>
          <p:spPr>
            <a:xfrm>
              <a:off x="6215302" y="3682665"/>
              <a:ext cx="144000" cy="144000"/>
            </a:xfrm>
            <a:prstGeom prst="ellipse">
              <a:avLst/>
            </a:prstGeom>
            <a:solidFill>
              <a:srgbClr val="FFC00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chemeClr val="tx1">
                    <a:lumMod val="75000"/>
                    <a:lumOff val="25000"/>
                  </a:schemeClr>
                </a:solidFill>
              </a:endParaRPr>
            </a:p>
          </p:txBody>
        </p:sp>
        <p:sp>
          <p:nvSpPr>
            <p:cNvPr id="21" name="Oval 20">
              <a:extLst>
                <a:ext uri="{FF2B5EF4-FFF2-40B4-BE49-F238E27FC236}">
                  <a16:creationId xmlns:a16="http://schemas.microsoft.com/office/drawing/2014/main" id="{23F57D5E-202B-5DE1-72EC-CB02B56994C6}"/>
                </a:ext>
              </a:extLst>
            </p:cNvPr>
            <p:cNvSpPr>
              <a:spLocks noChangeAspect="1"/>
            </p:cNvSpPr>
            <p:nvPr/>
          </p:nvSpPr>
          <p:spPr>
            <a:xfrm>
              <a:off x="6143302" y="4652259"/>
              <a:ext cx="144000" cy="144000"/>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chemeClr val="tx1">
                    <a:lumMod val="75000"/>
                    <a:lumOff val="25000"/>
                  </a:schemeClr>
                </a:solidFill>
              </a:endParaRPr>
            </a:p>
          </p:txBody>
        </p:sp>
        <p:sp>
          <p:nvSpPr>
            <p:cNvPr id="22" name="Oval 21">
              <a:extLst>
                <a:ext uri="{FF2B5EF4-FFF2-40B4-BE49-F238E27FC236}">
                  <a16:creationId xmlns:a16="http://schemas.microsoft.com/office/drawing/2014/main" id="{E9CC6470-9031-C1E1-07CA-EE6CF401E2A7}"/>
                </a:ext>
              </a:extLst>
            </p:cNvPr>
            <p:cNvSpPr>
              <a:spLocks noChangeAspect="1"/>
            </p:cNvSpPr>
            <p:nvPr/>
          </p:nvSpPr>
          <p:spPr>
            <a:xfrm>
              <a:off x="6143302" y="5225532"/>
              <a:ext cx="144000" cy="144000"/>
            </a:xfrm>
            <a:prstGeom prst="ellipse">
              <a:avLst/>
            </a:prstGeom>
            <a:solidFill>
              <a:srgbClr val="47276F"/>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chemeClr val="tx1">
                    <a:lumMod val="75000"/>
                    <a:lumOff val="25000"/>
                  </a:schemeClr>
                </a:solidFill>
              </a:endParaRPr>
            </a:p>
          </p:txBody>
        </p:sp>
        <p:sp>
          <p:nvSpPr>
            <p:cNvPr id="23" name="Oval 22">
              <a:extLst>
                <a:ext uri="{FF2B5EF4-FFF2-40B4-BE49-F238E27FC236}">
                  <a16:creationId xmlns:a16="http://schemas.microsoft.com/office/drawing/2014/main" id="{BFB3D88A-8363-4FFF-80D9-2410705FBBB8}"/>
                </a:ext>
              </a:extLst>
            </p:cNvPr>
            <p:cNvSpPr>
              <a:spLocks noChangeAspect="1"/>
            </p:cNvSpPr>
            <p:nvPr/>
          </p:nvSpPr>
          <p:spPr>
            <a:xfrm>
              <a:off x="6143302" y="5905899"/>
              <a:ext cx="144000" cy="144000"/>
            </a:xfrm>
            <a:prstGeom prst="ellipse">
              <a:avLst/>
            </a:prstGeom>
            <a:solidFill>
              <a:srgbClr val="FFC00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chemeClr val="tx1">
                    <a:lumMod val="75000"/>
                    <a:lumOff val="25000"/>
                  </a:schemeClr>
                </a:solidFill>
              </a:endParaRPr>
            </a:p>
          </p:txBody>
        </p:sp>
        <p:sp>
          <p:nvSpPr>
            <p:cNvPr id="24" name="Oval 23">
              <a:extLst>
                <a:ext uri="{FF2B5EF4-FFF2-40B4-BE49-F238E27FC236}">
                  <a16:creationId xmlns:a16="http://schemas.microsoft.com/office/drawing/2014/main" id="{1E620527-569B-E5E0-8563-00367793BA6D}"/>
                </a:ext>
              </a:extLst>
            </p:cNvPr>
            <p:cNvSpPr>
              <a:spLocks noChangeAspect="1"/>
            </p:cNvSpPr>
            <p:nvPr/>
          </p:nvSpPr>
          <p:spPr>
            <a:xfrm>
              <a:off x="2295428" y="5052236"/>
              <a:ext cx="144000" cy="144000"/>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chemeClr val="tx1">
                    <a:lumMod val="75000"/>
                    <a:lumOff val="25000"/>
                  </a:schemeClr>
                </a:solidFill>
              </a:endParaRPr>
            </a:p>
          </p:txBody>
        </p:sp>
        <p:sp>
          <p:nvSpPr>
            <p:cNvPr id="25" name="Oval 24">
              <a:extLst>
                <a:ext uri="{FF2B5EF4-FFF2-40B4-BE49-F238E27FC236}">
                  <a16:creationId xmlns:a16="http://schemas.microsoft.com/office/drawing/2014/main" id="{0B573468-7311-A9AF-A242-98391A89BC19}"/>
                </a:ext>
              </a:extLst>
            </p:cNvPr>
            <p:cNvSpPr>
              <a:spLocks noChangeAspect="1"/>
            </p:cNvSpPr>
            <p:nvPr/>
          </p:nvSpPr>
          <p:spPr>
            <a:xfrm>
              <a:off x="2295020" y="5669182"/>
              <a:ext cx="144000" cy="144000"/>
            </a:xfrm>
            <a:prstGeom prst="ellipse">
              <a:avLst/>
            </a:prstGeom>
            <a:solidFill>
              <a:srgbClr val="FFC00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chemeClr val="tx1">
                    <a:lumMod val="75000"/>
                    <a:lumOff val="25000"/>
                  </a:schemeClr>
                </a:solidFill>
              </a:endParaRPr>
            </a:p>
          </p:txBody>
        </p:sp>
        <p:sp>
          <p:nvSpPr>
            <p:cNvPr id="26" name="Oval 25">
              <a:extLst>
                <a:ext uri="{FF2B5EF4-FFF2-40B4-BE49-F238E27FC236}">
                  <a16:creationId xmlns:a16="http://schemas.microsoft.com/office/drawing/2014/main" id="{DB2D04DF-1CA0-E6F4-F003-66364A82A82D}"/>
                </a:ext>
              </a:extLst>
            </p:cNvPr>
            <p:cNvSpPr>
              <a:spLocks noChangeAspect="1"/>
            </p:cNvSpPr>
            <p:nvPr/>
          </p:nvSpPr>
          <p:spPr>
            <a:xfrm>
              <a:off x="1932207" y="2834693"/>
              <a:ext cx="144000" cy="144000"/>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chemeClr val="tx1">
                    <a:lumMod val="75000"/>
                    <a:lumOff val="25000"/>
                  </a:schemeClr>
                </a:solidFill>
              </a:endParaRPr>
            </a:p>
          </p:txBody>
        </p:sp>
        <p:sp>
          <p:nvSpPr>
            <p:cNvPr id="27" name="Oval 26">
              <a:extLst>
                <a:ext uri="{FF2B5EF4-FFF2-40B4-BE49-F238E27FC236}">
                  <a16:creationId xmlns:a16="http://schemas.microsoft.com/office/drawing/2014/main" id="{24678921-D776-A825-6655-0226C0BC5797}"/>
                </a:ext>
              </a:extLst>
            </p:cNvPr>
            <p:cNvSpPr>
              <a:spLocks noChangeAspect="1"/>
            </p:cNvSpPr>
            <p:nvPr/>
          </p:nvSpPr>
          <p:spPr>
            <a:xfrm>
              <a:off x="1932207" y="3458300"/>
              <a:ext cx="144000" cy="144000"/>
            </a:xfrm>
            <a:prstGeom prst="ellipse">
              <a:avLst/>
            </a:prstGeom>
            <a:solidFill>
              <a:srgbClr val="47276F"/>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chemeClr val="tx1">
                    <a:lumMod val="75000"/>
                    <a:lumOff val="25000"/>
                  </a:schemeClr>
                </a:solidFill>
              </a:endParaRPr>
            </a:p>
          </p:txBody>
        </p:sp>
      </p:grpSp>
      <p:sp>
        <p:nvSpPr>
          <p:cNvPr id="28" name="Título 27">
            <a:extLst>
              <a:ext uri="{FF2B5EF4-FFF2-40B4-BE49-F238E27FC236}">
                <a16:creationId xmlns:a16="http://schemas.microsoft.com/office/drawing/2014/main" id="{72909331-B22E-D818-7678-53993B250DC5}"/>
              </a:ext>
            </a:extLst>
          </p:cNvPr>
          <p:cNvSpPr>
            <a:spLocks noGrp="1"/>
          </p:cNvSpPr>
          <p:nvPr>
            <p:ph type="title"/>
          </p:nvPr>
        </p:nvSpPr>
        <p:spPr>
          <a:prstGeom prst="rect">
            <a:avLst/>
          </a:prstGeom>
        </p:spPr>
        <p:txBody>
          <a:bodyPr/>
          <a:lstStyle/>
          <a:p>
            <a:r>
              <a:rPr lang="es-ES" dirty="0" err="1"/>
              <a:t>Multidisciplinary</a:t>
            </a:r>
            <a:r>
              <a:rPr lang="es-ES" dirty="0"/>
              <a:t> </a:t>
            </a:r>
            <a:r>
              <a:rPr lang="es-ES" dirty="0" err="1"/>
              <a:t>Tumour</a:t>
            </a:r>
            <a:r>
              <a:rPr lang="es-ES" dirty="0"/>
              <a:t> </a:t>
            </a:r>
            <a:r>
              <a:rPr lang="es-ES" dirty="0" err="1"/>
              <a:t>Board</a:t>
            </a:r>
            <a:r>
              <a:rPr lang="es-ES" dirty="0"/>
              <a:t> in BTC</a:t>
            </a:r>
          </a:p>
        </p:txBody>
      </p:sp>
      <p:sp>
        <p:nvSpPr>
          <p:cNvPr id="29" name="TextBox 3">
            <a:extLst>
              <a:ext uri="{FF2B5EF4-FFF2-40B4-BE49-F238E27FC236}">
                <a16:creationId xmlns:a16="http://schemas.microsoft.com/office/drawing/2014/main" id="{DE10634E-A39B-3AE4-C398-C5CBFBD3F79F}"/>
              </a:ext>
            </a:extLst>
          </p:cNvPr>
          <p:cNvSpPr txBox="1"/>
          <p:nvPr/>
        </p:nvSpPr>
        <p:spPr>
          <a:xfrm>
            <a:off x="2475637" y="6377441"/>
            <a:ext cx="7362046" cy="215444"/>
          </a:xfrm>
          <a:prstGeom prst="rect">
            <a:avLst/>
          </a:prstGeom>
          <a:noFill/>
        </p:spPr>
        <p:txBody>
          <a:bodyPr wrap="square" lIns="91440" tIns="45720" rIns="91440" bIns="45720" anchor="b" anchorCtr="0">
            <a:spAutoFit/>
          </a:bodyPr>
          <a:lstStyle/>
          <a:p>
            <a:pPr>
              <a:defRPr/>
            </a:pPr>
            <a:r>
              <a:rPr lang="en-GB" sz="800" b="1" dirty="0">
                <a:solidFill>
                  <a:schemeClr val="tx1">
                    <a:lumMod val="65000"/>
                    <a:lumOff val="35000"/>
                  </a:schemeClr>
                </a:solidFill>
                <a:latin typeface="Aptos" panose="020B0004020202020204" pitchFamily="34" charset="0"/>
                <a:cs typeface="Arial"/>
              </a:rPr>
              <a:t>1. </a:t>
            </a:r>
            <a:r>
              <a:rPr lang="en-GB" sz="800" dirty="0" err="1">
                <a:solidFill>
                  <a:schemeClr val="tx1">
                    <a:lumMod val="65000"/>
                    <a:lumOff val="35000"/>
                  </a:schemeClr>
                </a:solidFill>
                <a:latin typeface="Aptos" panose="020B0004020202020204" pitchFamily="34" charset="0"/>
                <a:cs typeface="Arial"/>
              </a:rPr>
              <a:t>Casadio</a:t>
            </a:r>
            <a:r>
              <a:rPr lang="en-GB" sz="800" dirty="0">
                <a:solidFill>
                  <a:schemeClr val="tx1">
                    <a:lumMod val="65000"/>
                    <a:lumOff val="35000"/>
                  </a:schemeClr>
                </a:solidFill>
                <a:latin typeface="Aptos" panose="020B0004020202020204" pitchFamily="34" charset="0"/>
                <a:cs typeface="Arial"/>
              </a:rPr>
              <a:t> et al </a:t>
            </a:r>
            <a:r>
              <a:rPr lang="en-GB" sz="800" i="1" dirty="0">
                <a:solidFill>
                  <a:schemeClr val="tx1">
                    <a:lumMod val="65000"/>
                    <a:lumOff val="35000"/>
                  </a:schemeClr>
                </a:solidFill>
                <a:latin typeface="Aptos" panose="020B0004020202020204" pitchFamily="34" charset="0"/>
                <a:cs typeface="Arial"/>
              </a:rPr>
              <a:t>ESMO Open</a:t>
            </a:r>
            <a:r>
              <a:rPr lang="en-GB" sz="800" dirty="0">
                <a:solidFill>
                  <a:schemeClr val="tx1">
                    <a:lumMod val="65000"/>
                    <a:lumOff val="35000"/>
                  </a:schemeClr>
                </a:solidFill>
                <a:latin typeface="Aptos" panose="020B0004020202020204" pitchFamily="34" charset="0"/>
                <a:cs typeface="Arial"/>
              </a:rPr>
              <a:t> 2022; 7: 100377</a:t>
            </a:r>
            <a:endParaRPr lang="en-GB" sz="800" dirty="0">
              <a:solidFill>
                <a:schemeClr val="tx1">
                  <a:lumMod val="65000"/>
                  <a:lumOff val="35000"/>
                </a:schemeClr>
              </a:solidFill>
              <a:latin typeface="Aptos" panose="020B0004020202020204" pitchFamily="34" charset="0"/>
            </a:endParaRPr>
          </a:p>
        </p:txBody>
      </p:sp>
    </p:spTree>
    <p:extLst>
      <p:ext uri="{BB962C8B-B14F-4D97-AF65-F5344CB8AC3E}">
        <p14:creationId xmlns:p14="http://schemas.microsoft.com/office/powerpoint/2010/main" val="4071388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E8C638-C82A-42DC-8CD7-071B5EBB4D2E}"/>
              </a:ext>
            </a:extLst>
          </p:cNvPr>
          <p:cNvSpPr>
            <a:spLocks noGrp="1"/>
          </p:cNvSpPr>
          <p:nvPr>
            <p:ph type="title"/>
          </p:nvPr>
        </p:nvSpPr>
        <p:spPr>
          <a:prstGeom prst="rect">
            <a:avLst/>
          </a:prstGeom>
        </p:spPr>
        <p:txBody>
          <a:bodyPr>
            <a:noAutofit/>
          </a:bodyPr>
          <a:lstStyle/>
          <a:p>
            <a:r>
              <a:rPr lang="en-GB" dirty="0"/>
              <a:t>Multidisciplinary care is key to the effective diagnosis and management of BTC</a:t>
            </a:r>
            <a:r>
              <a:rPr lang="en-GB" baseline="30000" dirty="0"/>
              <a:t>1-2</a:t>
            </a:r>
          </a:p>
        </p:txBody>
      </p:sp>
      <p:grpSp>
        <p:nvGrpSpPr>
          <p:cNvPr id="6" name="Grupo 5">
            <a:extLst>
              <a:ext uri="{FF2B5EF4-FFF2-40B4-BE49-F238E27FC236}">
                <a16:creationId xmlns:a16="http://schemas.microsoft.com/office/drawing/2014/main" id="{D723A866-AAA8-FA24-2396-9BCA42001B35}"/>
              </a:ext>
            </a:extLst>
          </p:cNvPr>
          <p:cNvGrpSpPr/>
          <p:nvPr/>
        </p:nvGrpSpPr>
        <p:grpSpPr>
          <a:xfrm>
            <a:off x="1687398" y="1402932"/>
            <a:ext cx="8570953" cy="4621762"/>
            <a:chOff x="1108597" y="1038880"/>
            <a:chExt cx="9645615" cy="5201258"/>
          </a:xfrm>
        </p:grpSpPr>
        <p:grpSp>
          <p:nvGrpSpPr>
            <p:cNvPr id="17" name="Group 16">
              <a:extLst>
                <a:ext uri="{FF2B5EF4-FFF2-40B4-BE49-F238E27FC236}">
                  <a16:creationId xmlns:a16="http://schemas.microsoft.com/office/drawing/2014/main" id="{38D9CAA6-E0A1-2DA8-1AE5-256B074698CA}"/>
                </a:ext>
              </a:extLst>
            </p:cNvPr>
            <p:cNvGrpSpPr/>
            <p:nvPr/>
          </p:nvGrpSpPr>
          <p:grpSpPr>
            <a:xfrm>
              <a:off x="1108597" y="2687441"/>
              <a:ext cx="6002886" cy="2548229"/>
              <a:chOff x="2442077" y="3195139"/>
              <a:chExt cx="4510057" cy="1914523"/>
            </a:xfrm>
          </p:grpSpPr>
          <p:grpSp>
            <p:nvGrpSpPr>
              <p:cNvPr id="163" name="Group 162">
                <a:extLst>
                  <a:ext uri="{FF2B5EF4-FFF2-40B4-BE49-F238E27FC236}">
                    <a16:creationId xmlns:a16="http://schemas.microsoft.com/office/drawing/2014/main" id="{2EED5F73-088D-AD12-9253-4A02F9CACAE1}"/>
                  </a:ext>
                </a:extLst>
              </p:cNvPr>
              <p:cNvGrpSpPr/>
              <p:nvPr/>
            </p:nvGrpSpPr>
            <p:grpSpPr>
              <a:xfrm>
                <a:off x="5632912" y="3195139"/>
                <a:ext cx="947771" cy="754065"/>
                <a:chOff x="5632912" y="3570457"/>
                <a:chExt cx="947771" cy="754065"/>
              </a:xfrm>
            </p:grpSpPr>
            <p:grpSp>
              <p:nvGrpSpPr>
                <p:cNvPr id="165" name="Group 142">
                  <a:extLst>
                    <a:ext uri="{FF2B5EF4-FFF2-40B4-BE49-F238E27FC236}">
                      <a16:creationId xmlns:a16="http://schemas.microsoft.com/office/drawing/2014/main" id="{F868C552-757F-E9A1-A812-0502A15E81EB}"/>
                    </a:ext>
                  </a:extLst>
                </p:cNvPr>
                <p:cNvGrpSpPr/>
                <p:nvPr/>
              </p:nvGrpSpPr>
              <p:grpSpPr>
                <a:xfrm>
                  <a:off x="6046728" y="3608275"/>
                  <a:ext cx="533955" cy="716247"/>
                  <a:chOff x="5393012" y="3888301"/>
                  <a:chExt cx="360845" cy="484037"/>
                </a:xfrm>
              </p:grpSpPr>
              <p:sp>
                <p:nvSpPr>
                  <p:cNvPr id="180" name="Freeform 291">
                    <a:extLst>
                      <a:ext uri="{FF2B5EF4-FFF2-40B4-BE49-F238E27FC236}">
                        <a16:creationId xmlns:a16="http://schemas.microsoft.com/office/drawing/2014/main" id="{9ABAC1E9-D8D2-7B02-B6FF-FD5C0B52BFBA}"/>
                      </a:ext>
                    </a:extLst>
                  </p:cNvPr>
                  <p:cNvSpPr>
                    <a:spLocks/>
                  </p:cNvSpPr>
                  <p:nvPr/>
                </p:nvSpPr>
                <p:spPr bwMode="auto">
                  <a:xfrm>
                    <a:off x="5573434" y="4213256"/>
                    <a:ext cx="180423" cy="159082"/>
                  </a:xfrm>
                  <a:custGeom>
                    <a:avLst/>
                    <a:gdLst>
                      <a:gd name="T0" fmla="*/ 62 w 214"/>
                      <a:gd name="T1" fmla="*/ 0 h 189"/>
                      <a:gd name="T2" fmla="*/ 170 w 214"/>
                      <a:gd name="T3" fmla="*/ 29 h 189"/>
                      <a:gd name="T4" fmla="*/ 214 w 214"/>
                      <a:gd name="T5" fmla="*/ 189 h 189"/>
                      <a:gd name="T6" fmla="*/ 0 w 214"/>
                      <a:gd name="T7" fmla="*/ 189 h 189"/>
                      <a:gd name="T8" fmla="*/ 0 w 214"/>
                      <a:gd name="T9" fmla="*/ 5 h 189"/>
                      <a:gd name="T10" fmla="*/ 62 w 214"/>
                      <a:gd name="T11" fmla="*/ 0 h 189"/>
                    </a:gdLst>
                    <a:ahLst/>
                    <a:cxnLst>
                      <a:cxn ang="0">
                        <a:pos x="T0" y="T1"/>
                      </a:cxn>
                      <a:cxn ang="0">
                        <a:pos x="T2" y="T3"/>
                      </a:cxn>
                      <a:cxn ang="0">
                        <a:pos x="T4" y="T5"/>
                      </a:cxn>
                      <a:cxn ang="0">
                        <a:pos x="T6" y="T7"/>
                      </a:cxn>
                      <a:cxn ang="0">
                        <a:pos x="T8" y="T9"/>
                      </a:cxn>
                      <a:cxn ang="0">
                        <a:pos x="T10" y="T11"/>
                      </a:cxn>
                    </a:cxnLst>
                    <a:rect l="0" t="0" r="r" b="b"/>
                    <a:pathLst>
                      <a:path w="214" h="189">
                        <a:moveTo>
                          <a:pt x="62" y="0"/>
                        </a:moveTo>
                        <a:cubicBezTo>
                          <a:pt x="62" y="0"/>
                          <a:pt x="156" y="14"/>
                          <a:pt x="170" y="29"/>
                        </a:cubicBezTo>
                        <a:cubicBezTo>
                          <a:pt x="182" y="41"/>
                          <a:pt x="208" y="163"/>
                          <a:pt x="214" y="189"/>
                        </a:cubicBezTo>
                        <a:cubicBezTo>
                          <a:pt x="47" y="189"/>
                          <a:pt x="0" y="189"/>
                          <a:pt x="0" y="189"/>
                        </a:cubicBezTo>
                        <a:cubicBezTo>
                          <a:pt x="0" y="5"/>
                          <a:pt x="0" y="5"/>
                          <a:pt x="0" y="5"/>
                        </a:cubicBezTo>
                        <a:lnTo>
                          <a:pt x="62" y="0"/>
                        </a:lnTo>
                        <a:close/>
                      </a:path>
                    </a:pathLst>
                  </a:custGeom>
                  <a:solidFill>
                    <a:srgbClr val="0038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81" name="Rectangle 292">
                    <a:extLst>
                      <a:ext uri="{FF2B5EF4-FFF2-40B4-BE49-F238E27FC236}">
                        <a16:creationId xmlns:a16="http://schemas.microsoft.com/office/drawing/2014/main" id="{100DA21F-760A-C621-1186-7B0B33EFE9FC}"/>
                      </a:ext>
                    </a:extLst>
                  </p:cNvPr>
                  <p:cNvSpPr>
                    <a:spLocks noChangeArrowheads="1"/>
                  </p:cNvSpPr>
                  <p:nvPr/>
                </p:nvSpPr>
                <p:spPr bwMode="auto">
                  <a:xfrm>
                    <a:off x="5530754" y="4157965"/>
                    <a:ext cx="84392" cy="92152"/>
                  </a:xfrm>
                  <a:prstGeom prst="rect">
                    <a:avLst/>
                  </a:prstGeom>
                  <a:solidFill>
                    <a:srgbClr val="D9A78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82" name="Freeform 293">
                    <a:extLst>
                      <a:ext uri="{FF2B5EF4-FFF2-40B4-BE49-F238E27FC236}">
                        <a16:creationId xmlns:a16="http://schemas.microsoft.com/office/drawing/2014/main" id="{F90FFC64-E725-3711-FE8F-9586829AC49B}"/>
                      </a:ext>
                    </a:extLst>
                  </p:cNvPr>
                  <p:cNvSpPr>
                    <a:spLocks/>
                  </p:cNvSpPr>
                  <p:nvPr/>
                </p:nvSpPr>
                <p:spPr bwMode="auto">
                  <a:xfrm>
                    <a:off x="5573434" y="3895092"/>
                    <a:ext cx="104761" cy="279364"/>
                  </a:xfrm>
                  <a:custGeom>
                    <a:avLst/>
                    <a:gdLst>
                      <a:gd name="T0" fmla="*/ 0 w 125"/>
                      <a:gd name="T1" fmla="*/ 0 h 331"/>
                      <a:gd name="T2" fmla="*/ 125 w 125"/>
                      <a:gd name="T3" fmla="*/ 156 h 331"/>
                      <a:gd name="T4" fmla="*/ 90 w 125"/>
                      <a:gd name="T5" fmla="*/ 293 h 331"/>
                      <a:gd name="T6" fmla="*/ 0 w 125"/>
                      <a:gd name="T7" fmla="*/ 331 h 331"/>
                      <a:gd name="T8" fmla="*/ 0 w 125"/>
                      <a:gd name="T9" fmla="*/ 0 h 331"/>
                    </a:gdLst>
                    <a:ahLst/>
                    <a:cxnLst>
                      <a:cxn ang="0">
                        <a:pos x="T0" y="T1"/>
                      </a:cxn>
                      <a:cxn ang="0">
                        <a:pos x="T2" y="T3"/>
                      </a:cxn>
                      <a:cxn ang="0">
                        <a:pos x="T4" y="T5"/>
                      </a:cxn>
                      <a:cxn ang="0">
                        <a:pos x="T6" y="T7"/>
                      </a:cxn>
                      <a:cxn ang="0">
                        <a:pos x="T8" y="T9"/>
                      </a:cxn>
                    </a:cxnLst>
                    <a:rect l="0" t="0" r="r" b="b"/>
                    <a:pathLst>
                      <a:path w="125" h="331">
                        <a:moveTo>
                          <a:pt x="0" y="0"/>
                        </a:moveTo>
                        <a:cubicBezTo>
                          <a:pt x="48" y="0"/>
                          <a:pt x="125" y="27"/>
                          <a:pt x="125" y="156"/>
                        </a:cubicBezTo>
                        <a:cubicBezTo>
                          <a:pt x="125" y="230"/>
                          <a:pt x="100" y="279"/>
                          <a:pt x="90" y="293"/>
                        </a:cubicBezTo>
                        <a:cubicBezTo>
                          <a:pt x="80" y="305"/>
                          <a:pt x="25" y="331"/>
                          <a:pt x="0" y="331"/>
                        </a:cubicBezTo>
                        <a:cubicBezTo>
                          <a:pt x="0" y="201"/>
                          <a:pt x="0" y="0"/>
                          <a:pt x="0" y="0"/>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83" name="Freeform 294">
                    <a:extLst>
                      <a:ext uri="{FF2B5EF4-FFF2-40B4-BE49-F238E27FC236}">
                        <a16:creationId xmlns:a16="http://schemas.microsoft.com/office/drawing/2014/main" id="{14718315-8F38-FC78-7945-6367047FF0E2}"/>
                      </a:ext>
                    </a:extLst>
                  </p:cNvPr>
                  <p:cNvSpPr>
                    <a:spLocks/>
                  </p:cNvSpPr>
                  <p:nvPr/>
                </p:nvSpPr>
                <p:spPr bwMode="auto">
                  <a:xfrm>
                    <a:off x="5652976" y="4016343"/>
                    <a:ext cx="47531" cy="65961"/>
                  </a:xfrm>
                  <a:custGeom>
                    <a:avLst/>
                    <a:gdLst>
                      <a:gd name="T0" fmla="*/ 54 w 56"/>
                      <a:gd name="T1" fmla="*/ 43 h 78"/>
                      <a:gd name="T2" fmla="*/ 32 w 56"/>
                      <a:gd name="T3" fmla="*/ 2 h 78"/>
                      <a:gd name="T4" fmla="*/ 2 w 56"/>
                      <a:gd name="T5" fmla="*/ 36 h 78"/>
                      <a:gd name="T6" fmla="*/ 24 w 56"/>
                      <a:gd name="T7" fmla="*/ 76 h 78"/>
                      <a:gd name="T8" fmla="*/ 54 w 56"/>
                      <a:gd name="T9" fmla="*/ 43 h 78"/>
                    </a:gdLst>
                    <a:ahLst/>
                    <a:cxnLst>
                      <a:cxn ang="0">
                        <a:pos x="T0" y="T1"/>
                      </a:cxn>
                      <a:cxn ang="0">
                        <a:pos x="T2" y="T3"/>
                      </a:cxn>
                      <a:cxn ang="0">
                        <a:pos x="T4" y="T5"/>
                      </a:cxn>
                      <a:cxn ang="0">
                        <a:pos x="T6" y="T7"/>
                      </a:cxn>
                      <a:cxn ang="0">
                        <a:pos x="T8" y="T9"/>
                      </a:cxn>
                    </a:cxnLst>
                    <a:rect l="0" t="0" r="r" b="b"/>
                    <a:pathLst>
                      <a:path w="56" h="78">
                        <a:moveTo>
                          <a:pt x="54" y="43"/>
                        </a:moveTo>
                        <a:cubicBezTo>
                          <a:pt x="56" y="22"/>
                          <a:pt x="46" y="4"/>
                          <a:pt x="32" y="2"/>
                        </a:cubicBezTo>
                        <a:cubicBezTo>
                          <a:pt x="17" y="0"/>
                          <a:pt x="4" y="15"/>
                          <a:pt x="2" y="36"/>
                        </a:cubicBezTo>
                        <a:cubicBezTo>
                          <a:pt x="0" y="56"/>
                          <a:pt x="10" y="75"/>
                          <a:pt x="24" y="76"/>
                        </a:cubicBezTo>
                        <a:cubicBezTo>
                          <a:pt x="38" y="78"/>
                          <a:pt x="51" y="63"/>
                          <a:pt x="54" y="43"/>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84" name="Freeform 295">
                    <a:extLst>
                      <a:ext uri="{FF2B5EF4-FFF2-40B4-BE49-F238E27FC236}">
                        <a16:creationId xmlns:a16="http://schemas.microsoft.com/office/drawing/2014/main" id="{5E8C8D70-BBEF-8795-80CE-086D85F80152}"/>
                      </a:ext>
                    </a:extLst>
                  </p:cNvPr>
                  <p:cNvSpPr>
                    <a:spLocks/>
                  </p:cNvSpPr>
                  <p:nvPr/>
                </p:nvSpPr>
                <p:spPr bwMode="auto">
                  <a:xfrm>
                    <a:off x="5467703" y="3895092"/>
                    <a:ext cx="105732" cy="279364"/>
                  </a:xfrm>
                  <a:custGeom>
                    <a:avLst/>
                    <a:gdLst>
                      <a:gd name="T0" fmla="*/ 125 w 125"/>
                      <a:gd name="T1" fmla="*/ 0 h 331"/>
                      <a:gd name="T2" fmla="*/ 0 w 125"/>
                      <a:gd name="T3" fmla="*/ 156 h 331"/>
                      <a:gd name="T4" fmla="*/ 35 w 125"/>
                      <a:gd name="T5" fmla="*/ 293 h 331"/>
                      <a:gd name="T6" fmla="*/ 125 w 125"/>
                      <a:gd name="T7" fmla="*/ 331 h 331"/>
                      <a:gd name="T8" fmla="*/ 125 w 125"/>
                      <a:gd name="T9" fmla="*/ 0 h 331"/>
                    </a:gdLst>
                    <a:ahLst/>
                    <a:cxnLst>
                      <a:cxn ang="0">
                        <a:pos x="T0" y="T1"/>
                      </a:cxn>
                      <a:cxn ang="0">
                        <a:pos x="T2" y="T3"/>
                      </a:cxn>
                      <a:cxn ang="0">
                        <a:pos x="T4" y="T5"/>
                      </a:cxn>
                      <a:cxn ang="0">
                        <a:pos x="T6" y="T7"/>
                      </a:cxn>
                      <a:cxn ang="0">
                        <a:pos x="T8" y="T9"/>
                      </a:cxn>
                    </a:cxnLst>
                    <a:rect l="0" t="0" r="r" b="b"/>
                    <a:pathLst>
                      <a:path w="125" h="331">
                        <a:moveTo>
                          <a:pt x="125" y="0"/>
                        </a:moveTo>
                        <a:cubicBezTo>
                          <a:pt x="76" y="0"/>
                          <a:pt x="0" y="27"/>
                          <a:pt x="0" y="156"/>
                        </a:cubicBezTo>
                        <a:cubicBezTo>
                          <a:pt x="0" y="230"/>
                          <a:pt x="24" y="279"/>
                          <a:pt x="35" y="293"/>
                        </a:cubicBezTo>
                        <a:cubicBezTo>
                          <a:pt x="44" y="305"/>
                          <a:pt x="99" y="331"/>
                          <a:pt x="125" y="331"/>
                        </a:cubicBezTo>
                        <a:cubicBezTo>
                          <a:pt x="125" y="201"/>
                          <a:pt x="125" y="0"/>
                          <a:pt x="125" y="0"/>
                        </a:cubicBezTo>
                        <a:close/>
                      </a:path>
                    </a:pathLst>
                  </a:custGeom>
                  <a:solidFill>
                    <a:srgbClr val="F2D7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85" name="Freeform 296">
                    <a:extLst>
                      <a:ext uri="{FF2B5EF4-FFF2-40B4-BE49-F238E27FC236}">
                        <a16:creationId xmlns:a16="http://schemas.microsoft.com/office/drawing/2014/main" id="{450FE34E-9F7B-E539-AE40-C1AC1BBDC67D}"/>
                      </a:ext>
                    </a:extLst>
                  </p:cNvPr>
                  <p:cNvSpPr>
                    <a:spLocks/>
                  </p:cNvSpPr>
                  <p:nvPr/>
                </p:nvSpPr>
                <p:spPr bwMode="auto">
                  <a:xfrm>
                    <a:off x="5445393" y="4016343"/>
                    <a:ext cx="47531" cy="65961"/>
                  </a:xfrm>
                  <a:custGeom>
                    <a:avLst/>
                    <a:gdLst>
                      <a:gd name="T0" fmla="*/ 2 w 56"/>
                      <a:gd name="T1" fmla="*/ 43 h 78"/>
                      <a:gd name="T2" fmla="*/ 24 w 56"/>
                      <a:gd name="T3" fmla="*/ 2 h 78"/>
                      <a:gd name="T4" fmla="*/ 53 w 56"/>
                      <a:gd name="T5" fmla="*/ 36 h 78"/>
                      <a:gd name="T6" fmla="*/ 32 w 56"/>
                      <a:gd name="T7" fmla="*/ 76 h 78"/>
                      <a:gd name="T8" fmla="*/ 2 w 56"/>
                      <a:gd name="T9" fmla="*/ 43 h 78"/>
                    </a:gdLst>
                    <a:ahLst/>
                    <a:cxnLst>
                      <a:cxn ang="0">
                        <a:pos x="T0" y="T1"/>
                      </a:cxn>
                      <a:cxn ang="0">
                        <a:pos x="T2" y="T3"/>
                      </a:cxn>
                      <a:cxn ang="0">
                        <a:pos x="T4" y="T5"/>
                      </a:cxn>
                      <a:cxn ang="0">
                        <a:pos x="T6" y="T7"/>
                      </a:cxn>
                      <a:cxn ang="0">
                        <a:pos x="T8" y="T9"/>
                      </a:cxn>
                    </a:cxnLst>
                    <a:rect l="0" t="0" r="r" b="b"/>
                    <a:pathLst>
                      <a:path w="56" h="78">
                        <a:moveTo>
                          <a:pt x="2" y="43"/>
                        </a:moveTo>
                        <a:cubicBezTo>
                          <a:pt x="0" y="22"/>
                          <a:pt x="10" y="4"/>
                          <a:pt x="24" y="2"/>
                        </a:cubicBezTo>
                        <a:cubicBezTo>
                          <a:pt x="38" y="0"/>
                          <a:pt x="51" y="15"/>
                          <a:pt x="53" y="36"/>
                        </a:cubicBezTo>
                        <a:cubicBezTo>
                          <a:pt x="56" y="56"/>
                          <a:pt x="46" y="75"/>
                          <a:pt x="32" y="76"/>
                        </a:cubicBezTo>
                        <a:cubicBezTo>
                          <a:pt x="17" y="78"/>
                          <a:pt x="4" y="63"/>
                          <a:pt x="2" y="43"/>
                        </a:cubicBezTo>
                        <a:close/>
                      </a:path>
                    </a:pathLst>
                  </a:custGeom>
                  <a:solidFill>
                    <a:srgbClr val="F2D7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86" name="Freeform 297">
                    <a:extLst>
                      <a:ext uri="{FF2B5EF4-FFF2-40B4-BE49-F238E27FC236}">
                        <a16:creationId xmlns:a16="http://schemas.microsoft.com/office/drawing/2014/main" id="{5B509928-E3D2-898A-CF9B-59260D083475}"/>
                      </a:ext>
                    </a:extLst>
                  </p:cNvPr>
                  <p:cNvSpPr>
                    <a:spLocks/>
                  </p:cNvSpPr>
                  <p:nvPr/>
                </p:nvSpPr>
                <p:spPr bwMode="auto">
                  <a:xfrm>
                    <a:off x="5454123" y="3888301"/>
                    <a:ext cx="64021" cy="186243"/>
                  </a:xfrm>
                  <a:custGeom>
                    <a:avLst/>
                    <a:gdLst>
                      <a:gd name="T0" fmla="*/ 76 w 76"/>
                      <a:gd name="T1" fmla="*/ 35 h 221"/>
                      <a:gd name="T2" fmla="*/ 50 w 76"/>
                      <a:gd name="T3" fmla="*/ 132 h 221"/>
                      <a:gd name="T4" fmla="*/ 29 w 76"/>
                      <a:gd name="T5" fmla="*/ 221 h 221"/>
                      <a:gd name="T6" fmla="*/ 8 w 76"/>
                      <a:gd name="T7" fmla="*/ 156 h 221"/>
                      <a:gd name="T8" fmla="*/ 76 w 76"/>
                      <a:gd name="T9" fmla="*/ 35 h 221"/>
                    </a:gdLst>
                    <a:ahLst/>
                    <a:cxnLst>
                      <a:cxn ang="0">
                        <a:pos x="T0" y="T1"/>
                      </a:cxn>
                      <a:cxn ang="0">
                        <a:pos x="T2" y="T3"/>
                      </a:cxn>
                      <a:cxn ang="0">
                        <a:pos x="T4" y="T5"/>
                      </a:cxn>
                      <a:cxn ang="0">
                        <a:pos x="T6" y="T7"/>
                      </a:cxn>
                      <a:cxn ang="0">
                        <a:pos x="T8" y="T9"/>
                      </a:cxn>
                    </a:cxnLst>
                    <a:rect l="0" t="0" r="r" b="b"/>
                    <a:pathLst>
                      <a:path w="76" h="221">
                        <a:moveTo>
                          <a:pt x="76" y="35"/>
                        </a:moveTo>
                        <a:cubicBezTo>
                          <a:pt x="76" y="35"/>
                          <a:pt x="33" y="85"/>
                          <a:pt x="50" y="132"/>
                        </a:cubicBezTo>
                        <a:cubicBezTo>
                          <a:pt x="52" y="187"/>
                          <a:pt x="47" y="206"/>
                          <a:pt x="29" y="221"/>
                        </a:cubicBezTo>
                        <a:cubicBezTo>
                          <a:pt x="33" y="167"/>
                          <a:pt x="28" y="150"/>
                          <a:pt x="8" y="156"/>
                        </a:cubicBezTo>
                        <a:cubicBezTo>
                          <a:pt x="0" y="114"/>
                          <a:pt x="18" y="0"/>
                          <a:pt x="76" y="35"/>
                        </a:cubicBezTo>
                        <a:close/>
                      </a:path>
                    </a:pathLst>
                  </a:custGeom>
                  <a:solidFill>
                    <a:srgbClr val="F0AB00">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87" name="Freeform 298">
                    <a:extLst>
                      <a:ext uri="{FF2B5EF4-FFF2-40B4-BE49-F238E27FC236}">
                        <a16:creationId xmlns:a16="http://schemas.microsoft.com/office/drawing/2014/main" id="{007ED8B7-BE31-A71B-720F-D917554FF423}"/>
                      </a:ext>
                    </a:extLst>
                  </p:cNvPr>
                  <p:cNvSpPr>
                    <a:spLocks/>
                  </p:cNvSpPr>
                  <p:nvPr/>
                </p:nvSpPr>
                <p:spPr bwMode="auto">
                  <a:xfrm>
                    <a:off x="5627755" y="3888301"/>
                    <a:ext cx="64021" cy="186243"/>
                  </a:xfrm>
                  <a:custGeom>
                    <a:avLst/>
                    <a:gdLst>
                      <a:gd name="T0" fmla="*/ 0 w 75"/>
                      <a:gd name="T1" fmla="*/ 35 h 221"/>
                      <a:gd name="T2" fmla="*/ 26 w 75"/>
                      <a:gd name="T3" fmla="*/ 132 h 221"/>
                      <a:gd name="T4" fmla="*/ 46 w 75"/>
                      <a:gd name="T5" fmla="*/ 221 h 221"/>
                      <a:gd name="T6" fmla="*/ 67 w 75"/>
                      <a:gd name="T7" fmla="*/ 156 h 221"/>
                      <a:gd name="T8" fmla="*/ 0 w 75"/>
                      <a:gd name="T9" fmla="*/ 35 h 221"/>
                    </a:gdLst>
                    <a:ahLst/>
                    <a:cxnLst>
                      <a:cxn ang="0">
                        <a:pos x="T0" y="T1"/>
                      </a:cxn>
                      <a:cxn ang="0">
                        <a:pos x="T2" y="T3"/>
                      </a:cxn>
                      <a:cxn ang="0">
                        <a:pos x="T4" y="T5"/>
                      </a:cxn>
                      <a:cxn ang="0">
                        <a:pos x="T6" y="T7"/>
                      </a:cxn>
                      <a:cxn ang="0">
                        <a:pos x="T8" y="T9"/>
                      </a:cxn>
                    </a:cxnLst>
                    <a:rect l="0" t="0" r="r" b="b"/>
                    <a:pathLst>
                      <a:path w="75" h="221">
                        <a:moveTo>
                          <a:pt x="0" y="35"/>
                        </a:moveTo>
                        <a:cubicBezTo>
                          <a:pt x="0" y="35"/>
                          <a:pt x="42" y="85"/>
                          <a:pt x="26" y="132"/>
                        </a:cubicBezTo>
                        <a:cubicBezTo>
                          <a:pt x="23" y="187"/>
                          <a:pt x="28" y="206"/>
                          <a:pt x="46" y="221"/>
                        </a:cubicBezTo>
                        <a:cubicBezTo>
                          <a:pt x="42" y="167"/>
                          <a:pt x="47" y="150"/>
                          <a:pt x="67" y="156"/>
                        </a:cubicBezTo>
                        <a:cubicBezTo>
                          <a:pt x="75" y="114"/>
                          <a:pt x="58" y="0"/>
                          <a:pt x="0" y="35"/>
                        </a:cubicBezTo>
                        <a:close/>
                      </a:path>
                    </a:pathLst>
                  </a:custGeom>
                  <a:solidFill>
                    <a:srgbClr val="F0AB00">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88" name="Freeform 299">
                    <a:extLst>
                      <a:ext uri="{FF2B5EF4-FFF2-40B4-BE49-F238E27FC236}">
                        <a16:creationId xmlns:a16="http://schemas.microsoft.com/office/drawing/2014/main" id="{767616F8-EA1C-55E0-3461-36049C5ED980}"/>
                      </a:ext>
                    </a:extLst>
                  </p:cNvPr>
                  <p:cNvSpPr>
                    <a:spLocks/>
                  </p:cNvSpPr>
                  <p:nvPr/>
                </p:nvSpPr>
                <p:spPr bwMode="auto">
                  <a:xfrm>
                    <a:off x="5393012" y="4213256"/>
                    <a:ext cx="180423" cy="159082"/>
                  </a:xfrm>
                  <a:custGeom>
                    <a:avLst/>
                    <a:gdLst>
                      <a:gd name="T0" fmla="*/ 152 w 214"/>
                      <a:gd name="T1" fmla="*/ 0 h 189"/>
                      <a:gd name="T2" fmla="*/ 43 w 214"/>
                      <a:gd name="T3" fmla="*/ 29 h 189"/>
                      <a:gd name="T4" fmla="*/ 0 w 214"/>
                      <a:gd name="T5" fmla="*/ 189 h 189"/>
                      <a:gd name="T6" fmla="*/ 214 w 214"/>
                      <a:gd name="T7" fmla="*/ 189 h 189"/>
                      <a:gd name="T8" fmla="*/ 214 w 214"/>
                      <a:gd name="T9" fmla="*/ 5 h 189"/>
                      <a:gd name="T10" fmla="*/ 152 w 214"/>
                      <a:gd name="T11" fmla="*/ 0 h 189"/>
                    </a:gdLst>
                    <a:ahLst/>
                    <a:cxnLst>
                      <a:cxn ang="0">
                        <a:pos x="T0" y="T1"/>
                      </a:cxn>
                      <a:cxn ang="0">
                        <a:pos x="T2" y="T3"/>
                      </a:cxn>
                      <a:cxn ang="0">
                        <a:pos x="T4" y="T5"/>
                      </a:cxn>
                      <a:cxn ang="0">
                        <a:pos x="T6" y="T7"/>
                      </a:cxn>
                      <a:cxn ang="0">
                        <a:pos x="T8" y="T9"/>
                      </a:cxn>
                      <a:cxn ang="0">
                        <a:pos x="T10" y="T11"/>
                      </a:cxn>
                    </a:cxnLst>
                    <a:rect l="0" t="0" r="r" b="b"/>
                    <a:pathLst>
                      <a:path w="214" h="189">
                        <a:moveTo>
                          <a:pt x="152" y="0"/>
                        </a:moveTo>
                        <a:cubicBezTo>
                          <a:pt x="152" y="0"/>
                          <a:pt x="57" y="14"/>
                          <a:pt x="43" y="29"/>
                        </a:cubicBezTo>
                        <a:cubicBezTo>
                          <a:pt x="31" y="41"/>
                          <a:pt x="6" y="163"/>
                          <a:pt x="0" y="189"/>
                        </a:cubicBezTo>
                        <a:cubicBezTo>
                          <a:pt x="166" y="189"/>
                          <a:pt x="214" y="189"/>
                          <a:pt x="214" y="189"/>
                        </a:cubicBezTo>
                        <a:cubicBezTo>
                          <a:pt x="214" y="5"/>
                          <a:pt x="214" y="5"/>
                          <a:pt x="214" y="5"/>
                        </a:cubicBezTo>
                        <a:lnTo>
                          <a:pt x="152" y="0"/>
                        </a:lnTo>
                        <a:close/>
                      </a:path>
                    </a:pathLst>
                  </a:custGeom>
                  <a:solidFill>
                    <a:srgbClr val="0038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89" name="Freeform 300">
                    <a:extLst>
                      <a:ext uri="{FF2B5EF4-FFF2-40B4-BE49-F238E27FC236}">
                        <a16:creationId xmlns:a16="http://schemas.microsoft.com/office/drawing/2014/main" id="{593E104E-A149-A238-7319-76AF1D5EDE71}"/>
                      </a:ext>
                    </a:extLst>
                  </p:cNvPr>
                  <p:cNvSpPr>
                    <a:spLocks/>
                  </p:cNvSpPr>
                  <p:nvPr/>
                </p:nvSpPr>
                <p:spPr bwMode="auto">
                  <a:xfrm>
                    <a:off x="5520084" y="4211316"/>
                    <a:ext cx="106702" cy="161022"/>
                  </a:xfrm>
                  <a:custGeom>
                    <a:avLst/>
                    <a:gdLst>
                      <a:gd name="T0" fmla="*/ 110 w 110"/>
                      <a:gd name="T1" fmla="*/ 0 h 166"/>
                      <a:gd name="T2" fmla="*/ 55 w 110"/>
                      <a:gd name="T3" fmla="*/ 6 h 166"/>
                      <a:gd name="T4" fmla="*/ 0 w 110"/>
                      <a:gd name="T5" fmla="*/ 0 h 166"/>
                      <a:gd name="T6" fmla="*/ 55 w 110"/>
                      <a:gd name="T7" fmla="*/ 166 h 166"/>
                      <a:gd name="T8" fmla="*/ 110 w 110"/>
                      <a:gd name="T9" fmla="*/ 0 h 166"/>
                    </a:gdLst>
                    <a:ahLst/>
                    <a:cxnLst>
                      <a:cxn ang="0">
                        <a:pos x="T0" y="T1"/>
                      </a:cxn>
                      <a:cxn ang="0">
                        <a:pos x="T2" y="T3"/>
                      </a:cxn>
                      <a:cxn ang="0">
                        <a:pos x="T4" y="T5"/>
                      </a:cxn>
                      <a:cxn ang="0">
                        <a:pos x="T6" y="T7"/>
                      </a:cxn>
                      <a:cxn ang="0">
                        <a:pos x="T8" y="T9"/>
                      </a:cxn>
                    </a:cxnLst>
                    <a:rect l="0" t="0" r="r" b="b"/>
                    <a:pathLst>
                      <a:path w="110" h="166">
                        <a:moveTo>
                          <a:pt x="110" y="0"/>
                        </a:moveTo>
                        <a:lnTo>
                          <a:pt x="55" y="6"/>
                        </a:lnTo>
                        <a:lnTo>
                          <a:pt x="0" y="0"/>
                        </a:lnTo>
                        <a:lnTo>
                          <a:pt x="55" y="166"/>
                        </a:lnTo>
                        <a:lnTo>
                          <a:pt x="110" y="0"/>
                        </a:lnTo>
                        <a:close/>
                      </a:path>
                    </a:pathLst>
                  </a:custGeom>
                  <a:solidFill>
                    <a:srgbClr val="9DB0AC">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90" name="Freeform 301">
                    <a:extLst>
                      <a:ext uri="{FF2B5EF4-FFF2-40B4-BE49-F238E27FC236}">
                        <a16:creationId xmlns:a16="http://schemas.microsoft.com/office/drawing/2014/main" id="{D64F6E88-F781-A216-3F2C-3520271F05CA}"/>
                      </a:ext>
                    </a:extLst>
                  </p:cNvPr>
                  <p:cNvSpPr>
                    <a:spLocks/>
                  </p:cNvSpPr>
                  <p:nvPr/>
                </p:nvSpPr>
                <p:spPr bwMode="auto">
                  <a:xfrm>
                    <a:off x="5520084" y="4211316"/>
                    <a:ext cx="106702" cy="161022"/>
                  </a:xfrm>
                  <a:custGeom>
                    <a:avLst/>
                    <a:gdLst>
                      <a:gd name="T0" fmla="*/ 110 w 110"/>
                      <a:gd name="T1" fmla="*/ 0 h 166"/>
                      <a:gd name="T2" fmla="*/ 55 w 110"/>
                      <a:gd name="T3" fmla="*/ 6 h 166"/>
                      <a:gd name="T4" fmla="*/ 0 w 110"/>
                      <a:gd name="T5" fmla="*/ 0 h 166"/>
                      <a:gd name="T6" fmla="*/ 55 w 110"/>
                      <a:gd name="T7" fmla="*/ 166 h 166"/>
                    </a:gdLst>
                    <a:ahLst/>
                    <a:cxnLst>
                      <a:cxn ang="0">
                        <a:pos x="T0" y="T1"/>
                      </a:cxn>
                      <a:cxn ang="0">
                        <a:pos x="T2" y="T3"/>
                      </a:cxn>
                      <a:cxn ang="0">
                        <a:pos x="T4" y="T5"/>
                      </a:cxn>
                      <a:cxn ang="0">
                        <a:pos x="T6" y="T7"/>
                      </a:cxn>
                    </a:cxnLst>
                    <a:rect l="0" t="0" r="r" b="b"/>
                    <a:pathLst>
                      <a:path w="110" h="166">
                        <a:moveTo>
                          <a:pt x="110" y="0"/>
                        </a:moveTo>
                        <a:lnTo>
                          <a:pt x="55" y="6"/>
                        </a:lnTo>
                        <a:lnTo>
                          <a:pt x="0" y="0"/>
                        </a:lnTo>
                        <a:lnTo>
                          <a:pt x="55" y="16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91" name="Freeform 305">
                    <a:extLst>
                      <a:ext uri="{FF2B5EF4-FFF2-40B4-BE49-F238E27FC236}">
                        <a16:creationId xmlns:a16="http://schemas.microsoft.com/office/drawing/2014/main" id="{B68AAC47-9624-19A6-1254-046A8176942B}"/>
                      </a:ext>
                    </a:extLst>
                  </p:cNvPr>
                  <p:cNvSpPr>
                    <a:spLocks/>
                  </p:cNvSpPr>
                  <p:nvPr/>
                </p:nvSpPr>
                <p:spPr bwMode="auto">
                  <a:xfrm>
                    <a:off x="5558885" y="4218106"/>
                    <a:ext cx="29100" cy="28131"/>
                  </a:xfrm>
                  <a:custGeom>
                    <a:avLst/>
                    <a:gdLst>
                      <a:gd name="T0" fmla="*/ 30 w 30"/>
                      <a:gd name="T1" fmla="*/ 15 h 29"/>
                      <a:gd name="T2" fmla="*/ 15 w 30"/>
                      <a:gd name="T3" fmla="*/ 29 h 29"/>
                      <a:gd name="T4" fmla="*/ 0 w 30"/>
                      <a:gd name="T5" fmla="*/ 15 h 29"/>
                      <a:gd name="T6" fmla="*/ 15 w 30"/>
                      <a:gd name="T7" fmla="*/ 0 h 29"/>
                      <a:gd name="T8" fmla="*/ 30 w 30"/>
                      <a:gd name="T9" fmla="*/ 15 h 29"/>
                    </a:gdLst>
                    <a:ahLst/>
                    <a:cxnLst>
                      <a:cxn ang="0">
                        <a:pos x="T0" y="T1"/>
                      </a:cxn>
                      <a:cxn ang="0">
                        <a:pos x="T2" y="T3"/>
                      </a:cxn>
                      <a:cxn ang="0">
                        <a:pos x="T4" y="T5"/>
                      </a:cxn>
                      <a:cxn ang="0">
                        <a:pos x="T6" y="T7"/>
                      </a:cxn>
                      <a:cxn ang="0">
                        <a:pos x="T8" y="T9"/>
                      </a:cxn>
                    </a:cxnLst>
                    <a:rect l="0" t="0" r="r" b="b"/>
                    <a:pathLst>
                      <a:path w="30" h="29">
                        <a:moveTo>
                          <a:pt x="30" y="15"/>
                        </a:moveTo>
                        <a:lnTo>
                          <a:pt x="15" y="29"/>
                        </a:lnTo>
                        <a:lnTo>
                          <a:pt x="0" y="15"/>
                        </a:lnTo>
                        <a:lnTo>
                          <a:pt x="15" y="0"/>
                        </a:lnTo>
                        <a:lnTo>
                          <a:pt x="30" y="15"/>
                        </a:lnTo>
                        <a:close/>
                      </a:path>
                    </a:pathLst>
                  </a:custGeom>
                  <a:solidFill>
                    <a:srgbClr val="8300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92" name="Freeform 306">
                    <a:extLst>
                      <a:ext uri="{FF2B5EF4-FFF2-40B4-BE49-F238E27FC236}">
                        <a16:creationId xmlns:a16="http://schemas.microsoft.com/office/drawing/2014/main" id="{3B2A6EFD-7D55-FAF1-82BF-00EB4C7B582F}"/>
                      </a:ext>
                    </a:extLst>
                  </p:cNvPr>
                  <p:cNvSpPr>
                    <a:spLocks/>
                  </p:cNvSpPr>
                  <p:nvPr/>
                </p:nvSpPr>
                <p:spPr bwMode="auto">
                  <a:xfrm>
                    <a:off x="5520084" y="4200646"/>
                    <a:ext cx="53351" cy="58201"/>
                  </a:xfrm>
                  <a:custGeom>
                    <a:avLst/>
                    <a:gdLst>
                      <a:gd name="T0" fmla="*/ 55 w 55"/>
                      <a:gd name="T1" fmla="*/ 17 h 60"/>
                      <a:gd name="T2" fmla="*/ 10 w 55"/>
                      <a:gd name="T3" fmla="*/ 0 h 60"/>
                      <a:gd name="T4" fmla="*/ 0 w 55"/>
                      <a:gd name="T5" fmla="*/ 11 h 60"/>
                      <a:gd name="T6" fmla="*/ 22 w 55"/>
                      <a:gd name="T7" fmla="*/ 60 h 60"/>
                      <a:gd name="T8" fmla="*/ 55 w 55"/>
                      <a:gd name="T9" fmla="*/ 17 h 60"/>
                    </a:gdLst>
                    <a:ahLst/>
                    <a:cxnLst>
                      <a:cxn ang="0">
                        <a:pos x="T0" y="T1"/>
                      </a:cxn>
                      <a:cxn ang="0">
                        <a:pos x="T2" y="T3"/>
                      </a:cxn>
                      <a:cxn ang="0">
                        <a:pos x="T4" y="T5"/>
                      </a:cxn>
                      <a:cxn ang="0">
                        <a:pos x="T6" y="T7"/>
                      </a:cxn>
                      <a:cxn ang="0">
                        <a:pos x="T8" y="T9"/>
                      </a:cxn>
                    </a:cxnLst>
                    <a:rect l="0" t="0" r="r" b="b"/>
                    <a:pathLst>
                      <a:path w="55" h="60">
                        <a:moveTo>
                          <a:pt x="55" y="17"/>
                        </a:moveTo>
                        <a:lnTo>
                          <a:pt x="10" y="0"/>
                        </a:lnTo>
                        <a:lnTo>
                          <a:pt x="0" y="11"/>
                        </a:lnTo>
                        <a:lnTo>
                          <a:pt x="22" y="60"/>
                        </a:lnTo>
                        <a:lnTo>
                          <a:pt x="55"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93" name="Freeform 307">
                    <a:extLst>
                      <a:ext uri="{FF2B5EF4-FFF2-40B4-BE49-F238E27FC236}">
                        <a16:creationId xmlns:a16="http://schemas.microsoft.com/office/drawing/2014/main" id="{2003CC45-2261-4F1D-A41E-5ACEC2C3D5B7}"/>
                      </a:ext>
                    </a:extLst>
                  </p:cNvPr>
                  <p:cNvSpPr>
                    <a:spLocks/>
                  </p:cNvSpPr>
                  <p:nvPr/>
                </p:nvSpPr>
                <p:spPr bwMode="auto">
                  <a:xfrm>
                    <a:off x="5573434" y="4200646"/>
                    <a:ext cx="53351" cy="58201"/>
                  </a:xfrm>
                  <a:custGeom>
                    <a:avLst/>
                    <a:gdLst>
                      <a:gd name="T0" fmla="*/ 0 w 55"/>
                      <a:gd name="T1" fmla="*/ 17 h 60"/>
                      <a:gd name="T2" fmla="*/ 43 w 55"/>
                      <a:gd name="T3" fmla="*/ 0 h 60"/>
                      <a:gd name="T4" fmla="*/ 55 w 55"/>
                      <a:gd name="T5" fmla="*/ 11 h 60"/>
                      <a:gd name="T6" fmla="*/ 33 w 55"/>
                      <a:gd name="T7" fmla="*/ 60 h 60"/>
                      <a:gd name="T8" fmla="*/ 0 w 55"/>
                      <a:gd name="T9" fmla="*/ 17 h 60"/>
                    </a:gdLst>
                    <a:ahLst/>
                    <a:cxnLst>
                      <a:cxn ang="0">
                        <a:pos x="T0" y="T1"/>
                      </a:cxn>
                      <a:cxn ang="0">
                        <a:pos x="T2" y="T3"/>
                      </a:cxn>
                      <a:cxn ang="0">
                        <a:pos x="T4" y="T5"/>
                      </a:cxn>
                      <a:cxn ang="0">
                        <a:pos x="T6" y="T7"/>
                      </a:cxn>
                      <a:cxn ang="0">
                        <a:pos x="T8" y="T9"/>
                      </a:cxn>
                    </a:cxnLst>
                    <a:rect l="0" t="0" r="r" b="b"/>
                    <a:pathLst>
                      <a:path w="55" h="60">
                        <a:moveTo>
                          <a:pt x="0" y="17"/>
                        </a:moveTo>
                        <a:lnTo>
                          <a:pt x="43" y="0"/>
                        </a:lnTo>
                        <a:lnTo>
                          <a:pt x="55" y="11"/>
                        </a:lnTo>
                        <a:lnTo>
                          <a:pt x="33" y="60"/>
                        </a:lnTo>
                        <a:lnTo>
                          <a:pt x="0"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grpSp>
            <p:grpSp>
              <p:nvGrpSpPr>
                <p:cNvPr id="166" name="Group 157">
                  <a:extLst>
                    <a:ext uri="{FF2B5EF4-FFF2-40B4-BE49-F238E27FC236}">
                      <a16:creationId xmlns:a16="http://schemas.microsoft.com/office/drawing/2014/main" id="{D5895EAD-A182-7318-BC6D-6C04AF5F29E5}"/>
                    </a:ext>
                  </a:extLst>
                </p:cNvPr>
                <p:cNvGrpSpPr/>
                <p:nvPr/>
              </p:nvGrpSpPr>
              <p:grpSpPr>
                <a:xfrm>
                  <a:off x="5632912" y="3570457"/>
                  <a:ext cx="384613" cy="752104"/>
                  <a:chOff x="4742771" y="3855098"/>
                  <a:chExt cx="283244" cy="553879"/>
                </a:xfrm>
              </p:grpSpPr>
              <p:sp>
                <p:nvSpPr>
                  <p:cNvPr id="167" name="Oval 341">
                    <a:extLst>
                      <a:ext uri="{FF2B5EF4-FFF2-40B4-BE49-F238E27FC236}">
                        <a16:creationId xmlns:a16="http://schemas.microsoft.com/office/drawing/2014/main" id="{1ED7E024-6EB7-5D8F-BD7F-488FB3221C6A}"/>
                      </a:ext>
                    </a:extLst>
                  </p:cNvPr>
                  <p:cNvSpPr>
                    <a:spLocks noChangeArrowheads="1"/>
                  </p:cNvSpPr>
                  <p:nvPr/>
                </p:nvSpPr>
                <p:spPr bwMode="auto">
                  <a:xfrm>
                    <a:off x="4759261" y="3894869"/>
                    <a:ext cx="250264" cy="251234"/>
                  </a:xfrm>
                  <a:prstGeom prst="ellipse">
                    <a:avLst/>
                  </a:prstGeom>
                  <a:solidFill>
                    <a:srgbClr val="D0006F">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68" name="Freeform 342">
                    <a:extLst>
                      <a:ext uri="{FF2B5EF4-FFF2-40B4-BE49-F238E27FC236}">
                        <a16:creationId xmlns:a16="http://schemas.microsoft.com/office/drawing/2014/main" id="{C39D826E-A687-A4C1-1129-DFC10181CDE4}"/>
                      </a:ext>
                    </a:extLst>
                  </p:cNvPr>
                  <p:cNvSpPr>
                    <a:spLocks/>
                  </p:cNvSpPr>
                  <p:nvPr/>
                </p:nvSpPr>
                <p:spPr bwMode="auto">
                  <a:xfrm>
                    <a:off x="4842682" y="4197513"/>
                    <a:ext cx="83421" cy="211463"/>
                  </a:xfrm>
                  <a:custGeom>
                    <a:avLst/>
                    <a:gdLst>
                      <a:gd name="T0" fmla="*/ 86 w 86"/>
                      <a:gd name="T1" fmla="*/ 95 h 218"/>
                      <a:gd name="T2" fmla="*/ 43 w 86"/>
                      <a:gd name="T3" fmla="*/ 218 h 218"/>
                      <a:gd name="T4" fmla="*/ 0 w 86"/>
                      <a:gd name="T5" fmla="*/ 95 h 218"/>
                      <a:gd name="T6" fmla="*/ 0 w 86"/>
                      <a:gd name="T7" fmla="*/ 0 h 218"/>
                      <a:gd name="T8" fmla="*/ 86 w 86"/>
                      <a:gd name="T9" fmla="*/ 0 h 218"/>
                      <a:gd name="T10" fmla="*/ 86 w 86"/>
                      <a:gd name="T11" fmla="*/ 95 h 218"/>
                    </a:gdLst>
                    <a:ahLst/>
                    <a:cxnLst>
                      <a:cxn ang="0">
                        <a:pos x="T0" y="T1"/>
                      </a:cxn>
                      <a:cxn ang="0">
                        <a:pos x="T2" y="T3"/>
                      </a:cxn>
                      <a:cxn ang="0">
                        <a:pos x="T4" y="T5"/>
                      </a:cxn>
                      <a:cxn ang="0">
                        <a:pos x="T6" y="T7"/>
                      </a:cxn>
                      <a:cxn ang="0">
                        <a:pos x="T8" y="T9"/>
                      </a:cxn>
                      <a:cxn ang="0">
                        <a:pos x="T10" y="T11"/>
                      </a:cxn>
                    </a:cxnLst>
                    <a:rect l="0" t="0" r="r" b="b"/>
                    <a:pathLst>
                      <a:path w="86" h="218">
                        <a:moveTo>
                          <a:pt x="86" y="95"/>
                        </a:moveTo>
                        <a:lnTo>
                          <a:pt x="43" y="218"/>
                        </a:lnTo>
                        <a:lnTo>
                          <a:pt x="0" y="95"/>
                        </a:lnTo>
                        <a:lnTo>
                          <a:pt x="0" y="0"/>
                        </a:lnTo>
                        <a:lnTo>
                          <a:pt x="86" y="0"/>
                        </a:lnTo>
                        <a:lnTo>
                          <a:pt x="86" y="95"/>
                        </a:lnTo>
                        <a:close/>
                      </a:path>
                    </a:pathLst>
                  </a:custGeom>
                  <a:solidFill>
                    <a:srgbClr val="EAC8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69" name="Freeform 343">
                    <a:extLst>
                      <a:ext uri="{FF2B5EF4-FFF2-40B4-BE49-F238E27FC236}">
                        <a16:creationId xmlns:a16="http://schemas.microsoft.com/office/drawing/2014/main" id="{039FBAFD-FE94-D3D8-1D0B-0C6295CC407F}"/>
                      </a:ext>
                    </a:extLst>
                  </p:cNvPr>
                  <p:cNvSpPr>
                    <a:spLocks/>
                  </p:cNvSpPr>
                  <p:nvPr/>
                </p:nvSpPr>
                <p:spPr bwMode="auto">
                  <a:xfrm>
                    <a:off x="4779631" y="3942400"/>
                    <a:ext cx="105732" cy="280334"/>
                  </a:xfrm>
                  <a:custGeom>
                    <a:avLst/>
                    <a:gdLst>
                      <a:gd name="T0" fmla="*/ 125 w 125"/>
                      <a:gd name="T1" fmla="*/ 0 h 332"/>
                      <a:gd name="T2" fmla="*/ 0 w 125"/>
                      <a:gd name="T3" fmla="*/ 156 h 332"/>
                      <a:gd name="T4" fmla="*/ 39 w 125"/>
                      <a:gd name="T5" fmla="*/ 279 h 332"/>
                      <a:gd name="T6" fmla="*/ 125 w 125"/>
                      <a:gd name="T7" fmla="*/ 332 h 332"/>
                      <a:gd name="T8" fmla="*/ 125 w 125"/>
                      <a:gd name="T9" fmla="*/ 0 h 332"/>
                    </a:gdLst>
                    <a:ahLst/>
                    <a:cxnLst>
                      <a:cxn ang="0">
                        <a:pos x="T0" y="T1"/>
                      </a:cxn>
                      <a:cxn ang="0">
                        <a:pos x="T2" y="T3"/>
                      </a:cxn>
                      <a:cxn ang="0">
                        <a:pos x="T4" y="T5"/>
                      </a:cxn>
                      <a:cxn ang="0">
                        <a:pos x="T6" y="T7"/>
                      </a:cxn>
                      <a:cxn ang="0">
                        <a:pos x="T8" y="T9"/>
                      </a:cxn>
                    </a:cxnLst>
                    <a:rect l="0" t="0" r="r" b="b"/>
                    <a:pathLst>
                      <a:path w="125" h="332">
                        <a:moveTo>
                          <a:pt x="125" y="0"/>
                        </a:moveTo>
                        <a:cubicBezTo>
                          <a:pt x="76" y="0"/>
                          <a:pt x="0" y="27"/>
                          <a:pt x="0" y="156"/>
                        </a:cubicBezTo>
                        <a:cubicBezTo>
                          <a:pt x="0" y="231"/>
                          <a:pt x="29" y="266"/>
                          <a:pt x="39" y="279"/>
                        </a:cubicBezTo>
                        <a:cubicBezTo>
                          <a:pt x="49" y="291"/>
                          <a:pt x="99" y="332"/>
                          <a:pt x="125" y="332"/>
                        </a:cubicBezTo>
                        <a:cubicBezTo>
                          <a:pt x="125" y="201"/>
                          <a:pt x="125" y="0"/>
                          <a:pt x="125" y="0"/>
                        </a:cubicBezTo>
                        <a:close/>
                      </a:path>
                    </a:pathLst>
                  </a:custGeom>
                  <a:solidFill>
                    <a:srgbClr val="F2D7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70" name="Freeform 344">
                    <a:extLst>
                      <a:ext uri="{FF2B5EF4-FFF2-40B4-BE49-F238E27FC236}">
                        <a16:creationId xmlns:a16="http://schemas.microsoft.com/office/drawing/2014/main" id="{49AB7903-CAF2-1A00-A255-E17761419C77}"/>
                      </a:ext>
                    </a:extLst>
                  </p:cNvPr>
                  <p:cNvSpPr>
                    <a:spLocks/>
                  </p:cNvSpPr>
                  <p:nvPr/>
                </p:nvSpPr>
                <p:spPr bwMode="auto">
                  <a:xfrm>
                    <a:off x="4757321" y="4063651"/>
                    <a:ext cx="46561" cy="66931"/>
                  </a:xfrm>
                  <a:custGeom>
                    <a:avLst/>
                    <a:gdLst>
                      <a:gd name="T0" fmla="*/ 2 w 55"/>
                      <a:gd name="T1" fmla="*/ 43 h 79"/>
                      <a:gd name="T2" fmla="*/ 24 w 55"/>
                      <a:gd name="T3" fmla="*/ 2 h 79"/>
                      <a:gd name="T4" fmla="*/ 53 w 55"/>
                      <a:gd name="T5" fmla="*/ 36 h 79"/>
                      <a:gd name="T6" fmla="*/ 31 w 55"/>
                      <a:gd name="T7" fmla="*/ 77 h 79"/>
                      <a:gd name="T8" fmla="*/ 2 w 55"/>
                      <a:gd name="T9" fmla="*/ 43 h 79"/>
                    </a:gdLst>
                    <a:ahLst/>
                    <a:cxnLst>
                      <a:cxn ang="0">
                        <a:pos x="T0" y="T1"/>
                      </a:cxn>
                      <a:cxn ang="0">
                        <a:pos x="T2" y="T3"/>
                      </a:cxn>
                      <a:cxn ang="0">
                        <a:pos x="T4" y="T5"/>
                      </a:cxn>
                      <a:cxn ang="0">
                        <a:pos x="T6" y="T7"/>
                      </a:cxn>
                      <a:cxn ang="0">
                        <a:pos x="T8" y="T9"/>
                      </a:cxn>
                    </a:cxnLst>
                    <a:rect l="0" t="0" r="r" b="b"/>
                    <a:pathLst>
                      <a:path w="55" h="79">
                        <a:moveTo>
                          <a:pt x="2" y="43"/>
                        </a:moveTo>
                        <a:cubicBezTo>
                          <a:pt x="0" y="22"/>
                          <a:pt x="10" y="4"/>
                          <a:pt x="24" y="2"/>
                        </a:cubicBezTo>
                        <a:cubicBezTo>
                          <a:pt x="38" y="0"/>
                          <a:pt x="51" y="15"/>
                          <a:pt x="53" y="36"/>
                        </a:cubicBezTo>
                        <a:cubicBezTo>
                          <a:pt x="55" y="56"/>
                          <a:pt x="46" y="75"/>
                          <a:pt x="31" y="77"/>
                        </a:cubicBezTo>
                        <a:cubicBezTo>
                          <a:pt x="17" y="79"/>
                          <a:pt x="4" y="63"/>
                          <a:pt x="2" y="43"/>
                        </a:cubicBezTo>
                        <a:close/>
                      </a:path>
                    </a:pathLst>
                  </a:custGeom>
                  <a:solidFill>
                    <a:srgbClr val="F2D7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71" name="Freeform 345">
                    <a:extLst>
                      <a:ext uri="{FF2B5EF4-FFF2-40B4-BE49-F238E27FC236}">
                        <a16:creationId xmlns:a16="http://schemas.microsoft.com/office/drawing/2014/main" id="{4885F970-BD12-2408-21EC-E86824A80BA6}"/>
                      </a:ext>
                    </a:extLst>
                  </p:cNvPr>
                  <p:cNvSpPr>
                    <a:spLocks/>
                  </p:cNvSpPr>
                  <p:nvPr/>
                </p:nvSpPr>
                <p:spPr bwMode="auto">
                  <a:xfrm>
                    <a:off x="4884393" y="3942400"/>
                    <a:ext cx="104761" cy="280334"/>
                  </a:xfrm>
                  <a:custGeom>
                    <a:avLst/>
                    <a:gdLst>
                      <a:gd name="T0" fmla="*/ 0 w 125"/>
                      <a:gd name="T1" fmla="*/ 0 h 332"/>
                      <a:gd name="T2" fmla="*/ 125 w 125"/>
                      <a:gd name="T3" fmla="*/ 156 h 332"/>
                      <a:gd name="T4" fmla="*/ 86 w 125"/>
                      <a:gd name="T5" fmla="*/ 279 h 332"/>
                      <a:gd name="T6" fmla="*/ 0 w 125"/>
                      <a:gd name="T7" fmla="*/ 332 h 332"/>
                      <a:gd name="T8" fmla="*/ 0 w 125"/>
                      <a:gd name="T9" fmla="*/ 0 h 332"/>
                    </a:gdLst>
                    <a:ahLst/>
                    <a:cxnLst>
                      <a:cxn ang="0">
                        <a:pos x="T0" y="T1"/>
                      </a:cxn>
                      <a:cxn ang="0">
                        <a:pos x="T2" y="T3"/>
                      </a:cxn>
                      <a:cxn ang="0">
                        <a:pos x="T4" y="T5"/>
                      </a:cxn>
                      <a:cxn ang="0">
                        <a:pos x="T6" y="T7"/>
                      </a:cxn>
                      <a:cxn ang="0">
                        <a:pos x="T8" y="T9"/>
                      </a:cxn>
                    </a:cxnLst>
                    <a:rect l="0" t="0" r="r" b="b"/>
                    <a:pathLst>
                      <a:path w="125" h="332">
                        <a:moveTo>
                          <a:pt x="0" y="0"/>
                        </a:moveTo>
                        <a:cubicBezTo>
                          <a:pt x="49" y="0"/>
                          <a:pt x="125" y="27"/>
                          <a:pt x="125" y="156"/>
                        </a:cubicBezTo>
                        <a:cubicBezTo>
                          <a:pt x="125" y="231"/>
                          <a:pt x="96" y="266"/>
                          <a:pt x="86" y="279"/>
                        </a:cubicBezTo>
                        <a:cubicBezTo>
                          <a:pt x="76" y="291"/>
                          <a:pt x="26" y="332"/>
                          <a:pt x="0" y="332"/>
                        </a:cubicBezTo>
                        <a:cubicBezTo>
                          <a:pt x="0" y="201"/>
                          <a:pt x="0" y="0"/>
                          <a:pt x="0" y="0"/>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72" name="Freeform 346">
                    <a:extLst>
                      <a:ext uri="{FF2B5EF4-FFF2-40B4-BE49-F238E27FC236}">
                        <a16:creationId xmlns:a16="http://schemas.microsoft.com/office/drawing/2014/main" id="{EF6BDBCE-ED2C-185B-FC3A-88D0FAF94E11}"/>
                      </a:ext>
                    </a:extLst>
                  </p:cNvPr>
                  <p:cNvSpPr>
                    <a:spLocks/>
                  </p:cNvSpPr>
                  <p:nvPr/>
                </p:nvSpPr>
                <p:spPr bwMode="auto">
                  <a:xfrm>
                    <a:off x="4964904" y="4063651"/>
                    <a:ext cx="47531" cy="66931"/>
                  </a:xfrm>
                  <a:custGeom>
                    <a:avLst/>
                    <a:gdLst>
                      <a:gd name="T0" fmla="*/ 54 w 56"/>
                      <a:gd name="T1" fmla="*/ 43 h 79"/>
                      <a:gd name="T2" fmla="*/ 32 w 56"/>
                      <a:gd name="T3" fmla="*/ 2 h 79"/>
                      <a:gd name="T4" fmla="*/ 2 w 56"/>
                      <a:gd name="T5" fmla="*/ 36 h 79"/>
                      <a:gd name="T6" fmla="*/ 24 w 56"/>
                      <a:gd name="T7" fmla="*/ 77 h 79"/>
                      <a:gd name="T8" fmla="*/ 54 w 56"/>
                      <a:gd name="T9" fmla="*/ 43 h 79"/>
                    </a:gdLst>
                    <a:ahLst/>
                    <a:cxnLst>
                      <a:cxn ang="0">
                        <a:pos x="T0" y="T1"/>
                      </a:cxn>
                      <a:cxn ang="0">
                        <a:pos x="T2" y="T3"/>
                      </a:cxn>
                      <a:cxn ang="0">
                        <a:pos x="T4" y="T5"/>
                      </a:cxn>
                      <a:cxn ang="0">
                        <a:pos x="T6" y="T7"/>
                      </a:cxn>
                      <a:cxn ang="0">
                        <a:pos x="T8" y="T9"/>
                      </a:cxn>
                    </a:cxnLst>
                    <a:rect l="0" t="0" r="r" b="b"/>
                    <a:pathLst>
                      <a:path w="56" h="79">
                        <a:moveTo>
                          <a:pt x="54" y="43"/>
                        </a:moveTo>
                        <a:cubicBezTo>
                          <a:pt x="56" y="22"/>
                          <a:pt x="46" y="4"/>
                          <a:pt x="32" y="2"/>
                        </a:cubicBezTo>
                        <a:cubicBezTo>
                          <a:pt x="17" y="0"/>
                          <a:pt x="4" y="15"/>
                          <a:pt x="2" y="36"/>
                        </a:cubicBezTo>
                        <a:cubicBezTo>
                          <a:pt x="0" y="56"/>
                          <a:pt x="10" y="75"/>
                          <a:pt x="24" y="77"/>
                        </a:cubicBezTo>
                        <a:cubicBezTo>
                          <a:pt x="38" y="79"/>
                          <a:pt x="51" y="63"/>
                          <a:pt x="54" y="43"/>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73" name="Freeform 347">
                    <a:extLst>
                      <a:ext uri="{FF2B5EF4-FFF2-40B4-BE49-F238E27FC236}">
                        <a16:creationId xmlns:a16="http://schemas.microsoft.com/office/drawing/2014/main" id="{15958355-C050-B406-BB73-91B7F878C934}"/>
                      </a:ext>
                    </a:extLst>
                  </p:cNvPr>
                  <p:cNvSpPr>
                    <a:spLocks/>
                  </p:cNvSpPr>
                  <p:nvPr/>
                </p:nvSpPr>
                <p:spPr bwMode="auto">
                  <a:xfrm>
                    <a:off x="4762171" y="3915239"/>
                    <a:ext cx="150352" cy="159082"/>
                  </a:xfrm>
                  <a:custGeom>
                    <a:avLst/>
                    <a:gdLst>
                      <a:gd name="T0" fmla="*/ 143 w 178"/>
                      <a:gd name="T1" fmla="*/ 1 h 188"/>
                      <a:gd name="T2" fmla="*/ 136 w 178"/>
                      <a:gd name="T3" fmla="*/ 0 h 188"/>
                      <a:gd name="T4" fmla="*/ 31 w 178"/>
                      <a:gd name="T5" fmla="*/ 113 h 188"/>
                      <a:gd name="T6" fmla="*/ 27 w 178"/>
                      <a:gd name="T7" fmla="*/ 188 h 188"/>
                      <a:gd name="T8" fmla="*/ 60 w 178"/>
                      <a:gd name="T9" fmla="*/ 128 h 188"/>
                      <a:gd name="T10" fmla="*/ 147 w 178"/>
                      <a:gd name="T11" fmla="*/ 97 h 188"/>
                      <a:gd name="T12" fmla="*/ 173 w 178"/>
                      <a:gd name="T13" fmla="*/ 25 h 188"/>
                      <a:gd name="T14" fmla="*/ 143 w 178"/>
                      <a:gd name="T15" fmla="*/ 1 h 1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8" h="188">
                        <a:moveTo>
                          <a:pt x="143" y="1"/>
                        </a:moveTo>
                        <a:cubicBezTo>
                          <a:pt x="141" y="0"/>
                          <a:pt x="138" y="0"/>
                          <a:pt x="136" y="0"/>
                        </a:cubicBezTo>
                        <a:cubicBezTo>
                          <a:pt x="136" y="0"/>
                          <a:pt x="54" y="6"/>
                          <a:pt x="31" y="113"/>
                        </a:cubicBezTo>
                        <a:cubicBezTo>
                          <a:pt x="20" y="121"/>
                          <a:pt x="0" y="153"/>
                          <a:pt x="27" y="188"/>
                        </a:cubicBezTo>
                        <a:cubicBezTo>
                          <a:pt x="30" y="158"/>
                          <a:pt x="41" y="136"/>
                          <a:pt x="60" y="128"/>
                        </a:cubicBezTo>
                        <a:cubicBezTo>
                          <a:pt x="94" y="113"/>
                          <a:pt x="108" y="127"/>
                          <a:pt x="147" y="97"/>
                        </a:cubicBezTo>
                        <a:cubicBezTo>
                          <a:pt x="170" y="80"/>
                          <a:pt x="178" y="44"/>
                          <a:pt x="173" y="25"/>
                        </a:cubicBezTo>
                        <a:cubicBezTo>
                          <a:pt x="164" y="0"/>
                          <a:pt x="141" y="1"/>
                          <a:pt x="143" y="1"/>
                        </a:cubicBezTo>
                        <a:close/>
                      </a:path>
                    </a:pathLst>
                  </a:custGeom>
                  <a:solidFill>
                    <a:srgbClr val="D0006F">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74" name="Freeform 348">
                    <a:extLst>
                      <a:ext uri="{FF2B5EF4-FFF2-40B4-BE49-F238E27FC236}">
                        <a16:creationId xmlns:a16="http://schemas.microsoft.com/office/drawing/2014/main" id="{D0138E97-AEA4-46CD-2284-E64A3362482B}"/>
                      </a:ext>
                    </a:extLst>
                  </p:cNvPr>
                  <p:cNvSpPr>
                    <a:spLocks/>
                  </p:cNvSpPr>
                  <p:nvPr/>
                </p:nvSpPr>
                <p:spPr bwMode="auto">
                  <a:xfrm>
                    <a:off x="4879543" y="3931729"/>
                    <a:ext cx="134832" cy="140652"/>
                  </a:xfrm>
                  <a:custGeom>
                    <a:avLst/>
                    <a:gdLst>
                      <a:gd name="T0" fmla="*/ 29 w 159"/>
                      <a:gd name="T1" fmla="*/ 10 h 166"/>
                      <a:gd name="T2" fmla="*/ 128 w 159"/>
                      <a:gd name="T3" fmla="*/ 166 h 166"/>
                      <a:gd name="T4" fmla="*/ 29 w 159"/>
                      <a:gd name="T5" fmla="*/ 10 h 166"/>
                    </a:gdLst>
                    <a:ahLst/>
                    <a:cxnLst>
                      <a:cxn ang="0">
                        <a:pos x="T0" y="T1"/>
                      </a:cxn>
                      <a:cxn ang="0">
                        <a:pos x="T2" y="T3"/>
                      </a:cxn>
                      <a:cxn ang="0">
                        <a:pos x="T4" y="T5"/>
                      </a:cxn>
                    </a:cxnLst>
                    <a:rect l="0" t="0" r="r" b="b"/>
                    <a:pathLst>
                      <a:path w="159" h="166">
                        <a:moveTo>
                          <a:pt x="29" y="10"/>
                        </a:moveTo>
                        <a:cubicBezTo>
                          <a:pt x="29" y="10"/>
                          <a:pt x="0" y="120"/>
                          <a:pt x="128" y="166"/>
                        </a:cubicBezTo>
                        <a:cubicBezTo>
                          <a:pt x="159" y="66"/>
                          <a:pt x="103" y="0"/>
                          <a:pt x="29" y="10"/>
                        </a:cubicBezTo>
                        <a:close/>
                      </a:path>
                    </a:pathLst>
                  </a:custGeom>
                  <a:solidFill>
                    <a:srgbClr val="D0006F">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75" name="Freeform 349">
                    <a:extLst>
                      <a:ext uri="{FF2B5EF4-FFF2-40B4-BE49-F238E27FC236}">
                        <a16:creationId xmlns:a16="http://schemas.microsoft.com/office/drawing/2014/main" id="{47078833-5F34-087D-DB81-5C499EFBD9BE}"/>
                      </a:ext>
                    </a:extLst>
                  </p:cNvPr>
                  <p:cNvSpPr>
                    <a:spLocks/>
                  </p:cNvSpPr>
                  <p:nvPr/>
                </p:nvSpPr>
                <p:spPr bwMode="auto">
                  <a:xfrm>
                    <a:off x="4742771" y="4239224"/>
                    <a:ext cx="141622" cy="169753"/>
                  </a:xfrm>
                  <a:custGeom>
                    <a:avLst/>
                    <a:gdLst>
                      <a:gd name="T0" fmla="*/ 168 w 168"/>
                      <a:gd name="T1" fmla="*/ 201 h 201"/>
                      <a:gd name="T2" fmla="*/ 168 w 168"/>
                      <a:gd name="T3" fmla="*/ 65 h 201"/>
                      <a:gd name="T4" fmla="*/ 123 w 168"/>
                      <a:gd name="T5" fmla="*/ 26 h 201"/>
                      <a:gd name="T6" fmla="*/ 119 w 168"/>
                      <a:gd name="T7" fmla="*/ 0 h 201"/>
                      <a:gd name="T8" fmla="*/ 20 w 168"/>
                      <a:gd name="T9" fmla="*/ 55 h 201"/>
                      <a:gd name="T10" fmla="*/ 0 w 168"/>
                      <a:gd name="T11" fmla="*/ 201 h 201"/>
                      <a:gd name="T12" fmla="*/ 168 w 168"/>
                      <a:gd name="T13" fmla="*/ 201 h 201"/>
                    </a:gdLst>
                    <a:ahLst/>
                    <a:cxnLst>
                      <a:cxn ang="0">
                        <a:pos x="T0" y="T1"/>
                      </a:cxn>
                      <a:cxn ang="0">
                        <a:pos x="T2" y="T3"/>
                      </a:cxn>
                      <a:cxn ang="0">
                        <a:pos x="T4" y="T5"/>
                      </a:cxn>
                      <a:cxn ang="0">
                        <a:pos x="T6" y="T7"/>
                      </a:cxn>
                      <a:cxn ang="0">
                        <a:pos x="T8" y="T9"/>
                      </a:cxn>
                      <a:cxn ang="0">
                        <a:pos x="T10" y="T11"/>
                      </a:cxn>
                      <a:cxn ang="0">
                        <a:pos x="T12" y="T13"/>
                      </a:cxn>
                    </a:cxnLst>
                    <a:rect l="0" t="0" r="r" b="b"/>
                    <a:pathLst>
                      <a:path w="168" h="201">
                        <a:moveTo>
                          <a:pt x="168" y="201"/>
                        </a:moveTo>
                        <a:cubicBezTo>
                          <a:pt x="168" y="65"/>
                          <a:pt x="168" y="65"/>
                          <a:pt x="168" y="65"/>
                        </a:cubicBezTo>
                        <a:cubicBezTo>
                          <a:pt x="168" y="65"/>
                          <a:pt x="131" y="56"/>
                          <a:pt x="123" y="26"/>
                        </a:cubicBezTo>
                        <a:cubicBezTo>
                          <a:pt x="119" y="11"/>
                          <a:pt x="119" y="0"/>
                          <a:pt x="119" y="0"/>
                        </a:cubicBezTo>
                        <a:cubicBezTo>
                          <a:pt x="119" y="0"/>
                          <a:pt x="38" y="27"/>
                          <a:pt x="20" y="55"/>
                        </a:cubicBezTo>
                        <a:cubicBezTo>
                          <a:pt x="4" y="100"/>
                          <a:pt x="0" y="201"/>
                          <a:pt x="0" y="201"/>
                        </a:cubicBezTo>
                        <a:lnTo>
                          <a:pt x="168" y="201"/>
                        </a:lnTo>
                        <a:close/>
                      </a:path>
                    </a:pathLst>
                  </a:custGeom>
                  <a:solidFill>
                    <a:srgbClr val="EAC8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76" name="Freeform 350">
                    <a:extLst>
                      <a:ext uri="{FF2B5EF4-FFF2-40B4-BE49-F238E27FC236}">
                        <a16:creationId xmlns:a16="http://schemas.microsoft.com/office/drawing/2014/main" id="{D592629C-66FB-F0D0-8A11-EEAF45DC8A51}"/>
                      </a:ext>
                    </a:extLst>
                  </p:cNvPr>
                  <p:cNvSpPr>
                    <a:spLocks/>
                  </p:cNvSpPr>
                  <p:nvPr/>
                </p:nvSpPr>
                <p:spPr bwMode="auto">
                  <a:xfrm>
                    <a:off x="4884393" y="4239224"/>
                    <a:ext cx="141622" cy="169753"/>
                  </a:xfrm>
                  <a:custGeom>
                    <a:avLst/>
                    <a:gdLst>
                      <a:gd name="T0" fmla="*/ 0 w 168"/>
                      <a:gd name="T1" fmla="*/ 201 h 201"/>
                      <a:gd name="T2" fmla="*/ 0 w 168"/>
                      <a:gd name="T3" fmla="*/ 65 h 201"/>
                      <a:gd name="T4" fmla="*/ 45 w 168"/>
                      <a:gd name="T5" fmla="*/ 26 h 201"/>
                      <a:gd name="T6" fmla="*/ 49 w 168"/>
                      <a:gd name="T7" fmla="*/ 0 h 201"/>
                      <a:gd name="T8" fmla="*/ 149 w 168"/>
                      <a:gd name="T9" fmla="*/ 55 h 201"/>
                      <a:gd name="T10" fmla="*/ 168 w 168"/>
                      <a:gd name="T11" fmla="*/ 201 h 201"/>
                      <a:gd name="T12" fmla="*/ 0 w 168"/>
                      <a:gd name="T13" fmla="*/ 201 h 201"/>
                    </a:gdLst>
                    <a:ahLst/>
                    <a:cxnLst>
                      <a:cxn ang="0">
                        <a:pos x="T0" y="T1"/>
                      </a:cxn>
                      <a:cxn ang="0">
                        <a:pos x="T2" y="T3"/>
                      </a:cxn>
                      <a:cxn ang="0">
                        <a:pos x="T4" y="T5"/>
                      </a:cxn>
                      <a:cxn ang="0">
                        <a:pos x="T6" y="T7"/>
                      </a:cxn>
                      <a:cxn ang="0">
                        <a:pos x="T8" y="T9"/>
                      </a:cxn>
                      <a:cxn ang="0">
                        <a:pos x="T10" y="T11"/>
                      </a:cxn>
                      <a:cxn ang="0">
                        <a:pos x="T12" y="T13"/>
                      </a:cxn>
                    </a:cxnLst>
                    <a:rect l="0" t="0" r="r" b="b"/>
                    <a:pathLst>
                      <a:path w="168" h="201">
                        <a:moveTo>
                          <a:pt x="0" y="201"/>
                        </a:moveTo>
                        <a:cubicBezTo>
                          <a:pt x="0" y="65"/>
                          <a:pt x="0" y="65"/>
                          <a:pt x="0" y="65"/>
                        </a:cubicBezTo>
                        <a:cubicBezTo>
                          <a:pt x="0" y="65"/>
                          <a:pt x="37" y="56"/>
                          <a:pt x="45" y="26"/>
                        </a:cubicBezTo>
                        <a:cubicBezTo>
                          <a:pt x="49" y="11"/>
                          <a:pt x="49" y="0"/>
                          <a:pt x="49" y="0"/>
                        </a:cubicBezTo>
                        <a:cubicBezTo>
                          <a:pt x="49" y="0"/>
                          <a:pt x="130" y="27"/>
                          <a:pt x="149" y="55"/>
                        </a:cubicBezTo>
                        <a:cubicBezTo>
                          <a:pt x="164" y="100"/>
                          <a:pt x="168" y="201"/>
                          <a:pt x="168" y="201"/>
                        </a:cubicBezTo>
                        <a:lnTo>
                          <a:pt x="0" y="201"/>
                        </a:lnTo>
                        <a:close/>
                      </a:path>
                    </a:pathLst>
                  </a:custGeom>
                  <a:solidFill>
                    <a:srgbClr val="EAC8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77" name="Oval 352">
                    <a:extLst>
                      <a:ext uri="{FF2B5EF4-FFF2-40B4-BE49-F238E27FC236}">
                        <a16:creationId xmlns:a16="http://schemas.microsoft.com/office/drawing/2014/main" id="{5082B18E-6079-13EC-C8A8-C2797DD15339}"/>
                      </a:ext>
                    </a:extLst>
                  </p:cNvPr>
                  <p:cNvSpPr>
                    <a:spLocks noChangeArrowheads="1"/>
                  </p:cNvSpPr>
                  <p:nvPr/>
                </p:nvSpPr>
                <p:spPr bwMode="auto">
                  <a:xfrm>
                    <a:off x="4845592" y="3855098"/>
                    <a:ext cx="78571" cy="79541"/>
                  </a:xfrm>
                  <a:prstGeom prst="ellipse">
                    <a:avLst/>
                  </a:prstGeom>
                  <a:solidFill>
                    <a:srgbClr val="D0006F">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78" name="Freeform 353">
                    <a:extLst>
                      <a:ext uri="{FF2B5EF4-FFF2-40B4-BE49-F238E27FC236}">
                        <a16:creationId xmlns:a16="http://schemas.microsoft.com/office/drawing/2014/main" id="{07AC55F7-DB43-3D66-F539-9E71A8D05684}"/>
                      </a:ext>
                    </a:extLst>
                  </p:cNvPr>
                  <p:cNvSpPr>
                    <a:spLocks/>
                  </p:cNvSpPr>
                  <p:nvPr/>
                </p:nvSpPr>
                <p:spPr bwMode="auto">
                  <a:xfrm>
                    <a:off x="4770901" y="4247954"/>
                    <a:ext cx="113492" cy="161022"/>
                  </a:xfrm>
                  <a:custGeom>
                    <a:avLst/>
                    <a:gdLst>
                      <a:gd name="T0" fmla="*/ 134 w 134"/>
                      <a:gd name="T1" fmla="*/ 89 h 191"/>
                      <a:gd name="T2" fmla="*/ 58 w 134"/>
                      <a:gd name="T3" fmla="*/ 0 h 191"/>
                      <a:gd name="T4" fmla="*/ 22 w 134"/>
                      <a:gd name="T5" fmla="*/ 17 h 191"/>
                      <a:gd name="T6" fmla="*/ 5 w 134"/>
                      <a:gd name="T7" fmla="*/ 96 h 191"/>
                      <a:gd name="T8" fmla="*/ 12 w 134"/>
                      <a:gd name="T9" fmla="*/ 191 h 191"/>
                      <a:gd name="T10" fmla="*/ 134 w 134"/>
                      <a:gd name="T11" fmla="*/ 191 h 191"/>
                      <a:gd name="T12" fmla="*/ 134 w 134"/>
                      <a:gd name="T13" fmla="*/ 89 h 191"/>
                    </a:gdLst>
                    <a:ahLst/>
                    <a:cxnLst>
                      <a:cxn ang="0">
                        <a:pos x="T0" y="T1"/>
                      </a:cxn>
                      <a:cxn ang="0">
                        <a:pos x="T2" y="T3"/>
                      </a:cxn>
                      <a:cxn ang="0">
                        <a:pos x="T4" y="T5"/>
                      </a:cxn>
                      <a:cxn ang="0">
                        <a:pos x="T6" y="T7"/>
                      </a:cxn>
                      <a:cxn ang="0">
                        <a:pos x="T8" y="T9"/>
                      </a:cxn>
                      <a:cxn ang="0">
                        <a:pos x="T10" y="T11"/>
                      </a:cxn>
                      <a:cxn ang="0">
                        <a:pos x="T12" y="T13"/>
                      </a:cxn>
                    </a:cxnLst>
                    <a:rect l="0" t="0" r="r" b="b"/>
                    <a:pathLst>
                      <a:path w="134" h="191">
                        <a:moveTo>
                          <a:pt x="134" y="89"/>
                        </a:moveTo>
                        <a:cubicBezTo>
                          <a:pt x="92" y="89"/>
                          <a:pt x="59" y="50"/>
                          <a:pt x="58" y="0"/>
                        </a:cubicBezTo>
                        <a:cubicBezTo>
                          <a:pt x="41" y="7"/>
                          <a:pt x="35" y="9"/>
                          <a:pt x="22" y="17"/>
                        </a:cubicBezTo>
                        <a:cubicBezTo>
                          <a:pt x="21" y="27"/>
                          <a:pt x="10" y="54"/>
                          <a:pt x="5" y="96"/>
                        </a:cubicBezTo>
                        <a:cubicBezTo>
                          <a:pt x="0" y="136"/>
                          <a:pt x="12" y="191"/>
                          <a:pt x="12" y="191"/>
                        </a:cubicBezTo>
                        <a:cubicBezTo>
                          <a:pt x="134" y="191"/>
                          <a:pt x="134" y="191"/>
                          <a:pt x="134" y="191"/>
                        </a:cubicBezTo>
                        <a:lnTo>
                          <a:pt x="134" y="89"/>
                        </a:lnTo>
                        <a:close/>
                      </a:path>
                    </a:pathLst>
                  </a:custGeom>
                  <a:solidFill>
                    <a:srgbClr val="C4D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79" name="Freeform 354">
                    <a:extLst>
                      <a:ext uri="{FF2B5EF4-FFF2-40B4-BE49-F238E27FC236}">
                        <a16:creationId xmlns:a16="http://schemas.microsoft.com/office/drawing/2014/main" id="{46D3121E-D5F3-6C98-9E32-06BBF83783C4}"/>
                      </a:ext>
                    </a:extLst>
                  </p:cNvPr>
                  <p:cNvSpPr>
                    <a:spLocks/>
                  </p:cNvSpPr>
                  <p:nvPr/>
                </p:nvSpPr>
                <p:spPr bwMode="auto">
                  <a:xfrm>
                    <a:off x="4884393" y="4247954"/>
                    <a:ext cx="112522" cy="161022"/>
                  </a:xfrm>
                  <a:custGeom>
                    <a:avLst/>
                    <a:gdLst>
                      <a:gd name="T0" fmla="*/ 0 w 134"/>
                      <a:gd name="T1" fmla="*/ 89 h 191"/>
                      <a:gd name="T2" fmla="*/ 76 w 134"/>
                      <a:gd name="T3" fmla="*/ 0 h 191"/>
                      <a:gd name="T4" fmla="*/ 112 w 134"/>
                      <a:gd name="T5" fmla="*/ 17 h 191"/>
                      <a:gd name="T6" fmla="*/ 129 w 134"/>
                      <a:gd name="T7" fmla="*/ 96 h 191"/>
                      <a:gd name="T8" fmla="*/ 122 w 134"/>
                      <a:gd name="T9" fmla="*/ 191 h 191"/>
                      <a:gd name="T10" fmla="*/ 0 w 134"/>
                      <a:gd name="T11" fmla="*/ 191 h 191"/>
                      <a:gd name="T12" fmla="*/ 0 w 134"/>
                      <a:gd name="T13" fmla="*/ 89 h 191"/>
                    </a:gdLst>
                    <a:ahLst/>
                    <a:cxnLst>
                      <a:cxn ang="0">
                        <a:pos x="T0" y="T1"/>
                      </a:cxn>
                      <a:cxn ang="0">
                        <a:pos x="T2" y="T3"/>
                      </a:cxn>
                      <a:cxn ang="0">
                        <a:pos x="T4" y="T5"/>
                      </a:cxn>
                      <a:cxn ang="0">
                        <a:pos x="T6" y="T7"/>
                      </a:cxn>
                      <a:cxn ang="0">
                        <a:pos x="T8" y="T9"/>
                      </a:cxn>
                      <a:cxn ang="0">
                        <a:pos x="T10" y="T11"/>
                      </a:cxn>
                      <a:cxn ang="0">
                        <a:pos x="T12" y="T13"/>
                      </a:cxn>
                    </a:cxnLst>
                    <a:rect l="0" t="0" r="r" b="b"/>
                    <a:pathLst>
                      <a:path w="134" h="191">
                        <a:moveTo>
                          <a:pt x="0" y="89"/>
                        </a:moveTo>
                        <a:cubicBezTo>
                          <a:pt x="42" y="89"/>
                          <a:pt x="75" y="50"/>
                          <a:pt x="76" y="0"/>
                        </a:cubicBezTo>
                        <a:cubicBezTo>
                          <a:pt x="93" y="7"/>
                          <a:pt x="99" y="9"/>
                          <a:pt x="112" y="17"/>
                        </a:cubicBezTo>
                        <a:cubicBezTo>
                          <a:pt x="113" y="27"/>
                          <a:pt x="124" y="54"/>
                          <a:pt x="129" y="96"/>
                        </a:cubicBezTo>
                        <a:cubicBezTo>
                          <a:pt x="134" y="136"/>
                          <a:pt x="122" y="191"/>
                          <a:pt x="122" y="191"/>
                        </a:cubicBezTo>
                        <a:cubicBezTo>
                          <a:pt x="0" y="191"/>
                          <a:pt x="0" y="191"/>
                          <a:pt x="0" y="191"/>
                        </a:cubicBezTo>
                        <a:lnTo>
                          <a:pt x="0" y="89"/>
                        </a:lnTo>
                        <a:close/>
                      </a:path>
                    </a:pathLst>
                  </a:custGeom>
                  <a:solidFill>
                    <a:srgbClr val="C4D600">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grpSp>
          </p:grpSp>
          <p:sp>
            <p:nvSpPr>
              <p:cNvPr id="164" name="Rounded Rectangle 349">
                <a:extLst>
                  <a:ext uri="{FF2B5EF4-FFF2-40B4-BE49-F238E27FC236}">
                    <a16:creationId xmlns:a16="http://schemas.microsoft.com/office/drawing/2014/main" id="{B2A75241-1563-0A02-9CF9-B410B2785D97}"/>
                  </a:ext>
                </a:extLst>
              </p:cNvPr>
              <p:cNvSpPr/>
              <p:nvPr/>
            </p:nvSpPr>
            <p:spPr bwMode="auto">
              <a:xfrm>
                <a:off x="5512121" y="3854687"/>
                <a:ext cx="1440013" cy="410535"/>
              </a:xfrm>
              <a:prstGeom prst="roundRect">
                <a:avLst/>
              </a:prstGeom>
              <a:noFill/>
              <a:ln w="12700" cap="flat" cmpd="sng" algn="ctr">
                <a:noFill/>
                <a:prstDash val="solid"/>
                <a:round/>
                <a:headEnd type="none" w="med" len="med"/>
                <a:tailEnd type="none" w="med" len="med"/>
              </a:ln>
              <a:effectLst/>
            </p:spPr>
            <p:txBody>
              <a:bodyPr vert="horz" wrap="square" lIns="91391" tIns="45695" rIns="91391" bIns="45695" numCol="1" rtlCol="0" anchor="ctr" anchorCtr="0" compatLnSpc="1">
                <a:prstTxWarp prst="textNoShape">
                  <a:avLst/>
                </a:prstTxWarp>
                <a:noAutofit/>
              </a:bodyPr>
              <a:lstStyle/>
              <a:p>
                <a:pPr marL="0" marR="0" lvl="0" indent="0" algn="ctr" defTabSz="913793" eaLnBrk="0" fontAlgn="base" latinLnBrk="0" hangingPunct="0">
                  <a:lnSpc>
                    <a:spcPct val="100000"/>
                  </a:lnSpc>
                  <a:spcBef>
                    <a:spcPct val="20000"/>
                  </a:spcBef>
                  <a:spcAft>
                    <a:spcPct val="0"/>
                  </a:spcAft>
                  <a:buClrTx/>
                  <a:buSzTx/>
                  <a:buFontTx/>
                  <a:buNone/>
                  <a:tabLst/>
                  <a:defRPr/>
                </a:pPr>
                <a:r>
                  <a:rPr kumimoji="0" lang="en-GB" sz="1600" b="1" i="0" u="none" strike="noStrike" kern="0" cap="none" spc="0" normalizeH="0" baseline="0" noProof="0" dirty="0">
                    <a:ln>
                      <a:noFill/>
                    </a:ln>
                    <a:solidFill>
                      <a:srgbClr val="003865"/>
                    </a:solidFill>
                    <a:effectLst/>
                    <a:uLnTx/>
                    <a:uFillTx/>
                    <a:sym typeface="Lexia" panose="02060503040202020203" pitchFamily="18" charset="0"/>
                  </a:rPr>
                  <a:t>MDT</a:t>
                </a:r>
                <a:r>
                  <a:rPr kumimoji="0" lang="en-GB" sz="1600" b="1" i="0" u="none" strike="noStrike" kern="0" cap="none" spc="0" normalizeH="0" baseline="30000" noProof="0" dirty="0">
                    <a:ln>
                      <a:noFill/>
                    </a:ln>
                    <a:solidFill>
                      <a:srgbClr val="003865"/>
                    </a:solidFill>
                    <a:effectLst/>
                    <a:uLnTx/>
                    <a:uFillTx/>
                    <a:sym typeface="Lexia" panose="02060503040202020203" pitchFamily="18" charset="0"/>
                  </a:rPr>
                  <a:t>1,2</a:t>
                </a:r>
                <a:endParaRPr kumimoji="0" lang="en-GB" sz="1400" b="1" i="0" u="none" strike="noStrike" kern="0" cap="none" spc="0" normalizeH="0" baseline="0" noProof="0" dirty="0">
                  <a:ln>
                    <a:noFill/>
                  </a:ln>
                  <a:solidFill>
                    <a:srgbClr val="003865"/>
                  </a:solidFill>
                  <a:effectLst/>
                  <a:uLnTx/>
                  <a:uFillTx/>
                  <a:sym typeface="Lexia" panose="02060503040202020203" pitchFamily="18" charset="0"/>
                </a:endParaRPr>
              </a:p>
            </p:txBody>
          </p:sp>
          <p:sp>
            <p:nvSpPr>
              <p:cNvPr id="263" name="Rounded Rectangle 349">
                <a:extLst>
                  <a:ext uri="{FF2B5EF4-FFF2-40B4-BE49-F238E27FC236}">
                    <a16:creationId xmlns:a16="http://schemas.microsoft.com/office/drawing/2014/main" id="{DAE6DD22-C89F-5D7C-0C0A-619943631AC1}"/>
                  </a:ext>
                </a:extLst>
              </p:cNvPr>
              <p:cNvSpPr/>
              <p:nvPr/>
            </p:nvSpPr>
            <p:spPr bwMode="auto">
              <a:xfrm>
                <a:off x="2442077" y="4699127"/>
                <a:ext cx="1440013" cy="410535"/>
              </a:xfrm>
              <a:prstGeom prst="roundRect">
                <a:avLst/>
              </a:prstGeom>
              <a:solidFill>
                <a:srgbClr val="9D0865"/>
              </a:solidFill>
              <a:ln w="12700" cap="flat" cmpd="sng" algn="ctr">
                <a:noFill/>
                <a:prstDash val="solid"/>
                <a:round/>
                <a:headEnd type="none" w="med" len="med"/>
                <a:tailEnd type="none" w="med" len="med"/>
              </a:ln>
              <a:effectLst/>
            </p:spPr>
            <p:txBody>
              <a:bodyPr vert="horz" wrap="square" lIns="91391" tIns="45695" rIns="91391" bIns="45695" numCol="1" rtlCol="0" anchor="ctr" anchorCtr="0" compatLnSpc="1">
                <a:prstTxWarp prst="textNoShape">
                  <a:avLst/>
                </a:prstTxWarp>
                <a:noAutofit/>
              </a:bodyPr>
              <a:lstStyle/>
              <a:p>
                <a:pPr marL="0" marR="0" lvl="0" indent="0" algn="ctr" defTabSz="913793" eaLnBrk="0" fontAlgn="base" latinLnBrk="0" hangingPunct="0">
                  <a:lnSpc>
                    <a:spcPct val="100000"/>
                  </a:lnSpc>
                  <a:spcBef>
                    <a:spcPct val="20000"/>
                  </a:spcBef>
                  <a:spcAft>
                    <a:spcPct val="0"/>
                  </a:spcAft>
                  <a:buClrTx/>
                  <a:buSzTx/>
                  <a:buFontTx/>
                  <a:buNone/>
                  <a:tabLst/>
                  <a:defRPr/>
                </a:pPr>
                <a:r>
                  <a:rPr kumimoji="0" lang="en-GB" sz="1400" b="1" i="0" u="none" strike="noStrike" kern="0" cap="none" spc="0" normalizeH="0" baseline="0" noProof="0" dirty="0">
                    <a:ln>
                      <a:noFill/>
                    </a:ln>
                    <a:solidFill>
                      <a:schemeClr val="bg1"/>
                    </a:solidFill>
                    <a:effectLst/>
                    <a:uLnTx/>
                    <a:uFillTx/>
                    <a:sym typeface="Lexia" panose="02060503040202020203" pitchFamily="18" charset="0"/>
                  </a:rPr>
                  <a:t>MTB</a:t>
                </a:r>
              </a:p>
            </p:txBody>
          </p:sp>
        </p:grpSp>
        <p:grpSp>
          <p:nvGrpSpPr>
            <p:cNvPr id="18" name="Group 17">
              <a:extLst>
                <a:ext uri="{FF2B5EF4-FFF2-40B4-BE49-F238E27FC236}">
                  <a16:creationId xmlns:a16="http://schemas.microsoft.com/office/drawing/2014/main" id="{167AE5B5-8BA8-171D-F171-2774729912D3}"/>
                </a:ext>
              </a:extLst>
            </p:cNvPr>
            <p:cNvGrpSpPr/>
            <p:nvPr/>
          </p:nvGrpSpPr>
          <p:grpSpPr>
            <a:xfrm>
              <a:off x="5235677" y="1038880"/>
              <a:ext cx="1720646" cy="1193697"/>
              <a:chOff x="-3584097" y="1663817"/>
              <a:chExt cx="1720646" cy="1193697"/>
            </a:xfrm>
          </p:grpSpPr>
          <p:sp>
            <p:nvSpPr>
              <p:cNvPr id="143" name="TextBox 320">
                <a:extLst>
                  <a:ext uri="{FF2B5EF4-FFF2-40B4-BE49-F238E27FC236}">
                    <a16:creationId xmlns:a16="http://schemas.microsoft.com/office/drawing/2014/main" id="{B64BD007-9E1E-A4FC-ABBD-5660D34A370F}"/>
                  </a:ext>
                </a:extLst>
              </p:cNvPr>
              <p:cNvSpPr txBox="1"/>
              <p:nvPr/>
            </p:nvSpPr>
            <p:spPr bwMode="auto">
              <a:xfrm>
                <a:off x="-3584097" y="1663817"/>
                <a:ext cx="1720646" cy="360850"/>
              </a:xfrm>
              <a:prstGeom prst="rect">
                <a:avLst/>
              </a:prstGeom>
              <a:noFill/>
              <a:ln w="9525">
                <a:noFill/>
                <a:miter lim="800000"/>
                <a:headEnd/>
                <a:tailEnd/>
              </a:ln>
              <a:effectLst/>
            </p:spPr>
            <p:txBody>
              <a:bodyPr wrap="none" lIns="72000" tIns="72000" rIns="72000" bIns="72000" rtlCol="0" anchor="b">
                <a:spAutoFit/>
              </a:bodyPr>
              <a:lstStyle/>
              <a:p>
                <a:pPr algn="ctr" defTabSz="914377">
                  <a:defRPr/>
                </a:pPr>
                <a:r>
                  <a:rPr lang="en-GB" sz="1400" b="1" dirty="0">
                    <a:solidFill>
                      <a:srgbClr val="595959"/>
                    </a:solidFill>
                    <a:sym typeface="Lexia" panose="02060503040202020203" pitchFamily="18" charset="0"/>
                  </a:rPr>
                  <a:t>Gastroenterologist</a:t>
                </a:r>
              </a:p>
            </p:txBody>
          </p:sp>
          <p:grpSp>
            <p:nvGrpSpPr>
              <p:cNvPr id="144" name="Group 342">
                <a:extLst>
                  <a:ext uri="{FF2B5EF4-FFF2-40B4-BE49-F238E27FC236}">
                    <a16:creationId xmlns:a16="http://schemas.microsoft.com/office/drawing/2014/main" id="{A3CF4B01-99B7-498F-770F-8A9D28FED341}"/>
                  </a:ext>
                </a:extLst>
              </p:cNvPr>
              <p:cNvGrpSpPr/>
              <p:nvPr/>
            </p:nvGrpSpPr>
            <p:grpSpPr>
              <a:xfrm>
                <a:off x="-3108863" y="2010985"/>
                <a:ext cx="770174" cy="846529"/>
                <a:chOff x="6914396" y="3815364"/>
                <a:chExt cx="804588" cy="884355"/>
              </a:xfrm>
            </p:grpSpPr>
            <p:grpSp>
              <p:nvGrpSpPr>
                <p:cNvPr id="145" name="Group 352">
                  <a:extLst>
                    <a:ext uri="{FF2B5EF4-FFF2-40B4-BE49-F238E27FC236}">
                      <a16:creationId xmlns:a16="http://schemas.microsoft.com/office/drawing/2014/main" id="{07D35FEC-5C78-3B19-A0E6-1478092BB812}"/>
                    </a:ext>
                  </a:extLst>
                </p:cNvPr>
                <p:cNvGrpSpPr/>
                <p:nvPr/>
              </p:nvGrpSpPr>
              <p:grpSpPr>
                <a:xfrm>
                  <a:off x="6914396" y="3815364"/>
                  <a:ext cx="804588" cy="884355"/>
                  <a:chOff x="5995841" y="3225170"/>
                  <a:chExt cx="500379" cy="549987"/>
                </a:xfrm>
              </p:grpSpPr>
              <p:sp>
                <p:nvSpPr>
                  <p:cNvPr id="151" name="Freeform 50">
                    <a:extLst>
                      <a:ext uri="{FF2B5EF4-FFF2-40B4-BE49-F238E27FC236}">
                        <a16:creationId xmlns:a16="http://schemas.microsoft.com/office/drawing/2014/main" id="{ABA648F2-9A6D-5AFB-01D1-8561B76F844A}"/>
                      </a:ext>
                    </a:extLst>
                  </p:cNvPr>
                  <p:cNvSpPr>
                    <a:spLocks/>
                  </p:cNvSpPr>
                  <p:nvPr/>
                </p:nvSpPr>
                <p:spPr bwMode="auto">
                  <a:xfrm>
                    <a:off x="6343087" y="3274777"/>
                    <a:ext cx="6470" cy="6471"/>
                  </a:xfrm>
                  <a:custGeom>
                    <a:avLst/>
                    <a:gdLst>
                      <a:gd name="T0" fmla="*/ 3 w 3"/>
                      <a:gd name="T1" fmla="*/ 3 h 3"/>
                      <a:gd name="T2" fmla="*/ 0 w 3"/>
                      <a:gd name="T3" fmla="*/ 0 h 3"/>
                      <a:gd name="T4" fmla="*/ 3 w 3"/>
                      <a:gd name="T5" fmla="*/ 3 h 3"/>
                    </a:gdLst>
                    <a:ahLst/>
                    <a:cxnLst>
                      <a:cxn ang="0">
                        <a:pos x="T0" y="T1"/>
                      </a:cxn>
                      <a:cxn ang="0">
                        <a:pos x="T2" y="T3"/>
                      </a:cxn>
                      <a:cxn ang="0">
                        <a:pos x="T4" y="T5"/>
                      </a:cxn>
                    </a:cxnLst>
                    <a:rect l="0" t="0" r="r" b="b"/>
                    <a:pathLst>
                      <a:path w="3" h="3">
                        <a:moveTo>
                          <a:pt x="3" y="3"/>
                        </a:moveTo>
                        <a:cubicBezTo>
                          <a:pt x="2" y="2"/>
                          <a:pt x="1" y="1"/>
                          <a:pt x="0" y="0"/>
                        </a:cubicBezTo>
                        <a:cubicBezTo>
                          <a:pt x="1" y="1"/>
                          <a:pt x="2" y="2"/>
                          <a:pt x="3" y="3"/>
                        </a:cubicBezTo>
                        <a:close/>
                      </a:path>
                    </a:pathLst>
                  </a:custGeom>
                  <a:solidFill>
                    <a:srgbClr val="2B2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52" name="Freeform 51">
                    <a:extLst>
                      <a:ext uri="{FF2B5EF4-FFF2-40B4-BE49-F238E27FC236}">
                        <a16:creationId xmlns:a16="http://schemas.microsoft.com/office/drawing/2014/main" id="{27E57CB9-EF5F-818E-EDD1-FF47719265CE}"/>
                      </a:ext>
                    </a:extLst>
                  </p:cNvPr>
                  <p:cNvSpPr>
                    <a:spLocks/>
                  </p:cNvSpPr>
                  <p:nvPr/>
                </p:nvSpPr>
                <p:spPr bwMode="auto">
                  <a:xfrm>
                    <a:off x="6004467" y="3225170"/>
                    <a:ext cx="465871" cy="534889"/>
                  </a:xfrm>
                  <a:custGeom>
                    <a:avLst/>
                    <a:gdLst>
                      <a:gd name="T0" fmla="*/ 67 w 248"/>
                      <a:gd name="T1" fmla="*/ 84 h 286"/>
                      <a:gd name="T2" fmla="*/ 68 w 248"/>
                      <a:gd name="T3" fmla="*/ 70 h 286"/>
                      <a:gd name="T4" fmla="*/ 146 w 248"/>
                      <a:gd name="T5" fmla="*/ 6 h 286"/>
                      <a:gd name="T6" fmla="*/ 213 w 248"/>
                      <a:gd name="T7" fmla="*/ 86 h 286"/>
                      <a:gd name="T8" fmla="*/ 216 w 248"/>
                      <a:gd name="T9" fmla="*/ 126 h 286"/>
                      <a:gd name="T10" fmla="*/ 230 w 248"/>
                      <a:gd name="T11" fmla="*/ 171 h 286"/>
                      <a:gd name="T12" fmla="*/ 246 w 248"/>
                      <a:gd name="T13" fmla="*/ 243 h 286"/>
                      <a:gd name="T14" fmla="*/ 234 w 248"/>
                      <a:gd name="T15" fmla="*/ 283 h 286"/>
                      <a:gd name="T16" fmla="*/ 215 w 248"/>
                      <a:gd name="T17" fmla="*/ 285 h 286"/>
                      <a:gd name="T18" fmla="*/ 86 w 248"/>
                      <a:gd name="T19" fmla="*/ 279 h 286"/>
                      <a:gd name="T20" fmla="*/ 44 w 248"/>
                      <a:gd name="T21" fmla="*/ 279 h 286"/>
                      <a:gd name="T22" fmla="*/ 51 w 248"/>
                      <a:gd name="T23" fmla="*/ 177 h 286"/>
                      <a:gd name="T24" fmla="*/ 66 w 248"/>
                      <a:gd name="T25" fmla="*/ 123 h 286"/>
                      <a:gd name="T26" fmla="*/ 67 w 248"/>
                      <a:gd name="T27" fmla="*/ 84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8" h="286">
                        <a:moveTo>
                          <a:pt x="67" y="84"/>
                        </a:moveTo>
                        <a:cubicBezTo>
                          <a:pt x="67" y="80"/>
                          <a:pt x="67" y="75"/>
                          <a:pt x="68" y="70"/>
                        </a:cubicBezTo>
                        <a:cubicBezTo>
                          <a:pt x="73" y="33"/>
                          <a:pt x="106" y="0"/>
                          <a:pt x="146" y="6"/>
                        </a:cubicBezTo>
                        <a:cubicBezTo>
                          <a:pt x="188" y="13"/>
                          <a:pt x="209" y="44"/>
                          <a:pt x="213" y="86"/>
                        </a:cubicBezTo>
                        <a:cubicBezTo>
                          <a:pt x="215" y="100"/>
                          <a:pt x="212" y="112"/>
                          <a:pt x="216" y="126"/>
                        </a:cubicBezTo>
                        <a:cubicBezTo>
                          <a:pt x="221" y="141"/>
                          <a:pt x="226" y="156"/>
                          <a:pt x="230" y="171"/>
                        </a:cubicBezTo>
                        <a:cubicBezTo>
                          <a:pt x="236" y="195"/>
                          <a:pt x="243" y="219"/>
                          <a:pt x="246" y="243"/>
                        </a:cubicBezTo>
                        <a:cubicBezTo>
                          <a:pt x="248" y="258"/>
                          <a:pt x="247" y="277"/>
                          <a:pt x="234" y="283"/>
                        </a:cubicBezTo>
                        <a:cubicBezTo>
                          <a:pt x="228" y="286"/>
                          <a:pt x="222" y="286"/>
                          <a:pt x="215" y="285"/>
                        </a:cubicBezTo>
                        <a:cubicBezTo>
                          <a:pt x="172" y="283"/>
                          <a:pt x="129" y="281"/>
                          <a:pt x="86" y="279"/>
                        </a:cubicBezTo>
                        <a:cubicBezTo>
                          <a:pt x="73" y="279"/>
                          <a:pt x="55" y="284"/>
                          <a:pt x="44" y="279"/>
                        </a:cubicBezTo>
                        <a:cubicBezTo>
                          <a:pt x="0" y="261"/>
                          <a:pt x="42" y="203"/>
                          <a:pt x="51" y="177"/>
                        </a:cubicBezTo>
                        <a:cubicBezTo>
                          <a:pt x="58" y="160"/>
                          <a:pt x="63" y="141"/>
                          <a:pt x="66" y="123"/>
                        </a:cubicBezTo>
                        <a:cubicBezTo>
                          <a:pt x="68" y="109"/>
                          <a:pt x="67" y="97"/>
                          <a:pt x="67" y="84"/>
                        </a:cubicBezTo>
                        <a:close/>
                      </a:path>
                    </a:pathLst>
                  </a:custGeom>
                  <a:solidFill>
                    <a:srgbClr val="F0AB00">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53" name="Freeform 52">
                    <a:extLst>
                      <a:ext uri="{FF2B5EF4-FFF2-40B4-BE49-F238E27FC236}">
                        <a16:creationId xmlns:a16="http://schemas.microsoft.com/office/drawing/2014/main" id="{77123A61-DFE0-1CA8-2A57-074E04BB8D12}"/>
                      </a:ext>
                    </a:extLst>
                  </p:cNvPr>
                  <p:cNvSpPr>
                    <a:spLocks/>
                  </p:cNvSpPr>
                  <p:nvPr/>
                </p:nvSpPr>
                <p:spPr bwMode="auto">
                  <a:xfrm>
                    <a:off x="6183483" y="3460263"/>
                    <a:ext cx="142349" cy="174702"/>
                  </a:xfrm>
                  <a:custGeom>
                    <a:avLst/>
                    <a:gdLst>
                      <a:gd name="T0" fmla="*/ 0 w 75"/>
                      <a:gd name="T1" fmla="*/ 57 h 93"/>
                      <a:gd name="T2" fmla="*/ 5 w 75"/>
                      <a:gd name="T3" fmla="*/ 17 h 93"/>
                      <a:gd name="T4" fmla="*/ 72 w 75"/>
                      <a:gd name="T5" fmla="*/ 23 h 93"/>
                      <a:gd name="T6" fmla="*/ 72 w 75"/>
                      <a:gd name="T7" fmla="*/ 52 h 93"/>
                      <a:gd name="T8" fmla="*/ 39 w 75"/>
                      <a:gd name="T9" fmla="*/ 93 h 93"/>
                      <a:gd name="T10" fmla="*/ 15 w 75"/>
                      <a:gd name="T11" fmla="*/ 81 h 93"/>
                      <a:gd name="T12" fmla="*/ 12 w 75"/>
                      <a:gd name="T13" fmla="*/ 84 h 93"/>
                      <a:gd name="T14" fmla="*/ 0 w 75"/>
                      <a:gd name="T15" fmla="*/ 57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93">
                        <a:moveTo>
                          <a:pt x="0" y="57"/>
                        </a:moveTo>
                        <a:cubicBezTo>
                          <a:pt x="0" y="57"/>
                          <a:pt x="9" y="38"/>
                          <a:pt x="5" y="17"/>
                        </a:cubicBezTo>
                        <a:cubicBezTo>
                          <a:pt x="3" y="0"/>
                          <a:pt x="72" y="23"/>
                          <a:pt x="72" y="23"/>
                        </a:cubicBezTo>
                        <a:cubicBezTo>
                          <a:pt x="72" y="23"/>
                          <a:pt x="70" y="39"/>
                          <a:pt x="72" y="52"/>
                        </a:cubicBezTo>
                        <a:cubicBezTo>
                          <a:pt x="75" y="66"/>
                          <a:pt x="39" y="93"/>
                          <a:pt x="39" y="93"/>
                        </a:cubicBezTo>
                        <a:cubicBezTo>
                          <a:pt x="15" y="81"/>
                          <a:pt x="15" y="81"/>
                          <a:pt x="15" y="81"/>
                        </a:cubicBezTo>
                        <a:cubicBezTo>
                          <a:pt x="12" y="84"/>
                          <a:pt x="12" y="84"/>
                          <a:pt x="12" y="84"/>
                        </a:cubicBezTo>
                        <a:lnTo>
                          <a:pt x="0" y="57"/>
                        </a:lnTo>
                        <a:close/>
                      </a:path>
                    </a:pathLst>
                  </a:custGeom>
                  <a:solidFill>
                    <a:srgbClr val="DEB0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54" name="Freeform 53">
                    <a:extLst>
                      <a:ext uri="{FF2B5EF4-FFF2-40B4-BE49-F238E27FC236}">
                        <a16:creationId xmlns:a16="http://schemas.microsoft.com/office/drawing/2014/main" id="{EF85C8D2-613A-195F-9214-9BA6287A4B64}"/>
                      </a:ext>
                    </a:extLst>
                  </p:cNvPr>
                  <p:cNvSpPr>
                    <a:spLocks/>
                  </p:cNvSpPr>
                  <p:nvPr/>
                </p:nvSpPr>
                <p:spPr bwMode="auto">
                  <a:xfrm>
                    <a:off x="6267599" y="3313600"/>
                    <a:ext cx="92742" cy="226466"/>
                  </a:xfrm>
                  <a:custGeom>
                    <a:avLst/>
                    <a:gdLst>
                      <a:gd name="T0" fmla="*/ 16 w 50"/>
                      <a:gd name="T1" fmla="*/ 16 h 120"/>
                      <a:gd name="T2" fmla="*/ 35 w 50"/>
                      <a:gd name="T3" fmla="*/ 0 h 120"/>
                      <a:gd name="T4" fmla="*/ 41 w 50"/>
                      <a:gd name="T5" fmla="*/ 18 h 120"/>
                      <a:gd name="T6" fmla="*/ 47 w 50"/>
                      <a:gd name="T7" fmla="*/ 39 h 120"/>
                      <a:gd name="T8" fmla="*/ 45 w 50"/>
                      <a:gd name="T9" fmla="*/ 80 h 120"/>
                      <a:gd name="T10" fmla="*/ 24 w 50"/>
                      <a:gd name="T11" fmla="*/ 109 h 120"/>
                      <a:gd name="T12" fmla="*/ 22 w 50"/>
                      <a:gd name="T13" fmla="*/ 111 h 120"/>
                      <a:gd name="T14" fmla="*/ 0 w 50"/>
                      <a:gd name="T15" fmla="*/ 120 h 120"/>
                      <a:gd name="T16" fmla="*/ 0 w 50"/>
                      <a:gd name="T17" fmla="*/ 24 h 120"/>
                      <a:gd name="T18" fmla="*/ 16 w 50"/>
                      <a:gd name="T19" fmla="*/ 1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120">
                        <a:moveTo>
                          <a:pt x="16" y="16"/>
                        </a:moveTo>
                        <a:cubicBezTo>
                          <a:pt x="20" y="13"/>
                          <a:pt x="36" y="6"/>
                          <a:pt x="35" y="0"/>
                        </a:cubicBezTo>
                        <a:cubicBezTo>
                          <a:pt x="36" y="7"/>
                          <a:pt x="39" y="12"/>
                          <a:pt x="41" y="18"/>
                        </a:cubicBezTo>
                        <a:cubicBezTo>
                          <a:pt x="43" y="25"/>
                          <a:pt x="46" y="31"/>
                          <a:pt x="47" y="39"/>
                        </a:cubicBezTo>
                        <a:cubicBezTo>
                          <a:pt x="50" y="52"/>
                          <a:pt x="50" y="67"/>
                          <a:pt x="45" y="80"/>
                        </a:cubicBezTo>
                        <a:cubicBezTo>
                          <a:pt x="41" y="91"/>
                          <a:pt x="33" y="101"/>
                          <a:pt x="24" y="109"/>
                        </a:cubicBezTo>
                        <a:cubicBezTo>
                          <a:pt x="23" y="109"/>
                          <a:pt x="23" y="110"/>
                          <a:pt x="22" y="111"/>
                        </a:cubicBezTo>
                        <a:cubicBezTo>
                          <a:pt x="15" y="117"/>
                          <a:pt x="7" y="120"/>
                          <a:pt x="0" y="120"/>
                        </a:cubicBezTo>
                        <a:cubicBezTo>
                          <a:pt x="0" y="24"/>
                          <a:pt x="0" y="24"/>
                          <a:pt x="0" y="24"/>
                        </a:cubicBezTo>
                        <a:cubicBezTo>
                          <a:pt x="6" y="21"/>
                          <a:pt x="11" y="19"/>
                          <a:pt x="16" y="16"/>
                        </a:cubicBezTo>
                        <a:close/>
                      </a:path>
                    </a:pathLst>
                  </a:custGeom>
                  <a:solidFill>
                    <a:srgbClr val="F9CF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55" name="Freeform 54">
                    <a:extLst>
                      <a:ext uri="{FF2B5EF4-FFF2-40B4-BE49-F238E27FC236}">
                        <a16:creationId xmlns:a16="http://schemas.microsoft.com/office/drawing/2014/main" id="{1F903B15-F37B-31C0-E78A-B74AB0BE66F5}"/>
                      </a:ext>
                    </a:extLst>
                  </p:cNvPr>
                  <p:cNvSpPr>
                    <a:spLocks/>
                  </p:cNvSpPr>
                  <p:nvPr/>
                </p:nvSpPr>
                <p:spPr bwMode="auto">
                  <a:xfrm>
                    <a:off x="6159759" y="3358892"/>
                    <a:ext cx="107841" cy="181172"/>
                  </a:xfrm>
                  <a:custGeom>
                    <a:avLst/>
                    <a:gdLst>
                      <a:gd name="T0" fmla="*/ 31 w 57"/>
                      <a:gd name="T1" fmla="*/ 17 h 96"/>
                      <a:gd name="T2" fmla="*/ 57 w 57"/>
                      <a:gd name="T3" fmla="*/ 0 h 96"/>
                      <a:gd name="T4" fmla="*/ 57 w 57"/>
                      <a:gd name="T5" fmla="*/ 96 h 96"/>
                      <a:gd name="T6" fmla="*/ 35 w 57"/>
                      <a:gd name="T7" fmla="*/ 87 h 96"/>
                      <a:gd name="T8" fmla="*/ 33 w 57"/>
                      <a:gd name="T9" fmla="*/ 85 h 96"/>
                      <a:gd name="T10" fmla="*/ 12 w 57"/>
                      <a:gd name="T11" fmla="*/ 54 h 96"/>
                      <a:gd name="T12" fmla="*/ 9 w 57"/>
                      <a:gd name="T13" fmla="*/ 50 h 96"/>
                      <a:gd name="T14" fmla="*/ 0 w 57"/>
                      <a:gd name="T15" fmla="*/ 33 h 96"/>
                      <a:gd name="T16" fmla="*/ 31 w 57"/>
                      <a:gd name="T17" fmla="*/ 17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96">
                        <a:moveTo>
                          <a:pt x="31" y="17"/>
                        </a:moveTo>
                        <a:cubicBezTo>
                          <a:pt x="40" y="12"/>
                          <a:pt x="57" y="0"/>
                          <a:pt x="57" y="0"/>
                        </a:cubicBezTo>
                        <a:cubicBezTo>
                          <a:pt x="57" y="96"/>
                          <a:pt x="57" y="96"/>
                          <a:pt x="57" y="96"/>
                        </a:cubicBezTo>
                        <a:cubicBezTo>
                          <a:pt x="50" y="96"/>
                          <a:pt x="43" y="93"/>
                          <a:pt x="35" y="87"/>
                        </a:cubicBezTo>
                        <a:cubicBezTo>
                          <a:pt x="35" y="86"/>
                          <a:pt x="34" y="85"/>
                          <a:pt x="33" y="85"/>
                        </a:cubicBezTo>
                        <a:cubicBezTo>
                          <a:pt x="23" y="76"/>
                          <a:pt x="14" y="67"/>
                          <a:pt x="12" y="54"/>
                        </a:cubicBezTo>
                        <a:cubicBezTo>
                          <a:pt x="12" y="52"/>
                          <a:pt x="11" y="50"/>
                          <a:pt x="9" y="50"/>
                        </a:cubicBezTo>
                        <a:cubicBezTo>
                          <a:pt x="4" y="49"/>
                          <a:pt x="1" y="39"/>
                          <a:pt x="0" y="33"/>
                        </a:cubicBezTo>
                        <a:cubicBezTo>
                          <a:pt x="9" y="26"/>
                          <a:pt x="21" y="22"/>
                          <a:pt x="31" y="17"/>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56" name="Freeform 55">
                    <a:extLst>
                      <a:ext uri="{FF2B5EF4-FFF2-40B4-BE49-F238E27FC236}">
                        <a16:creationId xmlns:a16="http://schemas.microsoft.com/office/drawing/2014/main" id="{D07BB2FF-E026-BC9D-4361-2E41BB4E08F7}"/>
                      </a:ext>
                    </a:extLst>
                  </p:cNvPr>
                  <p:cNvSpPr>
                    <a:spLocks/>
                  </p:cNvSpPr>
                  <p:nvPr/>
                </p:nvSpPr>
                <p:spPr bwMode="auto">
                  <a:xfrm>
                    <a:off x="6192110" y="3628494"/>
                    <a:ext cx="122937" cy="146663"/>
                  </a:xfrm>
                  <a:custGeom>
                    <a:avLst/>
                    <a:gdLst>
                      <a:gd name="T0" fmla="*/ 22 w 65"/>
                      <a:gd name="T1" fmla="*/ 79 h 79"/>
                      <a:gd name="T2" fmla="*/ 43 w 65"/>
                      <a:gd name="T3" fmla="*/ 79 h 79"/>
                      <a:gd name="T4" fmla="*/ 65 w 65"/>
                      <a:gd name="T5" fmla="*/ 28 h 79"/>
                      <a:gd name="T6" fmla="*/ 64 w 65"/>
                      <a:gd name="T7" fmla="*/ 23 h 79"/>
                      <a:gd name="T8" fmla="*/ 33 w 65"/>
                      <a:gd name="T9" fmla="*/ 0 h 79"/>
                      <a:gd name="T10" fmla="*/ 2 w 65"/>
                      <a:gd name="T11" fmla="*/ 23 h 79"/>
                      <a:gd name="T12" fmla="*/ 1 w 65"/>
                      <a:gd name="T13" fmla="*/ 28 h 79"/>
                      <a:gd name="T14" fmla="*/ 22 w 65"/>
                      <a:gd name="T15" fmla="*/ 79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79">
                        <a:moveTo>
                          <a:pt x="22" y="79"/>
                        </a:moveTo>
                        <a:cubicBezTo>
                          <a:pt x="43" y="79"/>
                          <a:pt x="43" y="79"/>
                          <a:pt x="43" y="79"/>
                        </a:cubicBezTo>
                        <a:cubicBezTo>
                          <a:pt x="65" y="28"/>
                          <a:pt x="65" y="28"/>
                          <a:pt x="65" y="28"/>
                        </a:cubicBezTo>
                        <a:cubicBezTo>
                          <a:pt x="65" y="26"/>
                          <a:pt x="65" y="25"/>
                          <a:pt x="64" y="23"/>
                        </a:cubicBezTo>
                        <a:cubicBezTo>
                          <a:pt x="57" y="13"/>
                          <a:pt x="45" y="3"/>
                          <a:pt x="33" y="0"/>
                        </a:cubicBezTo>
                        <a:cubicBezTo>
                          <a:pt x="20" y="3"/>
                          <a:pt x="9" y="13"/>
                          <a:pt x="2" y="23"/>
                        </a:cubicBezTo>
                        <a:cubicBezTo>
                          <a:pt x="0" y="25"/>
                          <a:pt x="0" y="26"/>
                          <a:pt x="1" y="28"/>
                        </a:cubicBezTo>
                        <a:lnTo>
                          <a:pt x="22" y="79"/>
                        </a:lnTo>
                        <a:close/>
                      </a:path>
                    </a:pathLst>
                  </a:custGeom>
                  <a:solidFill>
                    <a:srgbClr val="68D2DF">
                      <a:lumMod val="40000"/>
                      <a:lumOff val="6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57" name="Freeform 56">
                    <a:extLst>
                      <a:ext uri="{FF2B5EF4-FFF2-40B4-BE49-F238E27FC236}">
                        <a16:creationId xmlns:a16="http://schemas.microsoft.com/office/drawing/2014/main" id="{9FE92D59-49F4-F8A3-99D8-8CADA3D77717}"/>
                      </a:ext>
                    </a:extLst>
                  </p:cNvPr>
                  <p:cNvSpPr>
                    <a:spLocks/>
                  </p:cNvSpPr>
                  <p:nvPr/>
                </p:nvSpPr>
                <p:spPr bwMode="auto">
                  <a:xfrm>
                    <a:off x="6261128" y="3574573"/>
                    <a:ext cx="235092" cy="200584"/>
                  </a:xfrm>
                  <a:custGeom>
                    <a:avLst/>
                    <a:gdLst>
                      <a:gd name="T0" fmla="*/ 125 w 125"/>
                      <a:gd name="T1" fmla="*/ 107 h 107"/>
                      <a:gd name="T2" fmla="*/ 118 w 125"/>
                      <a:gd name="T3" fmla="*/ 54 h 107"/>
                      <a:gd name="T4" fmla="*/ 78 w 125"/>
                      <a:gd name="T5" fmla="*/ 20 h 107"/>
                      <a:gd name="T6" fmla="*/ 33 w 125"/>
                      <a:gd name="T7" fmla="*/ 0 h 107"/>
                      <a:gd name="T8" fmla="*/ 4 w 125"/>
                      <a:gd name="T9" fmla="*/ 94 h 107"/>
                      <a:gd name="T10" fmla="*/ 0 w 125"/>
                      <a:gd name="T11" fmla="*/ 107 h 107"/>
                      <a:gd name="T12" fmla="*/ 125 w 125"/>
                      <a:gd name="T13" fmla="*/ 107 h 107"/>
                    </a:gdLst>
                    <a:ahLst/>
                    <a:cxnLst>
                      <a:cxn ang="0">
                        <a:pos x="T0" y="T1"/>
                      </a:cxn>
                      <a:cxn ang="0">
                        <a:pos x="T2" y="T3"/>
                      </a:cxn>
                      <a:cxn ang="0">
                        <a:pos x="T4" y="T5"/>
                      </a:cxn>
                      <a:cxn ang="0">
                        <a:pos x="T6" y="T7"/>
                      </a:cxn>
                      <a:cxn ang="0">
                        <a:pos x="T8" y="T9"/>
                      </a:cxn>
                      <a:cxn ang="0">
                        <a:pos x="T10" y="T11"/>
                      </a:cxn>
                      <a:cxn ang="0">
                        <a:pos x="T12" y="T13"/>
                      </a:cxn>
                    </a:cxnLst>
                    <a:rect l="0" t="0" r="r" b="b"/>
                    <a:pathLst>
                      <a:path w="125" h="107">
                        <a:moveTo>
                          <a:pt x="125" y="107"/>
                        </a:moveTo>
                        <a:cubicBezTo>
                          <a:pt x="123" y="84"/>
                          <a:pt x="120" y="64"/>
                          <a:pt x="118" y="54"/>
                        </a:cubicBezTo>
                        <a:cubicBezTo>
                          <a:pt x="112" y="32"/>
                          <a:pt x="99" y="27"/>
                          <a:pt x="78" y="20"/>
                        </a:cubicBezTo>
                        <a:cubicBezTo>
                          <a:pt x="75" y="19"/>
                          <a:pt x="30" y="10"/>
                          <a:pt x="33" y="0"/>
                        </a:cubicBezTo>
                        <a:cubicBezTo>
                          <a:pt x="23" y="31"/>
                          <a:pt x="14" y="62"/>
                          <a:pt x="4" y="94"/>
                        </a:cubicBezTo>
                        <a:cubicBezTo>
                          <a:pt x="3" y="98"/>
                          <a:pt x="2" y="102"/>
                          <a:pt x="0" y="107"/>
                        </a:cubicBezTo>
                        <a:lnTo>
                          <a:pt x="125" y="107"/>
                        </a:lnTo>
                        <a:close/>
                      </a:path>
                    </a:pathLst>
                  </a:custGeom>
                  <a:solidFill>
                    <a:srgbClr val="3F4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58" name="Freeform 57">
                    <a:extLst>
                      <a:ext uri="{FF2B5EF4-FFF2-40B4-BE49-F238E27FC236}">
                        <a16:creationId xmlns:a16="http://schemas.microsoft.com/office/drawing/2014/main" id="{5537BD74-8077-F580-8F62-54C906FB013F}"/>
                      </a:ext>
                    </a:extLst>
                  </p:cNvPr>
                  <p:cNvSpPr>
                    <a:spLocks/>
                  </p:cNvSpPr>
                  <p:nvPr/>
                </p:nvSpPr>
                <p:spPr bwMode="auto">
                  <a:xfrm>
                    <a:off x="6097210" y="3574573"/>
                    <a:ext cx="144506" cy="200584"/>
                  </a:xfrm>
                  <a:custGeom>
                    <a:avLst/>
                    <a:gdLst>
                      <a:gd name="T0" fmla="*/ 1 w 77"/>
                      <a:gd name="T1" fmla="*/ 107 h 107"/>
                      <a:gd name="T2" fmla="*/ 77 w 77"/>
                      <a:gd name="T3" fmla="*/ 107 h 107"/>
                      <a:gd name="T4" fmla="*/ 73 w 77"/>
                      <a:gd name="T5" fmla="*/ 94 h 107"/>
                      <a:gd name="T6" fmla="*/ 45 w 77"/>
                      <a:gd name="T7" fmla="*/ 0 h 107"/>
                      <a:gd name="T8" fmla="*/ 24 w 77"/>
                      <a:gd name="T9" fmla="*/ 14 h 107"/>
                      <a:gd name="T10" fmla="*/ 0 w 77"/>
                      <a:gd name="T11" fmla="*/ 19 h 107"/>
                      <a:gd name="T12" fmla="*/ 1 w 77"/>
                      <a:gd name="T13" fmla="*/ 107 h 107"/>
                    </a:gdLst>
                    <a:ahLst/>
                    <a:cxnLst>
                      <a:cxn ang="0">
                        <a:pos x="T0" y="T1"/>
                      </a:cxn>
                      <a:cxn ang="0">
                        <a:pos x="T2" y="T3"/>
                      </a:cxn>
                      <a:cxn ang="0">
                        <a:pos x="T4" y="T5"/>
                      </a:cxn>
                      <a:cxn ang="0">
                        <a:pos x="T6" y="T7"/>
                      </a:cxn>
                      <a:cxn ang="0">
                        <a:pos x="T8" y="T9"/>
                      </a:cxn>
                      <a:cxn ang="0">
                        <a:pos x="T10" y="T11"/>
                      </a:cxn>
                      <a:cxn ang="0">
                        <a:pos x="T12" y="T13"/>
                      </a:cxn>
                    </a:cxnLst>
                    <a:rect l="0" t="0" r="r" b="b"/>
                    <a:pathLst>
                      <a:path w="77" h="107">
                        <a:moveTo>
                          <a:pt x="1" y="107"/>
                        </a:moveTo>
                        <a:cubicBezTo>
                          <a:pt x="77" y="107"/>
                          <a:pt x="77" y="107"/>
                          <a:pt x="77" y="107"/>
                        </a:cubicBezTo>
                        <a:cubicBezTo>
                          <a:pt x="76" y="102"/>
                          <a:pt x="75" y="98"/>
                          <a:pt x="73" y="94"/>
                        </a:cubicBezTo>
                        <a:cubicBezTo>
                          <a:pt x="64" y="62"/>
                          <a:pt x="54" y="31"/>
                          <a:pt x="45" y="0"/>
                        </a:cubicBezTo>
                        <a:cubicBezTo>
                          <a:pt x="45" y="2"/>
                          <a:pt x="26" y="14"/>
                          <a:pt x="24" y="14"/>
                        </a:cubicBezTo>
                        <a:cubicBezTo>
                          <a:pt x="15" y="18"/>
                          <a:pt x="8" y="18"/>
                          <a:pt x="0" y="19"/>
                        </a:cubicBezTo>
                        <a:cubicBezTo>
                          <a:pt x="5" y="48"/>
                          <a:pt x="3" y="77"/>
                          <a:pt x="1" y="107"/>
                        </a:cubicBezTo>
                        <a:close/>
                      </a:path>
                    </a:pathLst>
                  </a:custGeom>
                  <a:solidFill>
                    <a:srgbClr val="3F4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59" name="Freeform 59">
                    <a:extLst>
                      <a:ext uri="{FF2B5EF4-FFF2-40B4-BE49-F238E27FC236}">
                        <a16:creationId xmlns:a16="http://schemas.microsoft.com/office/drawing/2014/main" id="{B090BC59-2DA3-79F1-B682-B915A666F167}"/>
                      </a:ext>
                    </a:extLst>
                  </p:cNvPr>
                  <p:cNvSpPr>
                    <a:spLocks/>
                  </p:cNvSpPr>
                  <p:nvPr/>
                </p:nvSpPr>
                <p:spPr bwMode="auto">
                  <a:xfrm>
                    <a:off x="6170545" y="3559476"/>
                    <a:ext cx="166074" cy="153134"/>
                  </a:xfrm>
                  <a:custGeom>
                    <a:avLst/>
                    <a:gdLst>
                      <a:gd name="T0" fmla="*/ 0 w 88"/>
                      <a:gd name="T1" fmla="*/ 23 h 81"/>
                      <a:gd name="T2" fmla="*/ 8 w 88"/>
                      <a:gd name="T3" fmla="*/ 0 h 81"/>
                      <a:gd name="T4" fmla="*/ 15 w 88"/>
                      <a:gd name="T5" fmla="*/ 12 h 81"/>
                      <a:gd name="T6" fmla="*/ 44 w 88"/>
                      <a:gd name="T7" fmla="*/ 33 h 81"/>
                      <a:gd name="T8" fmla="*/ 73 w 88"/>
                      <a:gd name="T9" fmla="*/ 12 h 81"/>
                      <a:gd name="T10" fmla="*/ 79 w 88"/>
                      <a:gd name="T11" fmla="*/ 0 h 81"/>
                      <a:gd name="T12" fmla="*/ 88 w 88"/>
                      <a:gd name="T13" fmla="*/ 23 h 81"/>
                      <a:gd name="T14" fmla="*/ 88 w 88"/>
                      <a:gd name="T15" fmla="*/ 24 h 81"/>
                      <a:gd name="T16" fmla="*/ 73 w 88"/>
                      <a:gd name="T17" fmla="*/ 72 h 81"/>
                      <a:gd name="T18" fmla="*/ 70 w 88"/>
                      <a:gd name="T19" fmla="*/ 73 h 81"/>
                      <a:gd name="T20" fmla="*/ 61 w 88"/>
                      <a:gd name="T21" fmla="*/ 58 h 81"/>
                      <a:gd name="T22" fmla="*/ 58 w 88"/>
                      <a:gd name="T23" fmla="*/ 54 h 81"/>
                      <a:gd name="T24" fmla="*/ 44 w 88"/>
                      <a:gd name="T25" fmla="*/ 36 h 81"/>
                      <a:gd name="T26" fmla="*/ 30 w 88"/>
                      <a:gd name="T27" fmla="*/ 54 h 81"/>
                      <a:gd name="T28" fmla="*/ 26 w 88"/>
                      <a:gd name="T29" fmla="*/ 58 h 81"/>
                      <a:gd name="T30" fmla="*/ 18 w 88"/>
                      <a:gd name="T31" fmla="*/ 73 h 81"/>
                      <a:gd name="T32" fmla="*/ 15 w 88"/>
                      <a:gd name="T33" fmla="*/ 72 h 81"/>
                      <a:gd name="T34" fmla="*/ 0 w 88"/>
                      <a:gd name="T35" fmla="*/ 24 h 81"/>
                      <a:gd name="T36" fmla="*/ 0 w 88"/>
                      <a:gd name="T37" fmla="*/ 2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81">
                        <a:moveTo>
                          <a:pt x="0" y="23"/>
                        </a:moveTo>
                        <a:cubicBezTo>
                          <a:pt x="8" y="0"/>
                          <a:pt x="8" y="0"/>
                          <a:pt x="8" y="0"/>
                        </a:cubicBezTo>
                        <a:cubicBezTo>
                          <a:pt x="15" y="12"/>
                          <a:pt x="15" y="12"/>
                          <a:pt x="15" y="12"/>
                        </a:cubicBezTo>
                        <a:cubicBezTo>
                          <a:pt x="22" y="22"/>
                          <a:pt x="38" y="33"/>
                          <a:pt x="44" y="33"/>
                        </a:cubicBezTo>
                        <a:cubicBezTo>
                          <a:pt x="50" y="33"/>
                          <a:pt x="65" y="23"/>
                          <a:pt x="73" y="12"/>
                        </a:cubicBezTo>
                        <a:cubicBezTo>
                          <a:pt x="79" y="0"/>
                          <a:pt x="79" y="0"/>
                          <a:pt x="79" y="0"/>
                        </a:cubicBezTo>
                        <a:cubicBezTo>
                          <a:pt x="88" y="23"/>
                          <a:pt x="88" y="23"/>
                          <a:pt x="88" y="23"/>
                        </a:cubicBezTo>
                        <a:cubicBezTo>
                          <a:pt x="88" y="24"/>
                          <a:pt x="88" y="24"/>
                          <a:pt x="88" y="24"/>
                        </a:cubicBezTo>
                        <a:cubicBezTo>
                          <a:pt x="73" y="72"/>
                          <a:pt x="73" y="72"/>
                          <a:pt x="73" y="72"/>
                        </a:cubicBezTo>
                        <a:cubicBezTo>
                          <a:pt x="72" y="74"/>
                          <a:pt x="71" y="81"/>
                          <a:pt x="70" y="73"/>
                        </a:cubicBezTo>
                        <a:cubicBezTo>
                          <a:pt x="61" y="58"/>
                          <a:pt x="61" y="58"/>
                          <a:pt x="61" y="58"/>
                        </a:cubicBezTo>
                        <a:cubicBezTo>
                          <a:pt x="60" y="57"/>
                          <a:pt x="59" y="55"/>
                          <a:pt x="58" y="54"/>
                        </a:cubicBezTo>
                        <a:cubicBezTo>
                          <a:pt x="44" y="36"/>
                          <a:pt x="44" y="36"/>
                          <a:pt x="44" y="36"/>
                        </a:cubicBezTo>
                        <a:cubicBezTo>
                          <a:pt x="30" y="54"/>
                          <a:pt x="30" y="54"/>
                          <a:pt x="30" y="54"/>
                        </a:cubicBezTo>
                        <a:cubicBezTo>
                          <a:pt x="28" y="55"/>
                          <a:pt x="27" y="57"/>
                          <a:pt x="26" y="58"/>
                        </a:cubicBezTo>
                        <a:cubicBezTo>
                          <a:pt x="18" y="73"/>
                          <a:pt x="18" y="73"/>
                          <a:pt x="18" y="73"/>
                        </a:cubicBezTo>
                        <a:cubicBezTo>
                          <a:pt x="17" y="81"/>
                          <a:pt x="15" y="74"/>
                          <a:pt x="15" y="72"/>
                        </a:cubicBezTo>
                        <a:cubicBezTo>
                          <a:pt x="0" y="24"/>
                          <a:pt x="0" y="24"/>
                          <a:pt x="0" y="24"/>
                        </a:cubicBezTo>
                        <a:cubicBezTo>
                          <a:pt x="0" y="24"/>
                          <a:pt x="0" y="24"/>
                          <a:pt x="0"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60" name="Freeform 60">
                    <a:extLst>
                      <a:ext uri="{FF2B5EF4-FFF2-40B4-BE49-F238E27FC236}">
                        <a16:creationId xmlns:a16="http://schemas.microsoft.com/office/drawing/2014/main" id="{BC94F017-B502-7546-E974-2192471A7FEB}"/>
                      </a:ext>
                    </a:extLst>
                  </p:cNvPr>
                  <p:cNvSpPr>
                    <a:spLocks/>
                  </p:cNvSpPr>
                  <p:nvPr/>
                </p:nvSpPr>
                <p:spPr bwMode="auto">
                  <a:xfrm>
                    <a:off x="6261128" y="3574573"/>
                    <a:ext cx="105683" cy="200584"/>
                  </a:xfrm>
                  <a:custGeom>
                    <a:avLst/>
                    <a:gdLst>
                      <a:gd name="T0" fmla="*/ 27 w 56"/>
                      <a:gd name="T1" fmla="*/ 107 h 107"/>
                      <a:gd name="T2" fmla="*/ 51 w 56"/>
                      <a:gd name="T3" fmla="*/ 69 h 107"/>
                      <a:gd name="T4" fmla="*/ 38 w 56"/>
                      <a:gd name="T5" fmla="*/ 44 h 107"/>
                      <a:gd name="T6" fmla="*/ 56 w 56"/>
                      <a:gd name="T7" fmla="*/ 46 h 107"/>
                      <a:gd name="T8" fmla="*/ 45 w 56"/>
                      <a:gd name="T9" fmla="*/ 9 h 107"/>
                      <a:gd name="T10" fmla="*/ 34 w 56"/>
                      <a:gd name="T11" fmla="*/ 0 h 107"/>
                      <a:gd name="T12" fmla="*/ 12 w 56"/>
                      <a:gd name="T13" fmla="*/ 67 h 107"/>
                      <a:gd name="T14" fmla="*/ 0 w 56"/>
                      <a:gd name="T15" fmla="*/ 107 h 107"/>
                      <a:gd name="T16" fmla="*/ 27 w 56"/>
                      <a:gd name="T17"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07">
                        <a:moveTo>
                          <a:pt x="27" y="107"/>
                        </a:moveTo>
                        <a:cubicBezTo>
                          <a:pt x="40" y="87"/>
                          <a:pt x="52" y="70"/>
                          <a:pt x="51" y="69"/>
                        </a:cubicBezTo>
                        <a:cubicBezTo>
                          <a:pt x="51" y="69"/>
                          <a:pt x="38" y="44"/>
                          <a:pt x="38" y="44"/>
                        </a:cubicBezTo>
                        <a:cubicBezTo>
                          <a:pt x="56" y="46"/>
                          <a:pt x="56" y="46"/>
                          <a:pt x="56" y="46"/>
                        </a:cubicBezTo>
                        <a:cubicBezTo>
                          <a:pt x="54" y="40"/>
                          <a:pt x="50" y="11"/>
                          <a:pt x="45" y="9"/>
                        </a:cubicBezTo>
                        <a:cubicBezTo>
                          <a:pt x="34" y="0"/>
                          <a:pt x="34" y="0"/>
                          <a:pt x="34" y="0"/>
                        </a:cubicBezTo>
                        <a:cubicBezTo>
                          <a:pt x="12" y="67"/>
                          <a:pt x="12" y="67"/>
                          <a:pt x="12" y="67"/>
                        </a:cubicBezTo>
                        <a:cubicBezTo>
                          <a:pt x="0" y="107"/>
                          <a:pt x="0" y="107"/>
                          <a:pt x="0" y="107"/>
                        </a:cubicBezTo>
                        <a:lnTo>
                          <a:pt x="27" y="107"/>
                        </a:lnTo>
                        <a:close/>
                      </a:path>
                    </a:pathLst>
                  </a:custGeom>
                  <a:solidFill>
                    <a:srgbClr val="647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61" name="Freeform 61">
                    <a:extLst>
                      <a:ext uri="{FF2B5EF4-FFF2-40B4-BE49-F238E27FC236}">
                        <a16:creationId xmlns:a16="http://schemas.microsoft.com/office/drawing/2014/main" id="{B45747E4-8D36-19F1-300D-18019E441BE9}"/>
                      </a:ext>
                    </a:extLst>
                  </p:cNvPr>
                  <p:cNvSpPr>
                    <a:spLocks/>
                  </p:cNvSpPr>
                  <p:nvPr/>
                </p:nvSpPr>
                <p:spPr bwMode="auto">
                  <a:xfrm>
                    <a:off x="6140347" y="3574573"/>
                    <a:ext cx="105683" cy="200584"/>
                  </a:xfrm>
                  <a:custGeom>
                    <a:avLst/>
                    <a:gdLst>
                      <a:gd name="T0" fmla="*/ 5 w 57"/>
                      <a:gd name="T1" fmla="*/ 69 h 107"/>
                      <a:gd name="T2" fmla="*/ 29 w 57"/>
                      <a:gd name="T3" fmla="*/ 107 h 107"/>
                      <a:gd name="T4" fmla="*/ 57 w 57"/>
                      <a:gd name="T5" fmla="*/ 107 h 107"/>
                      <a:gd name="T6" fmla="*/ 45 w 57"/>
                      <a:gd name="T7" fmla="*/ 67 h 107"/>
                      <a:gd name="T8" fmla="*/ 23 w 57"/>
                      <a:gd name="T9" fmla="*/ 0 h 107"/>
                      <a:gd name="T10" fmla="*/ 12 w 57"/>
                      <a:gd name="T11" fmla="*/ 9 h 107"/>
                      <a:gd name="T12" fmla="*/ 0 w 57"/>
                      <a:gd name="T13" fmla="*/ 46 h 107"/>
                      <a:gd name="T14" fmla="*/ 19 w 57"/>
                      <a:gd name="T15" fmla="*/ 44 h 107"/>
                      <a:gd name="T16" fmla="*/ 5 w 57"/>
                      <a:gd name="T17" fmla="*/ 6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107">
                        <a:moveTo>
                          <a:pt x="5" y="69"/>
                        </a:moveTo>
                        <a:cubicBezTo>
                          <a:pt x="5" y="70"/>
                          <a:pt x="16" y="87"/>
                          <a:pt x="29" y="107"/>
                        </a:cubicBezTo>
                        <a:cubicBezTo>
                          <a:pt x="57" y="107"/>
                          <a:pt x="57" y="107"/>
                          <a:pt x="57" y="107"/>
                        </a:cubicBezTo>
                        <a:cubicBezTo>
                          <a:pt x="45" y="67"/>
                          <a:pt x="45" y="67"/>
                          <a:pt x="45" y="67"/>
                        </a:cubicBezTo>
                        <a:cubicBezTo>
                          <a:pt x="23" y="0"/>
                          <a:pt x="23" y="0"/>
                          <a:pt x="23" y="0"/>
                        </a:cubicBezTo>
                        <a:cubicBezTo>
                          <a:pt x="12" y="9"/>
                          <a:pt x="12" y="9"/>
                          <a:pt x="12" y="9"/>
                        </a:cubicBezTo>
                        <a:cubicBezTo>
                          <a:pt x="7" y="11"/>
                          <a:pt x="2" y="40"/>
                          <a:pt x="0" y="46"/>
                        </a:cubicBezTo>
                        <a:cubicBezTo>
                          <a:pt x="19" y="44"/>
                          <a:pt x="19" y="44"/>
                          <a:pt x="19" y="44"/>
                        </a:cubicBezTo>
                        <a:cubicBezTo>
                          <a:pt x="19" y="44"/>
                          <a:pt x="5" y="69"/>
                          <a:pt x="5" y="69"/>
                        </a:cubicBezTo>
                        <a:close/>
                      </a:path>
                    </a:pathLst>
                  </a:custGeom>
                  <a:solidFill>
                    <a:srgbClr val="728D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62" name="Freeform 62">
                    <a:extLst>
                      <a:ext uri="{FF2B5EF4-FFF2-40B4-BE49-F238E27FC236}">
                        <a16:creationId xmlns:a16="http://schemas.microsoft.com/office/drawing/2014/main" id="{64659D64-3366-926B-133D-FA2931201977}"/>
                      </a:ext>
                    </a:extLst>
                  </p:cNvPr>
                  <p:cNvSpPr>
                    <a:spLocks/>
                  </p:cNvSpPr>
                  <p:nvPr/>
                </p:nvSpPr>
                <p:spPr bwMode="auto">
                  <a:xfrm>
                    <a:off x="5995841" y="3611239"/>
                    <a:ext cx="114310" cy="163918"/>
                  </a:xfrm>
                  <a:custGeom>
                    <a:avLst/>
                    <a:gdLst>
                      <a:gd name="T0" fmla="*/ 60 w 60"/>
                      <a:gd name="T1" fmla="*/ 88 h 88"/>
                      <a:gd name="T2" fmla="*/ 58 w 60"/>
                      <a:gd name="T3" fmla="*/ 55 h 88"/>
                      <a:gd name="T4" fmla="*/ 54 w 60"/>
                      <a:gd name="T5" fmla="*/ 0 h 88"/>
                      <a:gd name="T6" fmla="*/ 42 w 60"/>
                      <a:gd name="T7" fmla="*/ 4 h 88"/>
                      <a:gd name="T8" fmla="*/ 7 w 60"/>
                      <a:gd name="T9" fmla="*/ 57 h 88"/>
                      <a:gd name="T10" fmla="*/ 0 w 60"/>
                      <a:gd name="T11" fmla="*/ 88 h 88"/>
                      <a:gd name="T12" fmla="*/ 60 w 60"/>
                      <a:gd name="T13" fmla="*/ 88 h 88"/>
                    </a:gdLst>
                    <a:ahLst/>
                    <a:cxnLst>
                      <a:cxn ang="0">
                        <a:pos x="T0" y="T1"/>
                      </a:cxn>
                      <a:cxn ang="0">
                        <a:pos x="T2" y="T3"/>
                      </a:cxn>
                      <a:cxn ang="0">
                        <a:pos x="T4" y="T5"/>
                      </a:cxn>
                      <a:cxn ang="0">
                        <a:pos x="T6" y="T7"/>
                      </a:cxn>
                      <a:cxn ang="0">
                        <a:pos x="T8" y="T9"/>
                      </a:cxn>
                      <a:cxn ang="0">
                        <a:pos x="T10" y="T11"/>
                      </a:cxn>
                      <a:cxn ang="0">
                        <a:pos x="T12" y="T13"/>
                      </a:cxn>
                    </a:cxnLst>
                    <a:rect l="0" t="0" r="r" b="b"/>
                    <a:pathLst>
                      <a:path w="60" h="88">
                        <a:moveTo>
                          <a:pt x="60" y="88"/>
                        </a:moveTo>
                        <a:cubicBezTo>
                          <a:pt x="59" y="77"/>
                          <a:pt x="57" y="66"/>
                          <a:pt x="58" y="55"/>
                        </a:cubicBezTo>
                        <a:cubicBezTo>
                          <a:pt x="58" y="37"/>
                          <a:pt x="57" y="18"/>
                          <a:pt x="54" y="0"/>
                        </a:cubicBezTo>
                        <a:cubicBezTo>
                          <a:pt x="50" y="1"/>
                          <a:pt x="46" y="2"/>
                          <a:pt x="42" y="4"/>
                        </a:cubicBezTo>
                        <a:cubicBezTo>
                          <a:pt x="25" y="13"/>
                          <a:pt x="13" y="40"/>
                          <a:pt x="7" y="57"/>
                        </a:cubicBezTo>
                        <a:cubicBezTo>
                          <a:pt x="4" y="67"/>
                          <a:pt x="2" y="78"/>
                          <a:pt x="0" y="88"/>
                        </a:cubicBezTo>
                        <a:lnTo>
                          <a:pt x="60" y="88"/>
                        </a:lnTo>
                        <a:close/>
                      </a:path>
                    </a:pathLst>
                  </a:custGeom>
                  <a:solidFill>
                    <a:srgbClr val="3F4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grpSp>
            <p:grpSp>
              <p:nvGrpSpPr>
                <p:cNvPr id="146" name="Group 358">
                  <a:extLst>
                    <a:ext uri="{FF2B5EF4-FFF2-40B4-BE49-F238E27FC236}">
                      <a16:creationId xmlns:a16="http://schemas.microsoft.com/office/drawing/2014/main" id="{6D6920C5-DD55-5ED0-B6D6-16209E907884}"/>
                    </a:ext>
                  </a:extLst>
                </p:cNvPr>
                <p:cNvGrpSpPr/>
                <p:nvPr/>
              </p:nvGrpSpPr>
              <p:grpSpPr>
                <a:xfrm>
                  <a:off x="7104321" y="4344878"/>
                  <a:ext cx="412796" cy="314177"/>
                  <a:chOff x="4630393" y="4344878"/>
                  <a:chExt cx="412796" cy="314177"/>
                </a:xfrm>
              </p:grpSpPr>
              <p:grpSp>
                <p:nvGrpSpPr>
                  <p:cNvPr id="147" name="Group 368">
                    <a:extLst>
                      <a:ext uri="{FF2B5EF4-FFF2-40B4-BE49-F238E27FC236}">
                        <a16:creationId xmlns:a16="http://schemas.microsoft.com/office/drawing/2014/main" id="{B93711C2-AC6B-FA2D-6BD5-FD70D203B995}"/>
                      </a:ext>
                    </a:extLst>
                  </p:cNvPr>
                  <p:cNvGrpSpPr/>
                  <p:nvPr/>
                </p:nvGrpSpPr>
                <p:grpSpPr>
                  <a:xfrm>
                    <a:off x="4956404" y="4344878"/>
                    <a:ext cx="86785" cy="235073"/>
                    <a:chOff x="11265408" y="2058441"/>
                    <a:chExt cx="806558" cy="2184701"/>
                  </a:xfrm>
                  <a:solidFill>
                    <a:srgbClr val="D0006F"/>
                  </a:solidFill>
                </p:grpSpPr>
                <p:sp>
                  <p:nvSpPr>
                    <p:cNvPr id="149" name="Freeform 377">
                      <a:extLst>
                        <a:ext uri="{FF2B5EF4-FFF2-40B4-BE49-F238E27FC236}">
                          <a16:creationId xmlns:a16="http://schemas.microsoft.com/office/drawing/2014/main" id="{8FC9A4F6-6935-5D26-2DD6-5B94B7A22DFE}"/>
                        </a:ext>
                      </a:extLst>
                    </p:cNvPr>
                    <p:cNvSpPr/>
                    <p:nvPr/>
                  </p:nvSpPr>
                  <p:spPr>
                    <a:xfrm rot="10800000" flipH="1">
                      <a:off x="11537300" y="3708476"/>
                      <a:ext cx="334166" cy="334166"/>
                    </a:xfrm>
                    <a:custGeom>
                      <a:avLst/>
                      <a:gdLst>
                        <a:gd name="connsiteX0" fmla="*/ 334166 w 334166"/>
                        <a:gd name="connsiteY0" fmla="*/ 167083 h 334166"/>
                        <a:gd name="connsiteX1" fmla="*/ 167083 w 334166"/>
                        <a:gd name="connsiteY1" fmla="*/ 334166 h 334166"/>
                        <a:gd name="connsiteX2" fmla="*/ 0 w 334166"/>
                        <a:gd name="connsiteY2" fmla="*/ 167083 h 334166"/>
                        <a:gd name="connsiteX3" fmla="*/ 167083 w 334166"/>
                        <a:gd name="connsiteY3" fmla="*/ 0 h 334166"/>
                        <a:gd name="connsiteX4" fmla="*/ 334166 w 334166"/>
                        <a:gd name="connsiteY4" fmla="*/ 167083 h 334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166" h="334166">
                          <a:moveTo>
                            <a:pt x="334166" y="167083"/>
                          </a:moveTo>
                          <a:cubicBezTo>
                            <a:pt x="334166" y="259361"/>
                            <a:pt x="259361" y="334166"/>
                            <a:pt x="167083" y="334166"/>
                          </a:cubicBezTo>
                          <a:cubicBezTo>
                            <a:pt x="74806" y="334166"/>
                            <a:pt x="0" y="259361"/>
                            <a:pt x="0" y="167083"/>
                          </a:cubicBezTo>
                          <a:cubicBezTo>
                            <a:pt x="0" y="74806"/>
                            <a:pt x="74806" y="0"/>
                            <a:pt x="167083" y="0"/>
                          </a:cubicBezTo>
                          <a:cubicBezTo>
                            <a:pt x="259361" y="0"/>
                            <a:pt x="334166" y="74806"/>
                            <a:pt x="334166" y="167083"/>
                          </a:cubicBezTo>
                          <a:close/>
                        </a:path>
                      </a:pathLst>
                    </a:custGeom>
                    <a:grpFill/>
                    <a:ln w="33338"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50" name="Freeform 386">
                      <a:extLst>
                        <a:ext uri="{FF2B5EF4-FFF2-40B4-BE49-F238E27FC236}">
                          <a16:creationId xmlns:a16="http://schemas.microsoft.com/office/drawing/2014/main" id="{E5AEB709-934D-9A92-427D-33423861298B}"/>
                        </a:ext>
                      </a:extLst>
                    </p:cNvPr>
                    <p:cNvSpPr/>
                    <p:nvPr/>
                  </p:nvSpPr>
                  <p:spPr bwMode="auto">
                    <a:xfrm>
                      <a:off x="11265408" y="2058441"/>
                      <a:ext cx="806558" cy="2184701"/>
                    </a:xfrm>
                    <a:custGeom>
                      <a:avLst/>
                      <a:gdLst>
                        <a:gd name="connsiteX0" fmla="*/ 0 w 806558"/>
                        <a:gd name="connsiteY0" fmla="*/ 0 h 2184701"/>
                        <a:gd name="connsiteX1" fmla="*/ 110656 w 806558"/>
                        <a:gd name="connsiteY1" fmla="*/ 34341 h 2184701"/>
                        <a:gd name="connsiteX2" fmla="*/ 539225 w 806558"/>
                        <a:gd name="connsiteY2" fmla="*/ 680953 h 2184701"/>
                        <a:gd name="connsiteX3" fmla="*/ 539225 w 806558"/>
                        <a:gd name="connsiteY3" fmla="*/ 1462902 h 2184701"/>
                        <a:gd name="connsiteX4" fmla="*/ 806558 w 806558"/>
                        <a:gd name="connsiteY4" fmla="*/ 1817118 h 2184701"/>
                        <a:gd name="connsiteX5" fmla="*/ 438975 w 806558"/>
                        <a:gd name="connsiteY5" fmla="*/ 2184701 h 2184701"/>
                        <a:gd name="connsiteX6" fmla="*/ 71392 w 806558"/>
                        <a:gd name="connsiteY6" fmla="*/ 1817118 h 2184701"/>
                        <a:gd name="connsiteX7" fmla="*/ 338725 w 806558"/>
                        <a:gd name="connsiteY7" fmla="*/ 1462902 h 2184701"/>
                        <a:gd name="connsiteX8" fmla="*/ 338725 w 806558"/>
                        <a:gd name="connsiteY8" fmla="*/ 680953 h 2184701"/>
                        <a:gd name="connsiteX9" fmla="*/ 32806 w 806558"/>
                        <a:gd name="connsiteY9" fmla="*/ 219021 h 2184701"/>
                        <a:gd name="connsiteX10" fmla="*/ 0 w 806558"/>
                        <a:gd name="connsiteY10" fmla="*/ 208863 h 2184701"/>
                        <a:gd name="connsiteX11" fmla="*/ 0 w 806558"/>
                        <a:gd name="connsiteY11" fmla="*/ 0 h 2184701"/>
                        <a:gd name="connsiteX12" fmla="*/ 438975 w 806558"/>
                        <a:gd name="connsiteY12" fmla="*/ 1583202 h 2184701"/>
                        <a:gd name="connsiteX13" fmla="*/ 205058 w 806558"/>
                        <a:gd name="connsiteY13" fmla="*/ 1817118 h 2184701"/>
                        <a:gd name="connsiteX14" fmla="*/ 438975 w 806558"/>
                        <a:gd name="connsiteY14" fmla="*/ 2051035 h 2184701"/>
                        <a:gd name="connsiteX15" fmla="*/ 672891 w 806558"/>
                        <a:gd name="connsiteY15" fmla="*/ 1817118 h 2184701"/>
                        <a:gd name="connsiteX16" fmla="*/ 438975 w 806558"/>
                        <a:gd name="connsiteY16" fmla="*/ 1583202 h 2184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06558" h="2184701">
                          <a:moveTo>
                            <a:pt x="0" y="0"/>
                          </a:moveTo>
                          <a:lnTo>
                            <a:pt x="110656" y="34341"/>
                          </a:lnTo>
                          <a:cubicBezTo>
                            <a:pt x="362534" y="140857"/>
                            <a:pt x="539225" y="390228"/>
                            <a:pt x="539225" y="680953"/>
                          </a:cubicBezTo>
                          <a:lnTo>
                            <a:pt x="539225" y="1462902"/>
                          </a:lnTo>
                          <a:cubicBezTo>
                            <a:pt x="692941" y="1506344"/>
                            <a:pt x="806558" y="1650035"/>
                            <a:pt x="806558" y="1817118"/>
                          </a:cubicBezTo>
                          <a:cubicBezTo>
                            <a:pt x="806558" y="2020960"/>
                            <a:pt x="642816" y="2184701"/>
                            <a:pt x="438975" y="2184701"/>
                          </a:cubicBezTo>
                          <a:cubicBezTo>
                            <a:pt x="235133" y="2184701"/>
                            <a:pt x="71392" y="2020960"/>
                            <a:pt x="71392" y="1817118"/>
                          </a:cubicBezTo>
                          <a:cubicBezTo>
                            <a:pt x="71392" y="1650035"/>
                            <a:pt x="185008" y="1506344"/>
                            <a:pt x="338725" y="1462902"/>
                          </a:cubicBezTo>
                          <a:lnTo>
                            <a:pt x="338725" y="680953"/>
                          </a:lnTo>
                          <a:cubicBezTo>
                            <a:pt x="338725" y="472935"/>
                            <a:pt x="212786" y="294991"/>
                            <a:pt x="32806" y="219021"/>
                          </a:cubicBezTo>
                          <a:lnTo>
                            <a:pt x="0" y="208863"/>
                          </a:lnTo>
                          <a:lnTo>
                            <a:pt x="0" y="0"/>
                          </a:lnTo>
                          <a:close/>
                          <a:moveTo>
                            <a:pt x="438975" y="1583202"/>
                          </a:moveTo>
                          <a:cubicBezTo>
                            <a:pt x="308650" y="1583202"/>
                            <a:pt x="205058" y="1686793"/>
                            <a:pt x="205058" y="1817118"/>
                          </a:cubicBezTo>
                          <a:cubicBezTo>
                            <a:pt x="205058" y="1947443"/>
                            <a:pt x="308650" y="2051035"/>
                            <a:pt x="438975" y="2051035"/>
                          </a:cubicBezTo>
                          <a:cubicBezTo>
                            <a:pt x="569300" y="2051035"/>
                            <a:pt x="672891" y="1947443"/>
                            <a:pt x="672891" y="1817118"/>
                          </a:cubicBezTo>
                          <a:cubicBezTo>
                            <a:pt x="672891" y="1686793"/>
                            <a:pt x="569300" y="1583202"/>
                            <a:pt x="438975" y="1583202"/>
                          </a:cubicBezTo>
                          <a:close/>
                        </a:path>
                      </a:pathLst>
                    </a:custGeom>
                    <a:grp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ea typeface="MS PGothic" pitchFamily="34" charset="-128"/>
                        <a:cs typeface="ヒラギノ角ゴ Pro W3"/>
                        <a:sym typeface="Lexia" panose="02060503040202020203" pitchFamily="18" charset="0"/>
                      </a:endParaRPr>
                    </a:p>
                  </p:txBody>
                </p:sp>
              </p:grpSp>
              <p:sp>
                <p:nvSpPr>
                  <p:cNvPr id="148" name="Freeform 371">
                    <a:extLst>
                      <a:ext uri="{FF2B5EF4-FFF2-40B4-BE49-F238E27FC236}">
                        <a16:creationId xmlns:a16="http://schemas.microsoft.com/office/drawing/2014/main" id="{CB5006FC-F9CE-79F1-DCCA-FC3092B8AB30}"/>
                      </a:ext>
                    </a:extLst>
                  </p:cNvPr>
                  <p:cNvSpPr/>
                  <p:nvPr/>
                </p:nvSpPr>
                <p:spPr bwMode="auto">
                  <a:xfrm>
                    <a:off x="4630393" y="4345030"/>
                    <a:ext cx="151016" cy="314025"/>
                  </a:xfrm>
                  <a:custGeom>
                    <a:avLst/>
                    <a:gdLst>
                      <a:gd name="connsiteX0" fmla="*/ 1136165 w 1403498"/>
                      <a:gd name="connsiteY0" fmla="*/ 0 h 2918453"/>
                      <a:gd name="connsiteX1" fmla="*/ 1136165 w 1403498"/>
                      <a:gd name="connsiteY1" fmla="*/ 208861 h 2918453"/>
                      <a:gd name="connsiteX2" fmla="*/ 1107917 w 1403498"/>
                      <a:gd name="connsiteY2" fmla="*/ 217607 h 2918453"/>
                      <a:gd name="connsiteX3" fmla="*/ 801999 w 1403498"/>
                      <a:gd name="connsiteY3" fmla="*/ 679539 h 2918453"/>
                      <a:gd name="connsiteX4" fmla="*/ 801999 w 1403498"/>
                      <a:gd name="connsiteY4" fmla="*/ 1020389 h 2918453"/>
                      <a:gd name="connsiteX5" fmla="*/ 1403498 w 1403498"/>
                      <a:gd name="connsiteY5" fmla="*/ 1715454 h 2918453"/>
                      <a:gd name="connsiteX6" fmla="*/ 1336665 w 1403498"/>
                      <a:gd name="connsiteY6" fmla="*/ 1829071 h 2918453"/>
                      <a:gd name="connsiteX7" fmla="*/ 1336665 w 1403498"/>
                      <a:gd name="connsiteY7" fmla="*/ 2651120 h 2918453"/>
                      <a:gd name="connsiteX8" fmla="*/ 1162899 w 1403498"/>
                      <a:gd name="connsiteY8" fmla="*/ 2848278 h 2918453"/>
                      <a:gd name="connsiteX9" fmla="*/ 1069332 w 1403498"/>
                      <a:gd name="connsiteY9" fmla="*/ 2918453 h 2918453"/>
                      <a:gd name="connsiteX10" fmla="*/ 1035915 w 1403498"/>
                      <a:gd name="connsiteY10" fmla="*/ 2918453 h 2918453"/>
                      <a:gd name="connsiteX11" fmla="*/ 902249 w 1403498"/>
                      <a:gd name="connsiteY11" fmla="*/ 2784786 h 2918453"/>
                      <a:gd name="connsiteX12" fmla="*/ 1035915 w 1403498"/>
                      <a:gd name="connsiteY12" fmla="*/ 2651120 h 2918453"/>
                      <a:gd name="connsiteX13" fmla="*/ 1069332 w 1403498"/>
                      <a:gd name="connsiteY13" fmla="*/ 2651120 h 2918453"/>
                      <a:gd name="connsiteX14" fmla="*/ 1162899 w 1403498"/>
                      <a:gd name="connsiteY14" fmla="*/ 2711270 h 2918453"/>
                      <a:gd name="connsiteX15" fmla="*/ 1202999 w 1403498"/>
                      <a:gd name="connsiteY15" fmla="*/ 2651120 h 2918453"/>
                      <a:gd name="connsiteX16" fmla="*/ 1202999 w 1403498"/>
                      <a:gd name="connsiteY16" fmla="*/ 1829071 h 2918453"/>
                      <a:gd name="connsiteX17" fmla="*/ 1136165 w 1403498"/>
                      <a:gd name="connsiteY17" fmla="*/ 1715454 h 2918453"/>
                      <a:gd name="connsiteX18" fmla="*/ 701749 w 1403498"/>
                      <a:gd name="connsiteY18" fmla="*/ 1281038 h 2918453"/>
                      <a:gd name="connsiteX19" fmla="*/ 267333 w 1403498"/>
                      <a:gd name="connsiteY19" fmla="*/ 1715454 h 2918453"/>
                      <a:gd name="connsiteX20" fmla="*/ 200500 w 1403498"/>
                      <a:gd name="connsiteY20" fmla="*/ 1829071 h 2918453"/>
                      <a:gd name="connsiteX21" fmla="*/ 200500 w 1403498"/>
                      <a:gd name="connsiteY21" fmla="*/ 2651120 h 2918453"/>
                      <a:gd name="connsiteX22" fmla="*/ 240600 w 1403498"/>
                      <a:gd name="connsiteY22" fmla="*/ 2711270 h 2918453"/>
                      <a:gd name="connsiteX23" fmla="*/ 334166 w 1403498"/>
                      <a:gd name="connsiteY23" fmla="*/ 2651120 h 2918453"/>
                      <a:gd name="connsiteX24" fmla="*/ 367583 w 1403498"/>
                      <a:gd name="connsiteY24" fmla="*/ 2651120 h 2918453"/>
                      <a:gd name="connsiteX25" fmla="*/ 501249 w 1403498"/>
                      <a:gd name="connsiteY25" fmla="*/ 2784786 h 2918453"/>
                      <a:gd name="connsiteX26" fmla="*/ 367583 w 1403498"/>
                      <a:gd name="connsiteY26" fmla="*/ 2918453 h 2918453"/>
                      <a:gd name="connsiteX27" fmla="*/ 334166 w 1403498"/>
                      <a:gd name="connsiteY27" fmla="*/ 2918453 h 2918453"/>
                      <a:gd name="connsiteX28" fmla="*/ 240600 w 1403498"/>
                      <a:gd name="connsiteY28" fmla="*/ 2848278 h 2918453"/>
                      <a:gd name="connsiteX29" fmla="*/ 66833 w 1403498"/>
                      <a:gd name="connsiteY29" fmla="*/ 2651120 h 2918453"/>
                      <a:gd name="connsiteX30" fmla="*/ 66833 w 1403498"/>
                      <a:gd name="connsiteY30" fmla="*/ 1829071 h 2918453"/>
                      <a:gd name="connsiteX31" fmla="*/ 0 w 1403498"/>
                      <a:gd name="connsiteY31" fmla="*/ 1715454 h 2918453"/>
                      <a:gd name="connsiteX32" fmla="*/ 601499 w 1403498"/>
                      <a:gd name="connsiteY32" fmla="*/ 1020389 h 2918453"/>
                      <a:gd name="connsiteX33" fmla="*/ 601499 w 1403498"/>
                      <a:gd name="connsiteY33" fmla="*/ 679539 h 2918453"/>
                      <a:gd name="connsiteX34" fmla="*/ 1030067 w 1403498"/>
                      <a:gd name="connsiteY34" fmla="*/ 32927 h 2918453"/>
                      <a:gd name="connsiteX35" fmla="*/ 1136165 w 1403498"/>
                      <a:gd name="connsiteY35" fmla="*/ 0 h 2918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03498" h="2918453">
                        <a:moveTo>
                          <a:pt x="1136165" y="0"/>
                        </a:moveTo>
                        <a:lnTo>
                          <a:pt x="1136165" y="208861"/>
                        </a:lnTo>
                        <a:lnTo>
                          <a:pt x="1107917" y="217607"/>
                        </a:lnTo>
                        <a:cubicBezTo>
                          <a:pt x="927938" y="293577"/>
                          <a:pt x="801999" y="471521"/>
                          <a:pt x="801999" y="679539"/>
                        </a:cubicBezTo>
                        <a:lnTo>
                          <a:pt x="801999" y="1020389"/>
                        </a:lnTo>
                        <a:cubicBezTo>
                          <a:pt x="1142849" y="1070514"/>
                          <a:pt x="1403498" y="1361238"/>
                          <a:pt x="1403498" y="1715454"/>
                        </a:cubicBezTo>
                        <a:cubicBezTo>
                          <a:pt x="1403498" y="1765579"/>
                          <a:pt x="1376765" y="1809021"/>
                          <a:pt x="1336665" y="1829071"/>
                        </a:cubicBezTo>
                        <a:lnTo>
                          <a:pt x="1336665" y="2651120"/>
                        </a:lnTo>
                        <a:cubicBezTo>
                          <a:pt x="1336665" y="2751370"/>
                          <a:pt x="1259807" y="2834911"/>
                          <a:pt x="1162899" y="2848278"/>
                        </a:cubicBezTo>
                        <a:cubicBezTo>
                          <a:pt x="1149532" y="2888378"/>
                          <a:pt x="1112774" y="2918453"/>
                          <a:pt x="1069332" y="2918453"/>
                        </a:cubicBezTo>
                        <a:lnTo>
                          <a:pt x="1035915" y="2918453"/>
                        </a:lnTo>
                        <a:cubicBezTo>
                          <a:pt x="962399" y="2918453"/>
                          <a:pt x="902249" y="2858303"/>
                          <a:pt x="902249" y="2784786"/>
                        </a:cubicBezTo>
                        <a:cubicBezTo>
                          <a:pt x="902249" y="2711270"/>
                          <a:pt x="962399" y="2651120"/>
                          <a:pt x="1035915" y="2651120"/>
                        </a:cubicBezTo>
                        <a:lnTo>
                          <a:pt x="1069332" y="2651120"/>
                        </a:lnTo>
                        <a:cubicBezTo>
                          <a:pt x="1109432" y="2651120"/>
                          <a:pt x="1146190" y="2677853"/>
                          <a:pt x="1162899" y="2711270"/>
                        </a:cubicBezTo>
                        <a:cubicBezTo>
                          <a:pt x="1186290" y="2701245"/>
                          <a:pt x="1202999" y="2677853"/>
                          <a:pt x="1202999" y="2651120"/>
                        </a:cubicBezTo>
                        <a:lnTo>
                          <a:pt x="1202999" y="1829071"/>
                        </a:lnTo>
                        <a:cubicBezTo>
                          <a:pt x="1162899" y="1805679"/>
                          <a:pt x="1136165" y="1762238"/>
                          <a:pt x="1136165" y="1715454"/>
                        </a:cubicBezTo>
                        <a:cubicBezTo>
                          <a:pt x="1136165" y="1474855"/>
                          <a:pt x="942349" y="1281038"/>
                          <a:pt x="701749" y="1281038"/>
                        </a:cubicBezTo>
                        <a:cubicBezTo>
                          <a:pt x="461149" y="1281038"/>
                          <a:pt x="267333" y="1474855"/>
                          <a:pt x="267333" y="1715454"/>
                        </a:cubicBezTo>
                        <a:cubicBezTo>
                          <a:pt x="267333" y="1765579"/>
                          <a:pt x="240600" y="1809021"/>
                          <a:pt x="200500" y="1829071"/>
                        </a:cubicBezTo>
                        <a:lnTo>
                          <a:pt x="200500" y="2651120"/>
                        </a:lnTo>
                        <a:cubicBezTo>
                          <a:pt x="200500" y="2677853"/>
                          <a:pt x="217208" y="2701245"/>
                          <a:pt x="240600" y="2711270"/>
                        </a:cubicBezTo>
                        <a:cubicBezTo>
                          <a:pt x="257308" y="2674512"/>
                          <a:pt x="290725" y="2651120"/>
                          <a:pt x="334166" y="2651120"/>
                        </a:cubicBezTo>
                        <a:lnTo>
                          <a:pt x="367583" y="2651120"/>
                        </a:lnTo>
                        <a:cubicBezTo>
                          <a:pt x="441099" y="2651120"/>
                          <a:pt x="501249" y="2711270"/>
                          <a:pt x="501249" y="2784786"/>
                        </a:cubicBezTo>
                        <a:cubicBezTo>
                          <a:pt x="501249" y="2858303"/>
                          <a:pt x="441099" y="2918453"/>
                          <a:pt x="367583" y="2918453"/>
                        </a:cubicBezTo>
                        <a:lnTo>
                          <a:pt x="334166" y="2918453"/>
                        </a:lnTo>
                        <a:cubicBezTo>
                          <a:pt x="290725" y="2918453"/>
                          <a:pt x="253966" y="2888378"/>
                          <a:pt x="240600" y="2848278"/>
                        </a:cubicBezTo>
                        <a:cubicBezTo>
                          <a:pt x="143691" y="2834911"/>
                          <a:pt x="66833" y="2751370"/>
                          <a:pt x="66833" y="2651120"/>
                        </a:cubicBezTo>
                        <a:lnTo>
                          <a:pt x="66833" y="1829071"/>
                        </a:lnTo>
                        <a:cubicBezTo>
                          <a:pt x="26733" y="1805679"/>
                          <a:pt x="0" y="1762238"/>
                          <a:pt x="0" y="1715454"/>
                        </a:cubicBezTo>
                        <a:cubicBezTo>
                          <a:pt x="0" y="1361238"/>
                          <a:pt x="260650" y="1070514"/>
                          <a:pt x="601499" y="1020389"/>
                        </a:cubicBezTo>
                        <a:lnTo>
                          <a:pt x="601499" y="679539"/>
                        </a:lnTo>
                        <a:cubicBezTo>
                          <a:pt x="601499" y="388814"/>
                          <a:pt x="778190" y="139443"/>
                          <a:pt x="1030067" y="32927"/>
                        </a:cubicBezTo>
                        <a:lnTo>
                          <a:pt x="1136165" y="0"/>
                        </a:lnTo>
                        <a:close/>
                      </a:path>
                    </a:pathLst>
                  </a:custGeom>
                  <a:solidFill>
                    <a:srgbClr val="D0006F"/>
                  </a:solid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ea typeface="MS PGothic" pitchFamily="34" charset="-128"/>
                      <a:cs typeface="ヒラギノ角ゴ Pro W3"/>
                      <a:sym typeface="Lexia" panose="02060503040202020203" pitchFamily="18" charset="0"/>
                    </a:endParaRPr>
                  </a:p>
                </p:txBody>
              </p:sp>
            </p:grpSp>
          </p:grpSp>
        </p:grpSp>
        <p:sp>
          <p:nvSpPr>
            <p:cNvPr id="20" name="TextBox 518">
              <a:extLst>
                <a:ext uri="{FF2B5EF4-FFF2-40B4-BE49-F238E27FC236}">
                  <a16:creationId xmlns:a16="http://schemas.microsoft.com/office/drawing/2014/main" id="{06BDF675-C487-CD7F-0678-5CDA1DA3EAB6}"/>
                </a:ext>
              </a:extLst>
            </p:cNvPr>
            <p:cNvSpPr txBox="1"/>
            <p:nvPr/>
          </p:nvSpPr>
          <p:spPr bwMode="auto">
            <a:xfrm>
              <a:off x="8532182" y="3460204"/>
              <a:ext cx="1787331" cy="360850"/>
            </a:xfrm>
            <a:prstGeom prst="rect">
              <a:avLst/>
            </a:prstGeom>
            <a:noFill/>
            <a:ln w="9525">
              <a:noFill/>
              <a:miter lim="800000"/>
              <a:headEnd/>
              <a:tailEnd/>
            </a:ln>
            <a:effectLst/>
          </p:spPr>
          <p:txBody>
            <a:bodyPr wrap="none" lIns="72000" tIns="72000" rIns="72000" bIns="72000" rtlCol="0" anchor="b">
              <a:spAutoFit/>
            </a:bodyPr>
            <a:lstStyle/>
            <a:p>
              <a:pPr algn="ctr" defTabSz="914377">
                <a:defRPr/>
              </a:pPr>
              <a:r>
                <a:rPr lang="en-GB" sz="1400" b="1" dirty="0">
                  <a:solidFill>
                    <a:srgbClr val="595959"/>
                  </a:solidFill>
                  <a:sym typeface="Lexia" panose="02060503040202020203" pitchFamily="18" charset="0"/>
                </a:rPr>
                <a:t>General Practitioner</a:t>
              </a:r>
            </a:p>
          </p:txBody>
        </p:sp>
        <p:grpSp>
          <p:nvGrpSpPr>
            <p:cNvPr id="22" name="Group 21">
              <a:extLst>
                <a:ext uri="{FF2B5EF4-FFF2-40B4-BE49-F238E27FC236}">
                  <a16:creationId xmlns:a16="http://schemas.microsoft.com/office/drawing/2014/main" id="{3FFF4228-5181-DF0A-4CBD-7654542E50C1}"/>
                </a:ext>
              </a:extLst>
            </p:cNvPr>
            <p:cNvGrpSpPr/>
            <p:nvPr/>
          </p:nvGrpSpPr>
          <p:grpSpPr>
            <a:xfrm>
              <a:off x="7682851" y="3197116"/>
              <a:ext cx="594761" cy="848973"/>
              <a:chOff x="3969997" y="1902063"/>
              <a:chExt cx="643492" cy="918533"/>
            </a:xfrm>
          </p:grpSpPr>
          <p:sp>
            <p:nvSpPr>
              <p:cNvPr id="130" name="Freeform 222">
                <a:extLst>
                  <a:ext uri="{FF2B5EF4-FFF2-40B4-BE49-F238E27FC236}">
                    <a16:creationId xmlns:a16="http://schemas.microsoft.com/office/drawing/2014/main" id="{6039D7A7-F0D7-5F88-47C2-15BB6D4F2BC0}"/>
                  </a:ext>
                </a:extLst>
              </p:cNvPr>
              <p:cNvSpPr>
                <a:spLocks/>
              </p:cNvSpPr>
              <p:nvPr/>
            </p:nvSpPr>
            <p:spPr bwMode="auto">
              <a:xfrm>
                <a:off x="4215631" y="2438305"/>
                <a:ext cx="150495" cy="340774"/>
              </a:xfrm>
              <a:custGeom>
                <a:avLst/>
                <a:gdLst>
                  <a:gd name="T0" fmla="*/ 87 w 87"/>
                  <a:gd name="T1" fmla="*/ 94 h 197"/>
                  <a:gd name="T2" fmla="*/ 45 w 87"/>
                  <a:gd name="T3" fmla="*/ 197 h 197"/>
                  <a:gd name="T4" fmla="*/ 0 w 87"/>
                  <a:gd name="T5" fmla="*/ 94 h 197"/>
                  <a:gd name="T6" fmla="*/ 0 w 87"/>
                  <a:gd name="T7" fmla="*/ 0 h 197"/>
                  <a:gd name="T8" fmla="*/ 87 w 87"/>
                  <a:gd name="T9" fmla="*/ 0 h 197"/>
                  <a:gd name="T10" fmla="*/ 87 w 87"/>
                  <a:gd name="T11" fmla="*/ 94 h 197"/>
                </a:gdLst>
                <a:ahLst/>
                <a:cxnLst>
                  <a:cxn ang="0">
                    <a:pos x="T0" y="T1"/>
                  </a:cxn>
                  <a:cxn ang="0">
                    <a:pos x="T2" y="T3"/>
                  </a:cxn>
                  <a:cxn ang="0">
                    <a:pos x="T4" y="T5"/>
                  </a:cxn>
                  <a:cxn ang="0">
                    <a:pos x="T6" y="T7"/>
                  </a:cxn>
                  <a:cxn ang="0">
                    <a:pos x="T8" y="T9"/>
                  </a:cxn>
                  <a:cxn ang="0">
                    <a:pos x="T10" y="T11"/>
                  </a:cxn>
                </a:cxnLst>
                <a:rect l="0" t="0" r="r" b="b"/>
                <a:pathLst>
                  <a:path w="87" h="197">
                    <a:moveTo>
                      <a:pt x="87" y="94"/>
                    </a:moveTo>
                    <a:lnTo>
                      <a:pt x="45" y="197"/>
                    </a:lnTo>
                    <a:lnTo>
                      <a:pt x="0" y="94"/>
                    </a:lnTo>
                    <a:lnTo>
                      <a:pt x="0" y="0"/>
                    </a:lnTo>
                    <a:lnTo>
                      <a:pt x="87" y="0"/>
                    </a:lnTo>
                    <a:lnTo>
                      <a:pt x="87" y="94"/>
                    </a:lnTo>
                    <a:close/>
                  </a:path>
                </a:pathLst>
              </a:custGeom>
              <a:solidFill>
                <a:srgbClr val="925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31" name="Freeform 223">
                <a:extLst>
                  <a:ext uri="{FF2B5EF4-FFF2-40B4-BE49-F238E27FC236}">
                    <a16:creationId xmlns:a16="http://schemas.microsoft.com/office/drawing/2014/main" id="{9901EC7D-DA62-F952-FCC6-460D06A4FDB5}"/>
                  </a:ext>
                </a:extLst>
              </p:cNvPr>
              <p:cNvSpPr>
                <a:spLocks/>
              </p:cNvSpPr>
              <p:nvPr/>
            </p:nvSpPr>
            <p:spPr bwMode="auto">
              <a:xfrm>
                <a:off x="3969997" y="2535175"/>
                <a:ext cx="321746" cy="285421"/>
              </a:xfrm>
              <a:custGeom>
                <a:avLst/>
                <a:gdLst>
                  <a:gd name="T0" fmla="*/ 164 w 214"/>
                  <a:gd name="T1" fmla="*/ 0 h 189"/>
                  <a:gd name="T2" fmla="*/ 44 w 214"/>
                  <a:gd name="T3" fmla="*/ 28 h 189"/>
                  <a:gd name="T4" fmla="*/ 0 w 214"/>
                  <a:gd name="T5" fmla="*/ 189 h 189"/>
                  <a:gd name="T6" fmla="*/ 214 w 214"/>
                  <a:gd name="T7" fmla="*/ 189 h 189"/>
                  <a:gd name="T8" fmla="*/ 214 w 214"/>
                  <a:gd name="T9" fmla="*/ 125 h 189"/>
                  <a:gd name="T10" fmla="*/ 164 w 214"/>
                  <a:gd name="T11" fmla="*/ 0 h 189"/>
                </a:gdLst>
                <a:ahLst/>
                <a:cxnLst>
                  <a:cxn ang="0">
                    <a:pos x="T0" y="T1"/>
                  </a:cxn>
                  <a:cxn ang="0">
                    <a:pos x="T2" y="T3"/>
                  </a:cxn>
                  <a:cxn ang="0">
                    <a:pos x="T4" y="T5"/>
                  </a:cxn>
                  <a:cxn ang="0">
                    <a:pos x="T6" y="T7"/>
                  </a:cxn>
                  <a:cxn ang="0">
                    <a:pos x="T8" y="T9"/>
                  </a:cxn>
                  <a:cxn ang="0">
                    <a:pos x="T10" y="T11"/>
                  </a:cxn>
                </a:cxnLst>
                <a:rect l="0" t="0" r="r" b="b"/>
                <a:pathLst>
                  <a:path w="214" h="189">
                    <a:moveTo>
                      <a:pt x="164" y="0"/>
                    </a:moveTo>
                    <a:cubicBezTo>
                      <a:pt x="164" y="0"/>
                      <a:pt x="58" y="14"/>
                      <a:pt x="44" y="28"/>
                    </a:cubicBezTo>
                    <a:cubicBezTo>
                      <a:pt x="31" y="41"/>
                      <a:pt x="6" y="162"/>
                      <a:pt x="0" y="189"/>
                    </a:cubicBezTo>
                    <a:cubicBezTo>
                      <a:pt x="166" y="189"/>
                      <a:pt x="214" y="189"/>
                      <a:pt x="214" y="189"/>
                    </a:cubicBezTo>
                    <a:cubicBezTo>
                      <a:pt x="214" y="125"/>
                      <a:pt x="214" y="125"/>
                      <a:pt x="214" y="125"/>
                    </a:cubicBezTo>
                    <a:lnTo>
                      <a:pt x="164" y="0"/>
                    </a:lnTo>
                    <a:close/>
                  </a:path>
                </a:pathLst>
              </a:custGeom>
              <a:solidFill>
                <a:srgbClr val="003865">
                  <a:lumMod val="90000"/>
                  <a:lumOff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32" name="Freeform 224">
                <a:extLst>
                  <a:ext uri="{FF2B5EF4-FFF2-40B4-BE49-F238E27FC236}">
                    <a16:creationId xmlns:a16="http://schemas.microsoft.com/office/drawing/2014/main" id="{FD337316-6BDB-1500-4602-59378597DD8C}"/>
                  </a:ext>
                </a:extLst>
              </p:cNvPr>
              <p:cNvSpPr>
                <a:spLocks/>
              </p:cNvSpPr>
              <p:nvPr/>
            </p:nvSpPr>
            <p:spPr bwMode="auto">
              <a:xfrm>
                <a:off x="4291743" y="2535175"/>
                <a:ext cx="321746" cy="285421"/>
              </a:xfrm>
              <a:custGeom>
                <a:avLst/>
                <a:gdLst>
                  <a:gd name="T0" fmla="*/ 50 w 214"/>
                  <a:gd name="T1" fmla="*/ 0 h 189"/>
                  <a:gd name="T2" fmla="*/ 171 w 214"/>
                  <a:gd name="T3" fmla="*/ 28 h 189"/>
                  <a:gd name="T4" fmla="*/ 214 w 214"/>
                  <a:gd name="T5" fmla="*/ 189 h 189"/>
                  <a:gd name="T6" fmla="*/ 0 w 214"/>
                  <a:gd name="T7" fmla="*/ 189 h 189"/>
                  <a:gd name="T8" fmla="*/ 0 w 214"/>
                  <a:gd name="T9" fmla="*/ 125 h 189"/>
                  <a:gd name="T10" fmla="*/ 50 w 214"/>
                  <a:gd name="T11" fmla="*/ 0 h 189"/>
                </a:gdLst>
                <a:ahLst/>
                <a:cxnLst>
                  <a:cxn ang="0">
                    <a:pos x="T0" y="T1"/>
                  </a:cxn>
                  <a:cxn ang="0">
                    <a:pos x="T2" y="T3"/>
                  </a:cxn>
                  <a:cxn ang="0">
                    <a:pos x="T4" y="T5"/>
                  </a:cxn>
                  <a:cxn ang="0">
                    <a:pos x="T6" y="T7"/>
                  </a:cxn>
                  <a:cxn ang="0">
                    <a:pos x="T8" y="T9"/>
                  </a:cxn>
                  <a:cxn ang="0">
                    <a:pos x="T10" y="T11"/>
                  </a:cxn>
                </a:cxnLst>
                <a:rect l="0" t="0" r="r" b="b"/>
                <a:pathLst>
                  <a:path w="214" h="189">
                    <a:moveTo>
                      <a:pt x="50" y="0"/>
                    </a:moveTo>
                    <a:cubicBezTo>
                      <a:pt x="50" y="0"/>
                      <a:pt x="157" y="14"/>
                      <a:pt x="171" y="28"/>
                    </a:cubicBezTo>
                    <a:cubicBezTo>
                      <a:pt x="183" y="41"/>
                      <a:pt x="208" y="162"/>
                      <a:pt x="214" y="189"/>
                    </a:cubicBezTo>
                    <a:cubicBezTo>
                      <a:pt x="48" y="189"/>
                      <a:pt x="0" y="189"/>
                      <a:pt x="0" y="189"/>
                    </a:cubicBezTo>
                    <a:cubicBezTo>
                      <a:pt x="0" y="125"/>
                      <a:pt x="0" y="125"/>
                      <a:pt x="0" y="125"/>
                    </a:cubicBezTo>
                    <a:lnTo>
                      <a:pt x="50" y="0"/>
                    </a:lnTo>
                    <a:close/>
                  </a:path>
                </a:pathLst>
              </a:custGeom>
              <a:solidFill>
                <a:srgbClr val="0038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33" name="Freeform 225">
                <a:extLst>
                  <a:ext uri="{FF2B5EF4-FFF2-40B4-BE49-F238E27FC236}">
                    <a16:creationId xmlns:a16="http://schemas.microsoft.com/office/drawing/2014/main" id="{DC2D7623-197D-A567-65B7-35CFD59DEF99}"/>
                  </a:ext>
                </a:extLst>
              </p:cNvPr>
              <p:cNvSpPr>
                <a:spLocks/>
              </p:cNvSpPr>
              <p:nvPr/>
            </p:nvSpPr>
            <p:spPr bwMode="auto">
              <a:xfrm>
                <a:off x="4291743" y="1966065"/>
                <a:ext cx="188551" cy="499917"/>
              </a:xfrm>
              <a:custGeom>
                <a:avLst/>
                <a:gdLst>
                  <a:gd name="T0" fmla="*/ 0 w 125"/>
                  <a:gd name="T1" fmla="*/ 0 h 332"/>
                  <a:gd name="T2" fmla="*/ 125 w 125"/>
                  <a:gd name="T3" fmla="*/ 157 h 332"/>
                  <a:gd name="T4" fmla="*/ 90 w 125"/>
                  <a:gd name="T5" fmla="*/ 293 h 332"/>
                  <a:gd name="T6" fmla="*/ 0 w 125"/>
                  <a:gd name="T7" fmla="*/ 332 h 332"/>
                  <a:gd name="T8" fmla="*/ 0 w 125"/>
                  <a:gd name="T9" fmla="*/ 0 h 332"/>
                </a:gdLst>
                <a:ahLst/>
                <a:cxnLst>
                  <a:cxn ang="0">
                    <a:pos x="T0" y="T1"/>
                  </a:cxn>
                  <a:cxn ang="0">
                    <a:pos x="T2" y="T3"/>
                  </a:cxn>
                  <a:cxn ang="0">
                    <a:pos x="T4" y="T5"/>
                  </a:cxn>
                  <a:cxn ang="0">
                    <a:pos x="T6" y="T7"/>
                  </a:cxn>
                  <a:cxn ang="0">
                    <a:pos x="T8" y="T9"/>
                  </a:cxn>
                </a:cxnLst>
                <a:rect l="0" t="0" r="r" b="b"/>
                <a:pathLst>
                  <a:path w="125" h="332">
                    <a:moveTo>
                      <a:pt x="0" y="0"/>
                    </a:moveTo>
                    <a:cubicBezTo>
                      <a:pt x="48" y="0"/>
                      <a:pt x="125" y="28"/>
                      <a:pt x="125" y="157"/>
                    </a:cubicBezTo>
                    <a:cubicBezTo>
                      <a:pt x="125" y="231"/>
                      <a:pt x="101" y="280"/>
                      <a:pt x="90" y="293"/>
                    </a:cubicBezTo>
                    <a:cubicBezTo>
                      <a:pt x="80" y="305"/>
                      <a:pt x="26" y="332"/>
                      <a:pt x="0" y="332"/>
                    </a:cubicBezTo>
                    <a:cubicBezTo>
                      <a:pt x="0" y="202"/>
                      <a:pt x="0" y="0"/>
                      <a:pt x="0" y="0"/>
                    </a:cubicBezTo>
                    <a:close/>
                  </a:path>
                </a:pathLst>
              </a:custGeom>
              <a:solidFill>
                <a:srgbClr val="7A4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34" name="Freeform 226">
                <a:extLst>
                  <a:ext uri="{FF2B5EF4-FFF2-40B4-BE49-F238E27FC236}">
                    <a16:creationId xmlns:a16="http://schemas.microsoft.com/office/drawing/2014/main" id="{6D13EC96-A471-D092-6C5E-28FE2304147A}"/>
                  </a:ext>
                </a:extLst>
              </p:cNvPr>
              <p:cNvSpPr>
                <a:spLocks/>
              </p:cNvSpPr>
              <p:nvPr/>
            </p:nvSpPr>
            <p:spPr bwMode="auto">
              <a:xfrm>
                <a:off x="4433587" y="2184022"/>
                <a:ext cx="84761" cy="117628"/>
              </a:xfrm>
              <a:custGeom>
                <a:avLst/>
                <a:gdLst>
                  <a:gd name="T0" fmla="*/ 54 w 56"/>
                  <a:gd name="T1" fmla="*/ 43 h 79"/>
                  <a:gd name="T2" fmla="*/ 32 w 56"/>
                  <a:gd name="T3" fmla="*/ 2 h 79"/>
                  <a:gd name="T4" fmla="*/ 2 w 56"/>
                  <a:gd name="T5" fmla="*/ 36 h 79"/>
                  <a:gd name="T6" fmla="*/ 24 w 56"/>
                  <a:gd name="T7" fmla="*/ 77 h 79"/>
                  <a:gd name="T8" fmla="*/ 54 w 56"/>
                  <a:gd name="T9" fmla="*/ 43 h 79"/>
                </a:gdLst>
                <a:ahLst/>
                <a:cxnLst>
                  <a:cxn ang="0">
                    <a:pos x="T0" y="T1"/>
                  </a:cxn>
                  <a:cxn ang="0">
                    <a:pos x="T2" y="T3"/>
                  </a:cxn>
                  <a:cxn ang="0">
                    <a:pos x="T4" y="T5"/>
                  </a:cxn>
                  <a:cxn ang="0">
                    <a:pos x="T6" y="T7"/>
                  </a:cxn>
                  <a:cxn ang="0">
                    <a:pos x="T8" y="T9"/>
                  </a:cxn>
                </a:cxnLst>
                <a:rect l="0" t="0" r="r" b="b"/>
                <a:pathLst>
                  <a:path w="56" h="79">
                    <a:moveTo>
                      <a:pt x="54" y="43"/>
                    </a:moveTo>
                    <a:cubicBezTo>
                      <a:pt x="56" y="23"/>
                      <a:pt x="46" y="4"/>
                      <a:pt x="32" y="2"/>
                    </a:cubicBezTo>
                    <a:cubicBezTo>
                      <a:pt x="18" y="0"/>
                      <a:pt x="5" y="16"/>
                      <a:pt x="2" y="36"/>
                    </a:cubicBezTo>
                    <a:cubicBezTo>
                      <a:pt x="0" y="57"/>
                      <a:pt x="10" y="75"/>
                      <a:pt x="24" y="77"/>
                    </a:cubicBezTo>
                    <a:cubicBezTo>
                      <a:pt x="39" y="79"/>
                      <a:pt x="52" y="64"/>
                      <a:pt x="54" y="43"/>
                    </a:cubicBezTo>
                    <a:close/>
                  </a:path>
                </a:pathLst>
              </a:custGeom>
              <a:solidFill>
                <a:srgbClr val="7F4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35" name="Freeform 227">
                <a:extLst>
                  <a:ext uri="{FF2B5EF4-FFF2-40B4-BE49-F238E27FC236}">
                    <a16:creationId xmlns:a16="http://schemas.microsoft.com/office/drawing/2014/main" id="{C8F9BF00-EC03-84B6-895C-6ABB5D80067D}"/>
                  </a:ext>
                </a:extLst>
              </p:cNvPr>
              <p:cNvSpPr>
                <a:spLocks/>
              </p:cNvSpPr>
              <p:nvPr/>
            </p:nvSpPr>
            <p:spPr bwMode="auto">
              <a:xfrm>
                <a:off x="4103192" y="1966065"/>
                <a:ext cx="188551" cy="499917"/>
              </a:xfrm>
              <a:custGeom>
                <a:avLst/>
                <a:gdLst>
                  <a:gd name="T0" fmla="*/ 125 w 125"/>
                  <a:gd name="T1" fmla="*/ 0 h 332"/>
                  <a:gd name="T2" fmla="*/ 0 w 125"/>
                  <a:gd name="T3" fmla="*/ 157 h 332"/>
                  <a:gd name="T4" fmla="*/ 35 w 125"/>
                  <a:gd name="T5" fmla="*/ 293 h 332"/>
                  <a:gd name="T6" fmla="*/ 125 w 125"/>
                  <a:gd name="T7" fmla="*/ 332 h 332"/>
                  <a:gd name="T8" fmla="*/ 125 w 125"/>
                  <a:gd name="T9" fmla="*/ 0 h 332"/>
                </a:gdLst>
                <a:ahLst/>
                <a:cxnLst>
                  <a:cxn ang="0">
                    <a:pos x="T0" y="T1"/>
                  </a:cxn>
                  <a:cxn ang="0">
                    <a:pos x="T2" y="T3"/>
                  </a:cxn>
                  <a:cxn ang="0">
                    <a:pos x="T4" y="T5"/>
                  </a:cxn>
                  <a:cxn ang="0">
                    <a:pos x="T6" y="T7"/>
                  </a:cxn>
                  <a:cxn ang="0">
                    <a:pos x="T8" y="T9"/>
                  </a:cxn>
                </a:cxnLst>
                <a:rect l="0" t="0" r="r" b="b"/>
                <a:pathLst>
                  <a:path w="125" h="332">
                    <a:moveTo>
                      <a:pt x="125" y="0"/>
                    </a:moveTo>
                    <a:cubicBezTo>
                      <a:pt x="77" y="0"/>
                      <a:pt x="0" y="28"/>
                      <a:pt x="0" y="157"/>
                    </a:cubicBezTo>
                    <a:cubicBezTo>
                      <a:pt x="0" y="231"/>
                      <a:pt x="25" y="280"/>
                      <a:pt x="35" y="293"/>
                    </a:cubicBezTo>
                    <a:cubicBezTo>
                      <a:pt x="45" y="305"/>
                      <a:pt x="99" y="332"/>
                      <a:pt x="125" y="332"/>
                    </a:cubicBezTo>
                    <a:cubicBezTo>
                      <a:pt x="125" y="202"/>
                      <a:pt x="125" y="0"/>
                      <a:pt x="125" y="0"/>
                    </a:cubicBezTo>
                    <a:close/>
                  </a:path>
                </a:pathLst>
              </a:custGeom>
              <a:solidFill>
                <a:srgbClr val="925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36" name="Freeform 228">
                <a:extLst>
                  <a:ext uri="{FF2B5EF4-FFF2-40B4-BE49-F238E27FC236}">
                    <a16:creationId xmlns:a16="http://schemas.microsoft.com/office/drawing/2014/main" id="{EF824DDD-B276-24F6-B0D0-1FAC37DA8FC9}"/>
                  </a:ext>
                </a:extLst>
              </p:cNvPr>
              <p:cNvSpPr>
                <a:spLocks/>
              </p:cNvSpPr>
              <p:nvPr/>
            </p:nvSpPr>
            <p:spPr bwMode="auto">
              <a:xfrm>
                <a:off x="4065137" y="2184022"/>
                <a:ext cx="83032" cy="117628"/>
              </a:xfrm>
              <a:custGeom>
                <a:avLst/>
                <a:gdLst>
                  <a:gd name="T0" fmla="*/ 2 w 56"/>
                  <a:gd name="T1" fmla="*/ 43 h 79"/>
                  <a:gd name="T2" fmla="*/ 24 w 56"/>
                  <a:gd name="T3" fmla="*/ 2 h 79"/>
                  <a:gd name="T4" fmla="*/ 54 w 56"/>
                  <a:gd name="T5" fmla="*/ 36 h 79"/>
                  <a:gd name="T6" fmla="*/ 32 w 56"/>
                  <a:gd name="T7" fmla="*/ 77 h 79"/>
                  <a:gd name="T8" fmla="*/ 2 w 56"/>
                  <a:gd name="T9" fmla="*/ 43 h 79"/>
                </a:gdLst>
                <a:ahLst/>
                <a:cxnLst>
                  <a:cxn ang="0">
                    <a:pos x="T0" y="T1"/>
                  </a:cxn>
                  <a:cxn ang="0">
                    <a:pos x="T2" y="T3"/>
                  </a:cxn>
                  <a:cxn ang="0">
                    <a:pos x="T4" y="T5"/>
                  </a:cxn>
                  <a:cxn ang="0">
                    <a:pos x="T6" y="T7"/>
                  </a:cxn>
                  <a:cxn ang="0">
                    <a:pos x="T8" y="T9"/>
                  </a:cxn>
                </a:cxnLst>
                <a:rect l="0" t="0" r="r" b="b"/>
                <a:pathLst>
                  <a:path w="56" h="79">
                    <a:moveTo>
                      <a:pt x="2" y="43"/>
                    </a:moveTo>
                    <a:cubicBezTo>
                      <a:pt x="0" y="23"/>
                      <a:pt x="10" y="4"/>
                      <a:pt x="24" y="2"/>
                    </a:cubicBezTo>
                    <a:cubicBezTo>
                      <a:pt x="38" y="0"/>
                      <a:pt x="52" y="16"/>
                      <a:pt x="54" y="36"/>
                    </a:cubicBezTo>
                    <a:cubicBezTo>
                      <a:pt x="56" y="57"/>
                      <a:pt x="46" y="75"/>
                      <a:pt x="32" y="77"/>
                    </a:cubicBezTo>
                    <a:cubicBezTo>
                      <a:pt x="18" y="79"/>
                      <a:pt x="4" y="64"/>
                      <a:pt x="2" y="43"/>
                    </a:cubicBezTo>
                    <a:close/>
                  </a:path>
                </a:pathLst>
              </a:custGeom>
              <a:solidFill>
                <a:srgbClr val="925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37" name="Freeform 229">
                <a:extLst>
                  <a:ext uri="{FF2B5EF4-FFF2-40B4-BE49-F238E27FC236}">
                    <a16:creationId xmlns:a16="http://schemas.microsoft.com/office/drawing/2014/main" id="{613C4318-FA3C-A4C8-9442-1991F2D5BA58}"/>
                  </a:ext>
                </a:extLst>
              </p:cNvPr>
              <p:cNvSpPr>
                <a:spLocks/>
              </p:cNvSpPr>
              <p:nvPr/>
            </p:nvSpPr>
            <p:spPr bwMode="auto">
              <a:xfrm>
                <a:off x="4099733" y="1907251"/>
                <a:ext cx="192010" cy="344234"/>
              </a:xfrm>
              <a:custGeom>
                <a:avLst/>
                <a:gdLst>
                  <a:gd name="T0" fmla="*/ 20 w 128"/>
                  <a:gd name="T1" fmla="*/ 229 h 229"/>
                  <a:gd name="T2" fmla="*/ 29 w 128"/>
                  <a:gd name="T3" fmla="*/ 229 h 229"/>
                  <a:gd name="T4" fmla="*/ 39 w 128"/>
                  <a:gd name="T5" fmla="*/ 185 h 229"/>
                  <a:gd name="T6" fmla="*/ 39 w 128"/>
                  <a:gd name="T7" fmla="*/ 163 h 229"/>
                  <a:gd name="T8" fmla="*/ 33 w 128"/>
                  <a:gd name="T9" fmla="*/ 137 h 229"/>
                  <a:gd name="T10" fmla="*/ 128 w 128"/>
                  <a:gd name="T11" fmla="*/ 94 h 229"/>
                  <a:gd name="T12" fmla="*/ 128 w 128"/>
                  <a:gd name="T13" fmla="*/ 0 h 229"/>
                  <a:gd name="T14" fmla="*/ 0 w 128"/>
                  <a:gd name="T15" fmla="*/ 96 h 229"/>
                  <a:gd name="T16" fmla="*/ 0 w 128"/>
                  <a:gd name="T17" fmla="*/ 187 h 229"/>
                  <a:gd name="T18" fmla="*/ 16 w 128"/>
                  <a:gd name="T19" fmla="*/ 190 h 229"/>
                  <a:gd name="T20" fmla="*/ 20 w 128"/>
                  <a:gd name="T21" fmla="*/ 229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8" h="229">
                    <a:moveTo>
                      <a:pt x="20" y="229"/>
                    </a:moveTo>
                    <a:cubicBezTo>
                      <a:pt x="29" y="229"/>
                      <a:pt x="29" y="229"/>
                      <a:pt x="29" y="229"/>
                    </a:cubicBezTo>
                    <a:cubicBezTo>
                      <a:pt x="29" y="229"/>
                      <a:pt x="23" y="196"/>
                      <a:pt x="39" y="185"/>
                    </a:cubicBezTo>
                    <a:cubicBezTo>
                      <a:pt x="39" y="168"/>
                      <a:pt x="39" y="163"/>
                      <a:pt x="39" y="163"/>
                    </a:cubicBezTo>
                    <a:cubicBezTo>
                      <a:pt x="39" y="163"/>
                      <a:pt x="33" y="163"/>
                      <a:pt x="33" y="137"/>
                    </a:cubicBezTo>
                    <a:cubicBezTo>
                      <a:pt x="33" y="112"/>
                      <a:pt x="63" y="94"/>
                      <a:pt x="128" y="94"/>
                    </a:cubicBezTo>
                    <a:cubicBezTo>
                      <a:pt x="128" y="57"/>
                      <a:pt x="128" y="0"/>
                      <a:pt x="128" y="0"/>
                    </a:cubicBezTo>
                    <a:cubicBezTo>
                      <a:pt x="128" y="0"/>
                      <a:pt x="0" y="3"/>
                      <a:pt x="0" y="96"/>
                    </a:cubicBezTo>
                    <a:cubicBezTo>
                      <a:pt x="0" y="135"/>
                      <a:pt x="0" y="187"/>
                      <a:pt x="0" y="187"/>
                    </a:cubicBezTo>
                    <a:cubicBezTo>
                      <a:pt x="0" y="187"/>
                      <a:pt x="9" y="185"/>
                      <a:pt x="16" y="190"/>
                    </a:cubicBezTo>
                    <a:cubicBezTo>
                      <a:pt x="23" y="197"/>
                      <a:pt x="20" y="229"/>
                      <a:pt x="20" y="229"/>
                    </a:cubicBezTo>
                    <a:close/>
                  </a:path>
                </a:pathLst>
              </a:custGeom>
              <a:solidFill>
                <a:srgbClr val="2F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38" name="Freeform 230">
                <a:extLst>
                  <a:ext uri="{FF2B5EF4-FFF2-40B4-BE49-F238E27FC236}">
                    <a16:creationId xmlns:a16="http://schemas.microsoft.com/office/drawing/2014/main" id="{5D9105B3-56C9-A913-7E61-B83CB7299C0A}"/>
                  </a:ext>
                </a:extLst>
              </p:cNvPr>
              <p:cNvSpPr>
                <a:spLocks/>
              </p:cNvSpPr>
              <p:nvPr/>
            </p:nvSpPr>
            <p:spPr bwMode="auto">
              <a:xfrm>
                <a:off x="4291743" y="1902063"/>
                <a:ext cx="193740" cy="349423"/>
              </a:xfrm>
              <a:custGeom>
                <a:avLst/>
                <a:gdLst>
                  <a:gd name="T0" fmla="*/ 108 w 129"/>
                  <a:gd name="T1" fmla="*/ 232 h 232"/>
                  <a:gd name="T2" fmla="*/ 100 w 129"/>
                  <a:gd name="T3" fmla="*/ 232 h 232"/>
                  <a:gd name="T4" fmla="*/ 90 w 129"/>
                  <a:gd name="T5" fmla="*/ 188 h 232"/>
                  <a:gd name="T6" fmla="*/ 90 w 129"/>
                  <a:gd name="T7" fmla="*/ 166 h 232"/>
                  <a:gd name="T8" fmla="*/ 96 w 129"/>
                  <a:gd name="T9" fmla="*/ 140 h 232"/>
                  <a:gd name="T10" fmla="*/ 0 w 129"/>
                  <a:gd name="T11" fmla="*/ 97 h 232"/>
                  <a:gd name="T12" fmla="*/ 0 w 129"/>
                  <a:gd name="T13" fmla="*/ 3 h 232"/>
                  <a:gd name="T14" fmla="*/ 129 w 129"/>
                  <a:gd name="T15" fmla="*/ 94 h 232"/>
                  <a:gd name="T16" fmla="*/ 129 w 129"/>
                  <a:gd name="T17" fmla="*/ 190 h 232"/>
                  <a:gd name="T18" fmla="*/ 113 w 129"/>
                  <a:gd name="T19" fmla="*/ 193 h 232"/>
                  <a:gd name="T20" fmla="*/ 108 w 129"/>
                  <a:gd name="T21" fmla="*/ 23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9" h="232">
                    <a:moveTo>
                      <a:pt x="108" y="232"/>
                    </a:moveTo>
                    <a:cubicBezTo>
                      <a:pt x="100" y="232"/>
                      <a:pt x="100" y="232"/>
                      <a:pt x="100" y="232"/>
                    </a:cubicBezTo>
                    <a:cubicBezTo>
                      <a:pt x="100" y="232"/>
                      <a:pt x="105" y="199"/>
                      <a:pt x="90" y="188"/>
                    </a:cubicBezTo>
                    <a:cubicBezTo>
                      <a:pt x="90" y="171"/>
                      <a:pt x="90" y="166"/>
                      <a:pt x="90" y="166"/>
                    </a:cubicBezTo>
                    <a:cubicBezTo>
                      <a:pt x="90" y="166"/>
                      <a:pt x="96" y="166"/>
                      <a:pt x="96" y="140"/>
                    </a:cubicBezTo>
                    <a:cubicBezTo>
                      <a:pt x="96" y="115"/>
                      <a:pt x="65" y="97"/>
                      <a:pt x="0" y="97"/>
                    </a:cubicBezTo>
                    <a:cubicBezTo>
                      <a:pt x="0" y="60"/>
                      <a:pt x="0" y="3"/>
                      <a:pt x="0" y="3"/>
                    </a:cubicBezTo>
                    <a:cubicBezTo>
                      <a:pt x="0" y="3"/>
                      <a:pt x="129" y="0"/>
                      <a:pt x="129" y="94"/>
                    </a:cubicBezTo>
                    <a:cubicBezTo>
                      <a:pt x="129" y="132"/>
                      <a:pt x="129" y="190"/>
                      <a:pt x="129" y="190"/>
                    </a:cubicBezTo>
                    <a:cubicBezTo>
                      <a:pt x="129" y="190"/>
                      <a:pt x="119" y="188"/>
                      <a:pt x="113" y="193"/>
                    </a:cubicBezTo>
                    <a:cubicBezTo>
                      <a:pt x="105" y="200"/>
                      <a:pt x="108" y="232"/>
                      <a:pt x="108" y="232"/>
                    </a:cubicBezTo>
                    <a:close/>
                  </a:path>
                </a:pathLst>
              </a:custGeom>
              <a:solidFill>
                <a:srgbClr val="2F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39" name="Freeform 231">
                <a:extLst>
                  <a:ext uri="{FF2B5EF4-FFF2-40B4-BE49-F238E27FC236}">
                    <a16:creationId xmlns:a16="http://schemas.microsoft.com/office/drawing/2014/main" id="{FAE35256-761A-E336-E0B1-461E410AA487}"/>
                  </a:ext>
                </a:extLst>
              </p:cNvPr>
              <p:cNvSpPr>
                <a:spLocks/>
              </p:cNvSpPr>
              <p:nvPr/>
            </p:nvSpPr>
            <p:spPr bwMode="auto">
              <a:xfrm>
                <a:off x="4222550" y="2549014"/>
                <a:ext cx="69193" cy="174712"/>
              </a:xfrm>
              <a:custGeom>
                <a:avLst/>
                <a:gdLst>
                  <a:gd name="T0" fmla="*/ 40 w 40"/>
                  <a:gd name="T1" fmla="*/ 101 h 101"/>
                  <a:gd name="T2" fmla="*/ 10 w 40"/>
                  <a:gd name="T3" fmla="*/ 0 h 101"/>
                  <a:gd name="T4" fmla="*/ 0 w 40"/>
                  <a:gd name="T5" fmla="*/ 45 h 101"/>
                  <a:gd name="T6" fmla="*/ 40 w 40"/>
                  <a:gd name="T7" fmla="*/ 101 h 101"/>
                </a:gdLst>
                <a:ahLst/>
                <a:cxnLst>
                  <a:cxn ang="0">
                    <a:pos x="T0" y="T1"/>
                  </a:cxn>
                  <a:cxn ang="0">
                    <a:pos x="T2" y="T3"/>
                  </a:cxn>
                  <a:cxn ang="0">
                    <a:pos x="T4" y="T5"/>
                  </a:cxn>
                  <a:cxn ang="0">
                    <a:pos x="T6" y="T7"/>
                  </a:cxn>
                </a:cxnLst>
                <a:rect l="0" t="0" r="r" b="b"/>
                <a:pathLst>
                  <a:path w="40" h="101">
                    <a:moveTo>
                      <a:pt x="40" y="101"/>
                    </a:moveTo>
                    <a:lnTo>
                      <a:pt x="10" y="0"/>
                    </a:lnTo>
                    <a:lnTo>
                      <a:pt x="0" y="45"/>
                    </a:lnTo>
                    <a:lnTo>
                      <a:pt x="40" y="101"/>
                    </a:lnTo>
                    <a:close/>
                  </a:path>
                </a:pathLst>
              </a:custGeom>
              <a:solidFill>
                <a:srgbClr val="A0B2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40" name="Freeform 232">
                <a:extLst>
                  <a:ext uri="{FF2B5EF4-FFF2-40B4-BE49-F238E27FC236}">
                    <a16:creationId xmlns:a16="http://schemas.microsoft.com/office/drawing/2014/main" id="{B1C2EBE3-3CE1-B47D-9819-3356B2B2EECD}"/>
                  </a:ext>
                </a:extLst>
              </p:cNvPr>
              <p:cNvSpPr>
                <a:spLocks/>
              </p:cNvSpPr>
              <p:nvPr/>
            </p:nvSpPr>
            <p:spPr bwMode="auto">
              <a:xfrm>
                <a:off x="4181035" y="2517877"/>
                <a:ext cx="60544" cy="108979"/>
              </a:xfrm>
              <a:custGeom>
                <a:avLst/>
                <a:gdLst>
                  <a:gd name="T0" fmla="*/ 20 w 35"/>
                  <a:gd name="T1" fmla="*/ 0 h 63"/>
                  <a:gd name="T2" fmla="*/ 35 w 35"/>
                  <a:gd name="T3" fmla="*/ 20 h 63"/>
                  <a:gd name="T4" fmla="*/ 24 w 35"/>
                  <a:gd name="T5" fmla="*/ 63 h 63"/>
                  <a:gd name="T6" fmla="*/ 0 w 35"/>
                  <a:gd name="T7" fmla="*/ 32 h 63"/>
                  <a:gd name="T8" fmla="*/ 20 w 35"/>
                  <a:gd name="T9" fmla="*/ 0 h 63"/>
                </a:gdLst>
                <a:ahLst/>
                <a:cxnLst>
                  <a:cxn ang="0">
                    <a:pos x="T0" y="T1"/>
                  </a:cxn>
                  <a:cxn ang="0">
                    <a:pos x="T2" y="T3"/>
                  </a:cxn>
                  <a:cxn ang="0">
                    <a:pos x="T4" y="T5"/>
                  </a:cxn>
                  <a:cxn ang="0">
                    <a:pos x="T6" y="T7"/>
                  </a:cxn>
                  <a:cxn ang="0">
                    <a:pos x="T8" y="T9"/>
                  </a:cxn>
                </a:cxnLst>
                <a:rect l="0" t="0" r="r" b="b"/>
                <a:pathLst>
                  <a:path w="35" h="63">
                    <a:moveTo>
                      <a:pt x="20" y="0"/>
                    </a:moveTo>
                    <a:lnTo>
                      <a:pt x="35" y="20"/>
                    </a:lnTo>
                    <a:lnTo>
                      <a:pt x="24" y="63"/>
                    </a:lnTo>
                    <a:lnTo>
                      <a:pt x="0" y="32"/>
                    </a:lnTo>
                    <a:lnTo>
                      <a:pt x="2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41" name="Freeform 233">
                <a:extLst>
                  <a:ext uri="{FF2B5EF4-FFF2-40B4-BE49-F238E27FC236}">
                    <a16:creationId xmlns:a16="http://schemas.microsoft.com/office/drawing/2014/main" id="{FF870FD9-F22A-B414-2F56-84A38FBA12D1}"/>
                  </a:ext>
                </a:extLst>
              </p:cNvPr>
              <p:cNvSpPr>
                <a:spLocks/>
              </p:cNvSpPr>
              <p:nvPr/>
            </p:nvSpPr>
            <p:spPr bwMode="auto">
              <a:xfrm>
                <a:off x="4291743" y="2547282"/>
                <a:ext cx="69193" cy="176440"/>
              </a:xfrm>
              <a:custGeom>
                <a:avLst/>
                <a:gdLst>
                  <a:gd name="T0" fmla="*/ 0 w 40"/>
                  <a:gd name="T1" fmla="*/ 102 h 102"/>
                  <a:gd name="T2" fmla="*/ 27 w 40"/>
                  <a:gd name="T3" fmla="*/ 0 h 102"/>
                  <a:gd name="T4" fmla="*/ 40 w 40"/>
                  <a:gd name="T5" fmla="*/ 46 h 102"/>
                  <a:gd name="T6" fmla="*/ 0 w 40"/>
                  <a:gd name="T7" fmla="*/ 102 h 102"/>
                </a:gdLst>
                <a:ahLst/>
                <a:cxnLst>
                  <a:cxn ang="0">
                    <a:pos x="T0" y="T1"/>
                  </a:cxn>
                  <a:cxn ang="0">
                    <a:pos x="T2" y="T3"/>
                  </a:cxn>
                  <a:cxn ang="0">
                    <a:pos x="T4" y="T5"/>
                  </a:cxn>
                  <a:cxn ang="0">
                    <a:pos x="T6" y="T7"/>
                  </a:cxn>
                </a:cxnLst>
                <a:rect l="0" t="0" r="r" b="b"/>
                <a:pathLst>
                  <a:path w="40" h="102">
                    <a:moveTo>
                      <a:pt x="0" y="102"/>
                    </a:moveTo>
                    <a:lnTo>
                      <a:pt x="27" y="0"/>
                    </a:lnTo>
                    <a:lnTo>
                      <a:pt x="40" y="46"/>
                    </a:lnTo>
                    <a:lnTo>
                      <a:pt x="0" y="102"/>
                    </a:lnTo>
                    <a:close/>
                  </a:path>
                </a:pathLst>
              </a:custGeom>
              <a:solidFill>
                <a:srgbClr val="839B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42" name="Freeform 234">
                <a:extLst>
                  <a:ext uri="{FF2B5EF4-FFF2-40B4-BE49-F238E27FC236}">
                    <a16:creationId xmlns:a16="http://schemas.microsoft.com/office/drawing/2014/main" id="{E3D62225-3F84-379C-D322-A68763D134F5}"/>
                  </a:ext>
                </a:extLst>
              </p:cNvPr>
              <p:cNvSpPr>
                <a:spLocks/>
              </p:cNvSpPr>
              <p:nvPr/>
            </p:nvSpPr>
            <p:spPr bwMode="auto">
              <a:xfrm>
                <a:off x="4336717" y="2517877"/>
                <a:ext cx="69193" cy="108979"/>
              </a:xfrm>
              <a:custGeom>
                <a:avLst/>
                <a:gdLst>
                  <a:gd name="T0" fmla="*/ 18 w 40"/>
                  <a:gd name="T1" fmla="*/ 0 h 63"/>
                  <a:gd name="T2" fmla="*/ 0 w 40"/>
                  <a:gd name="T3" fmla="*/ 18 h 63"/>
                  <a:gd name="T4" fmla="*/ 14 w 40"/>
                  <a:gd name="T5" fmla="*/ 63 h 63"/>
                  <a:gd name="T6" fmla="*/ 40 w 40"/>
                  <a:gd name="T7" fmla="*/ 32 h 63"/>
                  <a:gd name="T8" fmla="*/ 18 w 40"/>
                  <a:gd name="T9" fmla="*/ 0 h 63"/>
                </a:gdLst>
                <a:ahLst/>
                <a:cxnLst>
                  <a:cxn ang="0">
                    <a:pos x="T0" y="T1"/>
                  </a:cxn>
                  <a:cxn ang="0">
                    <a:pos x="T2" y="T3"/>
                  </a:cxn>
                  <a:cxn ang="0">
                    <a:pos x="T4" y="T5"/>
                  </a:cxn>
                  <a:cxn ang="0">
                    <a:pos x="T6" y="T7"/>
                  </a:cxn>
                  <a:cxn ang="0">
                    <a:pos x="T8" y="T9"/>
                  </a:cxn>
                </a:cxnLst>
                <a:rect l="0" t="0" r="r" b="b"/>
                <a:pathLst>
                  <a:path w="40" h="63">
                    <a:moveTo>
                      <a:pt x="18" y="0"/>
                    </a:moveTo>
                    <a:lnTo>
                      <a:pt x="0" y="18"/>
                    </a:lnTo>
                    <a:lnTo>
                      <a:pt x="14" y="63"/>
                    </a:lnTo>
                    <a:lnTo>
                      <a:pt x="40" y="32"/>
                    </a:lnTo>
                    <a:lnTo>
                      <a:pt x="18" y="0"/>
                    </a:lnTo>
                    <a:close/>
                  </a:path>
                </a:pathLst>
              </a:custGeom>
              <a:solidFill>
                <a:srgbClr val="9DB0AC">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grpSp>
        <p:sp>
          <p:nvSpPr>
            <p:cNvPr id="24" name="TextBox 480">
              <a:extLst>
                <a:ext uri="{FF2B5EF4-FFF2-40B4-BE49-F238E27FC236}">
                  <a16:creationId xmlns:a16="http://schemas.microsoft.com/office/drawing/2014/main" id="{1599BDC7-8350-6488-A681-D1694863A9BA}"/>
                </a:ext>
              </a:extLst>
            </p:cNvPr>
            <p:cNvSpPr txBox="1"/>
            <p:nvPr/>
          </p:nvSpPr>
          <p:spPr bwMode="auto">
            <a:xfrm>
              <a:off x="5350277" y="5663845"/>
              <a:ext cx="1491446" cy="576293"/>
            </a:xfrm>
            <a:prstGeom prst="rect">
              <a:avLst/>
            </a:prstGeom>
            <a:noFill/>
            <a:ln w="9525">
              <a:noFill/>
              <a:miter lim="800000"/>
              <a:headEnd/>
              <a:tailEnd/>
            </a:ln>
            <a:effectLst/>
          </p:spPr>
          <p:txBody>
            <a:bodyPr wrap="square" lIns="72000" tIns="72000" rIns="72000" bIns="72000" rtlCol="0" anchor="b">
              <a:spAutoFit/>
            </a:bodyPr>
            <a:lstStyle/>
            <a:p>
              <a:pPr algn="ctr" defTabSz="914377">
                <a:defRPr/>
              </a:pPr>
              <a:r>
                <a:rPr lang="en-GB" sz="1400" b="1" dirty="0">
                  <a:solidFill>
                    <a:srgbClr val="595959"/>
                  </a:solidFill>
                  <a:sym typeface="Lexia" panose="02060503040202020203" pitchFamily="18" charset="0"/>
                </a:rPr>
                <a:t>Medical oncologist</a:t>
              </a:r>
            </a:p>
          </p:txBody>
        </p:sp>
        <p:grpSp>
          <p:nvGrpSpPr>
            <p:cNvPr id="27" name="Group 481">
              <a:extLst>
                <a:ext uri="{FF2B5EF4-FFF2-40B4-BE49-F238E27FC236}">
                  <a16:creationId xmlns:a16="http://schemas.microsoft.com/office/drawing/2014/main" id="{FA61793D-53FC-C0DC-6787-258E44C5C449}"/>
                </a:ext>
              </a:extLst>
            </p:cNvPr>
            <p:cNvGrpSpPr/>
            <p:nvPr/>
          </p:nvGrpSpPr>
          <p:grpSpPr>
            <a:xfrm>
              <a:off x="5723531" y="4861402"/>
              <a:ext cx="716968" cy="843804"/>
              <a:chOff x="4473016" y="3784990"/>
              <a:chExt cx="756604" cy="890452"/>
            </a:xfrm>
          </p:grpSpPr>
          <p:sp>
            <p:nvSpPr>
              <p:cNvPr id="108" name="Freeform 176">
                <a:extLst>
                  <a:ext uri="{FF2B5EF4-FFF2-40B4-BE49-F238E27FC236}">
                    <a16:creationId xmlns:a16="http://schemas.microsoft.com/office/drawing/2014/main" id="{F029EF75-54AC-2C3D-0C11-1EA8BF47116E}"/>
                  </a:ext>
                </a:extLst>
              </p:cNvPr>
              <p:cNvSpPr>
                <a:spLocks/>
              </p:cNvSpPr>
              <p:nvPr/>
            </p:nvSpPr>
            <p:spPr bwMode="auto">
              <a:xfrm>
                <a:off x="4726358" y="4340542"/>
                <a:ext cx="256764" cy="229379"/>
              </a:xfrm>
              <a:custGeom>
                <a:avLst/>
                <a:gdLst>
                  <a:gd name="T0" fmla="*/ 31 w 86"/>
                  <a:gd name="T1" fmla="*/ 13 h 76"/>
                  <a:gd name="T2" fmla="*/ 16 w 86"/>
                  <a:gd name="T3" fmla="*/ 8 h 76"/>
                  <a:gd name="T4" fmla="*/ 6 w 86"/>
                  <a:gd name="T5" fmla="*/ 0 h 76"/>
                  <a:gd name="T6" fmla="*/ 0 w 86"/>
                  <a:gd name="T7" fmla="*/ 12 h 76"/>
                  <a:gd name="T8" fmla="*/ 0 w 86"/>
                  <a:gd name="T9" fmla="*/ 13 h 76"/>
                  <a:gd name="T10" fmla="*/ 31 w 86"/>
                  <a:gd name="T11" fmla="*/ 69 h 76"/>
                  <a:gd name="T12" fmla="*/ 40 w 86"/>
                  <a:gd name="T13" fmla="*/ 73 h 76"/>
                  <a:gd name="T14" fmla="*/ 64 w 86"/>
                  <a:gd name="T15" fmla="*/ 69 h 76"/>
                  <a:gd name="T16" fmla="*/ 77 w 86"/>
                  <a:gd name="T17" fmla="*/ 39 h 76"/>
                  <a:gd name="T18" fmla="*/ 85 w 86"/>
                  <a:gd name="T19" fmla="*/ 13 h 76"/>
                  <a:gd name="T20" fmla="*/ 85 w 86"/>
                  <a:gd name="T21" fmla="*/ 12 h 76"/>
                  <a:gd name="T22" fmla="*/ 82 w 86"/>
                  <a:gd name="T23" fmla="*/ 3 h 76"/>
                  <a:gd name="T24" fmla="*/ 31 w 86"/>
                  <a:gd name="T25" fmla="*/ 1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76">
                    <a:moveTo>
                      <a:pt x="31" y="13"/>
                    </a:moveTo>
                    <a:cubicBezTo>
                      <a:pt x="26" y="12"/>
                      <a:pt x="21" y="11"/>
                      <a:pt x="16" y="8"/>
                    </a:cubicBezTo>
                    <a:cubicBezTo>
                      <a:pt x="12" y="6"/>
                      <a:pt x="9" y="3"/>
                      <a:pt x="6" y="0"/>
                    </a:cubicBezTo>
                    <a:cubicBezTo>
                      <a:pt x="4" y="3"/>
                      <a:pt x="2" y="7"/>
                      <a:pt x="0" y="12"/>
                    </a:cubicBezTo>
                    <a:cubicBezTo>
                      <a:pt x="0" y="12"/>
                      <a:pt x="0" y="12"/>
                      <a:pt x="0" y="13"/>
                    </a:cubicBezTo>
                    <a:cubicBezTo>
                      <a:pt x="6" y="33"/>
                      <a:pt x="13" y="56"/>
                      <a:pt x="31" y="69"/>
                    </a:cubicBezTo>
                    <a:cubicBezTo>
                      <a:pt x="34" y="71"/>
                      <a:pt x="37" y="72"/>
                      <a:pt x="40" y="73"/>
                    </a:cubicBezTo>
                    <a:cubicBezTo>
                      <a:pt x="48" y="76"/>
                      <a:pt x="57" y="74"/>
                      <a:pt x="64" y="69"/>
                    </a:cubicBezTo>
                    <a:cubicBezTo>
                      <a:pt x="73" y="62"/>
                      <a:pt x="74" y="50"/>
                      <a:pt x="77" y="39"/>
                    </a:cubicBezTo>
                    <a:cubicBezTo>
                      <a:pt x="80" y="30"/>
                      <a:pt x="83" y="21"/>
                      <a:pt x="85" y="13"/>
                    </a:cubicBezTo>
                    <a:cubicBezTo>
                      <a:pt x="86" y="12"/>
                      <a:pt x="86" y="12"/>
                      <a:pt x="85" y="12"/>
                    </a:cubicBezTo>
                    <a:cubicBezTo>
                      <a:pt x="82" y="3"/>
                      <a:pt x="82" y="3"/>
                      <a:pt x="82" y="3"/>
                    </a:cubicBezTo>
                    <a:cubicBezTo>
                      <a:pt x="67" y="12"/>
                      <a:pt x="48" y="15"/>
                      <a:pt x="31" y="13"/>
                    </a:cubicBezTo>
                    <a:close/>
                  </a:path>
                </a:pathLst>
              </a:custGeom>
              <a:solidFill>
                <a:srgbClr val="784000"/>
              </a:solidFill>
              <a:ln>
                <a:noFill/>
              </a:ln>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09" name="Freeform 177">
                <a:extLst>
                  <a:ext uri="{FF2B5EF4-FFF2-40B4-BE49-F238E27FC236}">
                    <a16:creationId xmlns:a16="http://schemas.microsoft.com/office/drawing/2014/main" id="{0A040C69-79F3-CCD7-BEAA-C434823E4AA2}"/>
                  </a:ext>
                </a:extLst>
              </p:cNvPr>
              <p:cNvSpPr>
                <a:spLocks/>
              </p:cNvSpPr>
              <p:nvPr/>
            </p:nvSpPr>
            <p:spPr bwMode="auto">
              <a:xfrm>
                <a:off x="4743476" y="4233190"/>
                <a:ext cx="225953" cy="180959"/>
              </a:xfrm>
              <a:custGeom>
                <a:avLst/>
                <a:gdLst>
                  <a:gd name="T0" fmla="*/ 71 w 76"/>
                  <a:gd name="T1" fmla="*/ 33 h 59"/>
                  <a:gd name="T2" fmla="*/ 71 w 76"/>
                  <a:gd name="T3" fmla="*/ 32 h 59"/>
                  <a:gd name="T4" fmla="*/ 71 w 76"/>
                  <a:gd name="T5" fmla="*/ 7 h 59"/>
                  <a:gd name="T6" fmla="*/ 67 w 76"/>
                  <a:gd name="T7" fmla="*/ 10 h 59"/>
                  <a:gd name="T8" fmla="*/ 65 w 76"/>
                  <a:gd name="T9" fmla="*/ 12 h 59"/>
                  <a:gd name="T10" fmla="*/ 44 w 76"/>
                  <a:gd name="T11" fmla="*/ 21 h 59"/>
                  <a:gd name="T12" fmla="*/ 23 w 76"/>
                  <a:gd name="T13" fmla="*/ 12 h 59"/>
                  <a:gd name="T14" fmla="*/ 21 w 76"/>
                  <a:gd name="T15" fmla="*/ 10 h 59"/>
                  <a:gd name="T16" fmla="*/ 10 w 76"/>
                  <a:gd name="T17" fmla="*/ 0 h 59"/>
                  <a:gd name="T18" fmla="*/ 8 w 76"/>
                  <a:gd name="T19" fmla="*/ 29 h 59"/>
                  <a:gd name="T20" fmla="*/ 0 w 76"/>
                  <a:gd name="T21" fmla="*/ 44 h 59"/>
                  <a:gd name="T22" fmla="*/ 10 w 76"/>
                  <a:gd name="T23" fmla="*/ 52 h 59"/>
                  <a:gd name="T24" fmla="*/ 25 w 76"/>
                  <a:gd name="T25" fmla="*/ 57 h 59"/>
                  <a:gd name="T26" fmla="*/ 76 w 76"/>
                  <a:gd name="T27" fmla="*/ 47 h 59"/>
                  <a:gd name="T28" fmla="*/ 72 w 76"/>
                  <a:gd name="T29" fmla="*/ 33 h 59"/>
                  <a:gd name="T30" fmla="*/ 71 w 76"/>
                  <a:gd name="T31" fmla="*/ 3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6" h="59">
                    <a:moveTo>
                      <a:pt x="71" y="33"/>
                    </a:moveTo>
                    <a:cubicBezTo>
                      <a:pt x="71" y="33"/>
                      <a:pt x="71" y="33"/>
                      <a:pt x="71" y="32"/>
                    </a:cubicBezTo>
                    <a:cubicBezTo>
                      <a:pt x="69" y="23"/>
                      <a:pt x="70" y="12"/>
                      <a:pt x="71" y="7"/>
                    </a:cubicBezTo>
                    <a:cubicBezTo>
                      <a:pt x="70" y="8"/>
                      <a:pt x="68" y="9"/>
                      <a:pt x="67" y="10"/>
                    </a:cubicBezTo>
                    <a:cubicBezTo>
                      <a:pt x="66" y="11"/>
                      <a:pt x="66" y="12"/>
                      <a:pt x="65" y="12"/>
                    </a:cubicBezTo>
                    <a:cubicBezTo>
                      <a:pt x="58" y="18"/>
                      <a:pt x="51" y="21"/>
                      <a:pt x="44" y="21"/>
                    </a:cubicBezTo>
                    <a:cubicBezTo>
                      <a:pt x="37" y="21"/>
                      <a:pt x="30" y="18"/>
                      <a:pt x="23" y="12"/>
                    </a:cubicBezTo>
                    <a:cubicBezTo>
                      <a:pt x="22" y="12"/>
                      <a:pt x="21" y="11"/>
                      <a:pt x="21" y="10"/>
                    </a:cubicBezTo>
                    <a:cubicBezTo>
                      <a:pt x="17" y="7"/>
                      <a:pt x="13" y="4"/>
                      <a:pt x="10" y="0"/>
                    </a:cubicBezTo>
                    <a:cubicBezTo>
                      <a:pt x="11" y="10"/>
                      <a:pt x="11" y="19"/>
                      <a:pt x="8" y="29"/>
                    </a:cubicBezTo>
                    <a:cubicBezTo>
                      <a:pt x="6" y="34"/>
                      <a:pt x="3" y="39"/>
                      <a:pt x="0" y="44"/>
                    </a:cubicBezTo>
                    <a:cubicBezTo>
                      <a:pt x="3" y="47"/>
                      <a:pt x="6" y="50"/>
                      <a:pt x="10" y="52"/>
                    </a:cubicBezTo>
                    <a:cubicBezTo>
                      <a:pt x="15" y="55"/>
                      <a:pt x="20" y="56"/>
                      <a:pt x="25" y="57"/>
                    </a:cubicBezTo>
                    <a:cubicBezTo>
                      <a:pt x="42" y="59"/>
                      <a:pt x="61" y="56"/>
                      <a:pt x="76" y="47"/>
                    </a:cubicBezTo>
                    <a:cubicBezTo>
                      <a:pt x="72" y="33"/>
                      <a:pt x="72" y="33"/>
                      <a:pt x="72" y="33"/>
                    </a:cubicBezTo>
                    <a:lnTo>
                      <a:pt x="71" y="33"/>
                    </a:lnTo>
                    <a:close/>
                  </a:path>
                </a:pathLst>
              </a:custGeom>
              <a:solidFill>
                <a:srgbClr val="784000"/>
              </a:solidFill>
              <a:ln>
                <a:noFill/>
              </a:ln>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10" name="Freeform 178">
                <a:extLst>
                  <a:ext uri="{FF2B5EF4-FFF2-40B4-BE49-F238E27FC236}">
                    <a16:creationId xmlns:a16="http://schemas.microsoft.com/office/drawing/2014/main" id="{2BC49E97-84E7-A3B2-A3D1-121F19D50425}"/>
                  </a:ext>
                </a:extLst>
              </p:cNvPr>
              <p:cNvSpPr>
                <a:spLocks/>
              </p:cNvSpPr>
              <p:nvPr/>
            </p:nvSpPr>
            <p:spPr bwMode="auto">
              <a:xfrm>
                <a:off x="4873571" y="3962126"/>
                <a:ext cx="157482" cy="345779"/>
              </a:xfrm>
              <a:custGeom>
                <a:avLst/>
                <a:gdLst>
                  <a:gd name="T0" fmla="*/ 46 w 53"/>
                  <a:gd name="T1" fmla="*/ 38 h 117"/>
                  <a:gd name="T2" fmla="*/ 46 w 53"/>
                  <a:gd name="T3" fmla="*/ 37 h 117"/>
                  <a:gd name="T4" fmla="*/ 40 w 53"/>
                  <a:gd name="T5" fmla="*/ 18 h 117"/>
                  <a:gd name="T6" fmla="*/ 34 w 53"/>
                  <a:gd name="T7" fmla="*/ 0 h 117"/>
                  <a:gd name="T8" fmla="*/ 16 w 53"/>
                  <a:gd name="T9" fmla="*/ 16 h 117"/>
                  <a:gd name="T10" fmla="*/ 0 w 53"/>
                  <a:gd name="T11" fmla="*/ 24 h 117"/>
                  <a:gd name="T12" fmla="*/ 0 w 53"/>
                  <a:gd name="T13" fmla="*/ 92 h 117"/>
                  <a:gd name="T14" fmla="*/ 0 w 53"/>
                  <a:gd name="T15" fmla="*/ 117 h 117"/>
                  <a:gd name="T16" fmla="*/ 21 w 53"/>
                  <a:gd name="T17" fmla="*/ 108 h 117"/>
                  <a:gd name="T18" fmla="*/ 23 w 53"/>
                  <a:gd name="T19" fmla="*/ 106 h 117"/>
                  <a:gd name="T20" fmla="*/ 27 w 53"/>
                  <a:gd name="T21" fmla="*/ 103 h 117"/>
                  <a:gd name="T22" fmla="*/ 44 w 53"/>
                  <a:gd name="T23" fmla="*/ 78 h 117"/>
                  <a:gd name="T24" fmla="*/ 45 w 53"/>
                  <a:gd name="T25" fmla="*/ 73 h 117"/>
                  <a:gd name="T26" fmla="*/ 51 w 53"/>
                  <a:gd name="T27" fmla="*/ 71 h 117"/>
                  <a:gd name="T28" fmla="*/ 52 w 53"/>
                  <a:gd name="T29" fmla="*/ 66 h 117"/>
                  <a:gd name="T30" fmla="*/ 53 w 53"/>
                  <a:gd name="T31" fmla="*/ 55 h 117"/>
                  <a:gd name="T32" fmla="*/ 46 w 53"/>
                  <a:gd name="T33" fmla="*/ 3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117">
                    <a:moveTo>
                      <a:pt x="46" y="38"/>
                    </a:moveTo>
                    <a:cubicBezTo>
                      <a:pt x="46" y="38"/>
                      <a:pt x="46" y="37"/>
                      <a:pt x="46" y="37"/>
                    </a:cubicBezTo>
                    <a:cubicBezTo>
                      <a:pt x="43" y="32"/>
                      <a:pt x="41" y="24"/>
                      <a:pt x="40" y="18"/>
                    </a:cubicBezTo>
                    <a:cubicBezTo>
                      <a:pt x="38" y="12"/>
                      <a:pt x="35" y="7"/>
                      <a:pt x="34" y="0"/>
                    </a:cubicBezTo>
                    <a:cubicBezTo>
                      <a:pt x="35" y="6"/>
                      <a:pt x="19" y="13"/>
                      <a:pt x="16" y="16"/>
                    </a:cubicBezTo>
                    <a:cubicBezTo>
                      <a:pt x="11" y="19"/>
                      <a:pt x="5" y="21"/>
                      <a:pt x="0" y="24"/>
                    </a:cubicBezTo>
                    <a:cubicBezTo>
                      <a:pt x="0" y="92"/>
                      <a:pt x="0" y="92"/>
                      <a:pt x="0" y="92"/>
                    </a:cubicBezTo>
                    <a:cubicBezTo>
                      <a:pt x="0" y="117"/>
                      <a:pt x="0" y="117"/>
                      <a:pt x="0" y="117"/>
                    </a:cubicBezTo>
                    <a:cubicBezTo>
                      <a:pt x="7" y="117"/>
                      <a:pt x="14" y="114"/>
                      <a:pt x="21" y="108"/>
                    </a:cubicBezTo>
                    <a:cubicBezTo>
                      <a:pt x="22" y="108"/>
                      <a:pt x="22" y="107"/>
                      <a:pt x="23" y="106"/>
                    </a:cubicBezTo>
                    <a:cubicBezTo>
                      <a:pt x="24" y="105"/>
                      <a:pt x="26" y="104"/>
                      <a:pt x="27" y="103"/>
                    </a:cubicBezTo>
                    <a:cubicBezTo>
                      <a:pt x="34" y="96"/>
                      <a:pt x="41" y="88"/>
                      <a:pt x="44" y="78"/>
                    </a:cubicBezTo>
                    <a:cubicBezTo>
                      <a:pt x="45" y="75"/>
                      <a:pt x="44" y="76"/>
                      <a:pt x="45" y="73"/>
                    </a:cubicBezTo>
                    <a:cubicBezTo>
                      <a:pt x="47" y="73"/>
                      <a:pt x="50" y="73"/>
                      <a:pt x="51" y="71"/>
                    </a:cubicBezTo>
                    <a:cubicBezTo>
                      <a:pt x="51" y="69"/>
                      <a:pt x="52" y="68"/>
                      <a:pt x="52" y="66"/>
                    </a:cubicBezTo>
                    <a:cubicBezTo>
                      <a:pt x="52" y="63"/>
                      <a:pt x="52" y="58"/>
                      <a:pt x="53" y="55"/>
                    </a:cubicBezTo>
                    <a:cubicBezTo>
                      <a:pt x="53" y="46"/>
                      <a:pt x="50" y="44"/>
                      <a:pt x="46" y="38"/>
                    </a:cubicBezTo>
                    <a:close/>
                  </a:path>
                </a:pathLst>
              </a:custGeom>
              <a:solidFill>
                <a:srgbClr val="7F4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11" name="Freeform 179">
                <a:extLst>
                  <a:ext uri="{FF2B5EF4-FFF2-40B4-BE49-F238E27FC236}">
                    <a16:creationId xmlns:a16="http://schemas.microsoft.com/office/drawing/2014/main" id="{B35A0ACD-05BA-4026-E15E-45DA267F7264}"/>
                  </a:ext>
                </a:extLst>
              </p:cNvPr>
              <p:cNvSpPr>
                <a:spLocks/>
              </p:cNvSpPr>
              <p:nvPr/>
            </p:nvSpPr>
            <p:spPr bwMode="auto">
              <a:xfrm>
                <a:off x="4705817" y="4030599"/>
                <a:ext cx="167752" cy="277308"/>
              </a:xfrm>
              <a:custGeom>
                <a:avLst/>
                <a:gdLst>
                  <a:gd name="T0" fmla="*/ 56 w 56"/>
                  <a:gd name="T1" fmla="*/ 1 h 94"/>
                  <a:gd name="T2" fmla="*/ 28 w 56"/>
                  <a:gd name="T3" fmla="*/ 11 h 94"/>
                  <a:gd name="T4" fmla="*/ 0 w 56"/>
                  <a:gd name="T5" fmla="*/ 33 h 94"/>
                  <a:gd name="T6" fmla="*/ 9 w 56"/>
                  <a:gd name="T7" fmla="*/ 49 h 94"/>
                  <a:gd name="T8" fmla="*/ 12 w 56"/>
                  <a:gd name="T9" fmla="*/ 53 h 94"/>
                  <a:gd name="T10" fmla="*/ 22 w 56"/>
                  <a:gd name="T11" fmla="*/ 73 h 94"/>
                  <a:gd name="T12" fmla="*/ 33 w 56"/>
                  <a:gd name="T13" fmla="*/ 83 h 94"/>
                  <a:gd name="T14" fmla="*/ 35 w 56"/>
                  <a:gd name="T15" fmla="*/ 85 h 94"/>
                  <a:gd name="T16" fmla="*/ 56 w 56"/>
                  <a:gd name="T17" fmla="*/ 94 h 94"/>
                  <a:gd name="T18" fmla="*/ 56 w 56"/>
                  <a:gd name="T19" fmla="*/ 69 h 94"/>
                  <a:gd name="T20" fmla="*/ 56 w 56"/>
                  <a:gd name="T21" fmla="*/ 1 h 94"/>
                  <a:gd name="T22" fmla="*/ 56 w 56"/>
                  <a:gd name="T23" fmla="*/ 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 h="94">
                    <a:moveTo>
                      <a:pt x="56" y="1"/>
                    </a:moveTo>
                    <a:cubicBezTo>
                      <a:pt x="55" y="0"/>
                      <a:pt x="36" y="6"/>
                      <a:pt x="28" y="11"/>
                    </a:cubicBezTo>
                    <a:cubicBezTo>
                      <a:pt x="18" y="16"/>
                      <a:pt x="9" y="26"/>
                      <a:pt x="0" y="33"/>
                    </a:cubicBezTo>
                    <a:cubicBezTo>
                      <a:pt x="1" y="39"/>
                      <a:pt x="4" y="49"/>
                      <a:pt x="9" y="49"/>
                    </a:cubicBezTo>
                    <a:cubicBezTo>
                      <a:pt x="11" y="49"/>
                      <a:pt x="12" y="51"/>
                      <a:pt x="12" y="53"/>
                    </a:cubicBezTo>
                    <a:cubicBezTo>
                      <a:pt x="14" y="61"/>
                      <a:pt x="17" y="67"/>
                      <a:pt x="22" y="73"/>
                    </a:cubicBezTo>
                    <a:cubicBezTo>
                      <a:pt x="25" y="77"/>
                      <a:pt x="29" y="80"/>
                      <a:pt x="33" y="83"/>
                    </a:cubicBezTo>
                    <a:cubicBezTo>
                      <a:pt x="33" y="84"/>
                      <a:pt x="34" y="85"/>
                      <a:pt x="35" y="85"/>
                    </a:cubicBezTo>
                    <a:cubicBezTo>
                      <a:pt x="42" y="91"/>
                      <a:pt x="49" y="94"/>
                      <a:pt x="56" y="94"/>
                    </a:cubicBezTo>
                    <a:cubicBezTo>
                      <a:pt x="56" y="69"/>
                      <a:pt x="56" y="69"/>
                      <a:pt x="56" y="69"/>
                    </a:cubicBezTo>
                    <a:cubicBezTo>
                      <a:pt x="56" y="1"/>
                      <a:pt x="56" y="1"/>
                      <a:pt x="56" y="1"/>
                    </a:cubicBezTo>
                    <a:cubicBezTo>
                      <a:pt x="56" y="1"/>
                      <a:pt x="56" y="1"/>
                      <a:pt x="56" y="1"/>
                    </a:cubicBezTo>
                    <a:close/>
                  </a:path>
                </a:pathLst>
              </a:custGeom>
              <a:solidFill>
                <a:srgbClr val="925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12" name="Freeform 180">
                <a:extLst>
                  <a:ext uri="{FF2B5EF4-FFF2-40B4-BE49-F238E27FC236}">
                    <a16:creationId xmlns:a16="http://schemas.microsoft.com/office/drawing/2014/main" id="{3BC2FA14-2A77-B970-2AC3-2161156F1D57}"/>
                  </a:ext>
                </a:extLst>
              </p:cNvPr>
              <p:cNvSpPr>
                <a:spLocks/>
              </p:cNvSpPr>
              <p:nvPr/>
            </p:nvSpPr>
            <p:spPr bwMode="auto">
              <a:xfrm>
                <a:off x="4743476" y="4369643"/>
                <a:ext cx="3422" cy="0"/>
              </a:xfrm>
              <a:custGeom>
                <a:avLst/>
                <a:gdLst>
                  <a:gd name="T0" fmla="*/ 1 w 1"/>
                  <a:gd name="T1" fmla="*/ 0 h 1"/>
                  <a:gd name="T2" fmla="*/ 1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1"/>
                      <a:pt x="1" y="1"/>
                    </a:cubicBezTo>
                    <a:cubicBezTo>
                      <a:pt x="1" y="1"/>
                      <a:pt x="1" y="1"/>
                      <a:pt x="0" y="1"/>
                    </a:cubicBezTo>
                    <a:cubicBezTo>
                      <a:pt x="1" y="0"/>
                      <a:pt x="1" y="0"/>
                      <a:pt x="1" y="0"/>
                    </a:cubicBezTo>
                    <a:close/>
                  </a:path>
                </a:pathLst>
              </a:custGeom>
              <a:solidFill>
                <a:srgbClr val="E2BB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13" name="Freeform 181">
                <a:extLst>
                  <a:ext uri="{FF2B5EF4-FFF2-40B4-BE49-F238E27FC236}">
                    <a16:creationId xmlns:a16="http://schemas.microsoft.com/office/drawing/2014/main" id="{1704010A-36A3-F9B7-F7BC-315659469979}"/>
                  </a:ext>
                </a:extLst>
              </p:cNvPr>
              <p:cNvSpPr>
                <a:spLocks/>
              </p:cNvSpPr>
              <p:nvPr/>
            </p:nvSpPr>
            <p:spPr bwMode="auto">
              <a:xfrm>
                <a:off x="4654328" y="3811624"/>
                <a:ext cx="445060" cy="434792"/>
              </a:xfrm>
              <a:custGeom>
                <a:avLst/>
                <a:gdLst>
                  <a:gd name="T0" fmla="*/ 82 w 150"/>
                  <a:gd name="T1" fmla="*/ 3 h 146"/>
                  <a:gd name="T2" fmla="*/ 19 w 150"/>
                  <a:gd name="T3" fmla="*/ 31 h 146"/>
                  <a:gd name="T4" fmla="*/ 9 w 150"/>
                  <a:gd name="T5" fmla="*/ 51 h 146"/>
                  <a:gd name="T6" fmla="*/ 3 w 150"/>
                  <a:gd name="T7" fmla="*/ 104 h 146"/>
                  <a:gd name="T8" fmla="*/ 13 w 150"/>
                  <a:gd name="T9" fmla="*/ 126 h 146"/>
                  <a:gd name="T10" fmla="*/ 31 w 150"/>
                  <a:gd name="T11" fmla="*/ 140 h 146"/>
                  <a:gd name="T12" fmla="*/ 28 w 150"/>
                  <a:gd name="T13" fmla="*/ 135 h 146"/>
                  <a:gd name="T14" fmla="*/ 26 w 150"/>
                  <a:gd name="T15" fmla="*/ 130 h 146"/>
                  <a:gd name="T16" fmla="*/ 24 w 150"/>
                  <a:gd name="T17" fmla="*/ 121 h 146"/>
                  <a:gd name="T18" fmla="*/ 28 w 150"/>
                  <a:gd name="T19" fmla="*/ 104 h 146"/>
                  <a:gd name="T20" fmla="*/ 68 w 150"/>
                  <a:gd name="T21" fmla="*/ 83 h 146"/>
                  <a:gd name="T22" fmla="*/ 107 w 150"/>
                  <a:gd name="T23" fmla="*/ 52 h 146"/>
                  <a:gd name="T24" fmla="*/ 113 w 150"/>
                  <a:gd name="T25" fmla="*/ 76 h 146"/>
                  <a:gd name="T26" fmla="*/ 125 w 150"/>
                  <a:gd name="T27" fmla="*/ 108 h 146"/>
                  <a:gd name="T28" fmla="*/ 116 w 150"/>
                  <a:gd name="T29" fmla="*/ 146 h 146"/>
                  <a:gd name="T30" fmla="*/ 127 w 150"/>
                  <a:gd name="T31" fmla="*/ 140 h 146"/>
                  <a:gd name="T32" fmla="*/ 150 w 150"/>
                  <a:gd name="T33" fmla="*/ 75 h 146"/>
                  <a:gd name="T34" fmla="*/ 127 w 150"/>
                  <a:gd name="T35" fmla="*/ 26 h 146"/>
                  <a:gd name="T36" fmla="*/ 113 w 150"/>
                  <a:gd name="T37" fmla="*/ 20 h 146"/>
                  <a:gd name="T38" fmla="*/ 82 w 150"/>
                  <a:gd name="T39" fmla="*/ 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0" h="146">
                    <a:moveTo>
                      <a:pt x="82" y="3"/>
                    </a:moveTo>
                    <a:cubicBezTo>
                      <a:pt x="58" y="0"/>
                      <a:pt x="33" y="11"/>
                      <a:pt x="19" y="31"/>
                    </a:cubicBezTo>
                    <a:cubicBezTo>
                      <a:pt x="15" y="37"/>
                      <a:pt x="12" y="44"/>
                      <a:pt x="9" y="51"/>
                    </a:cubicBezTo>
                    <a:cubicBezTo>
                      <a:pt x="4" y="67"/>
                      <a:pt x="0" y="86"/>
                      <a:pt x="3" y="104"/>
                    </a:cubicBezTo>
                    <a:cubicBezTo>
                      <a:pt x="4" y="112"/>
                      <a:pt x="8" y="120"/>
                      <a:pt x="13" y="126"/>
                    </a:cubicBezTo>
                    <a:cubicBezTo>
                      <a:pt x="17" y="132"/>
                      <a:pt x="24" y="137"/>
                      <a:pt x="31" y="140"/>
                    </a:cubicBezTo>
                    <a:cubicBezTo>
                      <a:pt x="29" y="138"/>
                      <a:pt x="28" y="137"/>
                      <a:pt x="28" y="135"/>
                    </a:cubicBezTo>
                    <a:cubicBezTo>
                      <a:pt x="27" y="133"/>
                      <a:pt x="26" y="132"/>
                      <a:pt x="26" y="130"/>
                    </a:cubicBezTo>
                    <a:cubicBezTo>
                      <a:pt x="25" y="127"/>
                      <a:pt x="24" y="124"/>
                      <a:pt x="24" y="121"/>
                    </a:cubicBezTo>
                    <a:cubicBezTo>
                      <a:pt x="23" y="115"/>
                      <a:pt x="24" y="109"/>
                      <a:pt x="28" y="104"/>
                    </a:cubicBezTo>
                    <a:cubicBezTo>
                      <a:pt x="36" y="93"/>
                      <a:pt x="56" y="88"/>
                      <a:pt x="68" y="83"/>
                    </a:cubicBezTo>
                    <a:cubicBezTo>
                      <a:pt x="80" y="78"/>
                      <a:pt x="108" y="69"/>
                      <a:pt x="107" y="52"/>
                    </a:cubicBezTo>
                    <a:cubicBezTo>
                      <a:pt x="108" y="60"/>
                      <a:pt x="110" y="69"/>
                      <a:pt x="113" y="76"/>
                    </a:cubicBezTo>
                    <a:cubicBezTo>
                      <a:pt x="118" y="87"/>
                      <a:pt x="124" y="95"/>
                      <a:pt x="125" y="108"/>
                    </a:cubicBezTo>
                    <a:cubicBezTo>
                      <a:pt x="126" y="121"/>
                      <a:pt x="123" y="135"/>
                      <a:pt x="116" y="146"/>
                    </a:cubicBezTo>
                    <a:cubicBezTo>
                      <a:pt x="120" y="146"/>
                      <a:pt x="124" y="144"/>
                      <a:pt x="127" y="140"/>
                    </a:cubicBezTo>
                    <a:cubicBezTo>
                      <a:pt x="143" y="123"/>
                      <a:pt x="150" y="98"/>
                      <a:pt x="150" y="75"/>
                    </a:cubicBezTo>
                    <a:cubicBezTo>
                      <a:pt x="149" y="55"/>
                      <a:pt x="143" y="38"/>
                      <a:pt x="127" y="26"/>
                    </a:cubicBezTo>
                    <a:cubicBezTo>
                      <a:pt x="126" y="25"/>
                      <a:pt x="113" y="17"/>
                      <a:pt x="113" y="20"/>
                    </a:cubicBezTo>
                    <a:cubicBezTo>
                      <a:pt x="112" y="11"/>
                      <a:pt x="89" y="4"/>
                      <a:pt x="82" y="3"/>
                    </a:cubicBezTo>
                    <a:close/>
                  </a:path>
                </a:pathLst>
              </a:custGeom>
              <a:solidFill>
                <a:srgbClr val="3F4444">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14" name="Freeform 182">
                <a:extLst>
                  <a:ext uri="{FF2B5EF4-FFF2-40B4-BE49-F238E27FC236}">
                    <a16:creationId xmlns:a16="http://schemas.microsoft.com/office/drawing/2014/main" id="{A4175D85-DA28-1A10-7585-3DD008950E2C}"/>
                  </a:ext>
                </a:extLst>
              </p:cNvPr>
              <p:cNvSpPr>
                <a:spLocks/>
              </p:cNvSpPr>
              <p:nvPr/>
            </p:nvSpPr>
            <p:spPr bwMode="auto">
              <a:xfrm>
                <a:off x="4866724" y="4369643"/>
                <a:ext cx="362896" cy="297849"/>
              </a:xfrm>
              <a:custGeom>
                <a:avLst/>
                <a:gdLst>
                  <a:gd name="T0" fmla="*/ 122 w 122"/>
                  <a:gd name="T1" fmla="*/ 101 h 101"/>
                  <a:gd name="T2" fmla="*/ 115 w 122"/>
                  <a:gd name="T3" fmla="*/ 49 h 101"/>
                  <a:gd name="T4" fmla="*/ 76 w 122"/>
                  <a:gd name="T5" fmla="*/ 16 h 101"/>
                  <a:gd name="T6" fmla="*/ 34 w 122"/>
                  <a:gd name="T7" fmla="*/ 0 h 101"/>
                  <a:gd name="T8" fmla="*/ 4 w 122"/>
                  <a:gd name="T9" fmla="*/ 88 h 101"/>
                  <a:gd name="T10" fmla="*/ 0 w 122"/>
                  <a:gd name="T11" fmla="*/ 101 h 101"/>
                  <a:gd name="T12" fmla="*/ 122 w 122"/>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122" h="101">
                    <a:moveTo>
                      <a:pt x="122" y="101"/>
                    </a:moveTo>
                    <a:cubicBezTo>
                      <a:pt x="120" y="79"/>
                      <a:pt x="117" y="59"/>
                      <a:pt x="115" y="49"/>
                    </a:cubicBezTo>
                    <a:cubicBezTo>
                      <a:pt x="109" y="28"/>
                      <a:pt x="97" y="23"/>
                      <a:pt x="76" y="16"/>
                    </a:cubicBezTo>
                    <a:cubicBezTo>
                      <a:pt x="73" y="16"/>
                      <a:pt x="31" y="9"/>
                      <a:pt x="34" y="0"/>
                    </a:cubicBezTo>
                    <a:cubicBezTo>
                      <a:pt x="25" y="30"/>
                      <a:pt x="13" y="58"/>
                      <a:pt x="4" y="88"/>
                    </a:cubicBezTo>
                    <a:cubicBezTo>
                      <a:pt x="3" y="92"/>
                      <a:pt x="1" y="96"/>
                      <a:pt x="0" y="101"/>
                    </a:cubicBezTo>
                    <a:lnTo>
                      <a:pt x="122" y="101"/>
                    </a:lnTo>
                    <a:close/>
                  </a:path>
                </a:pathLst>
              </a:custGeom>
              <a:solidFill>
                <a:srgbClr val="9DB0AC">
                  <a:lumMod val="20000"/>
                  <a:lumOff val="8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15" name="Freeform 183">
                <a:extLst>
                  <a:ext uri="{FF2B5EF4-FFF2-40B4-BE49-F238E27FC236}">
                    <a16:creationId xmlns:a16="http://schemas.microsoft.com/office/drawing/2014/main" id="{620F401C-B96E-BE6C-8AE1-79FDAA1F4E5C}"/>
                  </a:ext>
                </a:extLst>
              </p:cNvPr>
              <p:cNvSpPr>
                <a:spLocks/>
              </p:cNvSpPr>
              <p:nvPr/>
            </p:nvSpPr>
            <p:spPr bwMode="auto">
              <a:xfrm>
                <a:off x="4613382" y="4362795"/>
                <a:ext cx="225953" cy="304697"/>
              </a:xfrm>
              <a:custGeom>
                <a:avLst/>
                <a:gdLst>
                  <a:gd name="T0" fmla="*/ 1 w 76"/>
                  <a:gd name="T1" fmla="*/ 103 h 103"/>
                  <a:gd name="T2" fmla="*/ 76 w 76"/>
                  <a:gd name="T3" fmla="*/ 103 h 103"/>
                  <a:gd name="T4" fmla="*/ 72 w 76"/>
                  <a:gd name="T5" fmla="*/ 90 h 103"/>
                  <a:gd name="T6" fmla="*/ 46 w 76"/>
                  <a:gd name="T7" fmla="*/ 0 h 103"/>
                  <a:gd name="T8" fmla="*/ 23 w 76"/>
                  <a:gd name="T9" fmla="*/ 13 h 103"/>
                  <a:gd name="T10" fmla="*/ 0 w 76"/>
                  <a:gd name="T11" fmla="*/ 18 h 103"/>
                  <a:gd name="T12" fmla="*/ 1 w 76"/>
                  <a:gd name="T13" fmla="*/ 103 h 103"/>
                </a:gdLst>
                <a:ahLst/>
                <a:cxnLst>
                  <a:cxn ang="0">
                    <a:pos x="T0" y="T1"/>
                  </a:cxn>
                  <a:cxn ang="0">
                    <a:pos x="T2" y="T3"/>
                  </a:cxn>
                  <a:cxn ang="0">
                    <a:pos x="T4" y="T5"/>
                  </a:cxn>
                  <a:cxn ang="0">
                    <a:pos x="T6" y="T7"/>
                  </a:cxn>
                  <a:cxn ang="0">
                    <a:pos x="T8" y="T9"/>
                  </a:cxn>
                  <a:cxn ang="0">
                    <a:pos x="T10" y="T11"/>
                  </a:cxn>
                  <a:cxn ang="0">
                    <a:pos x="T12" y="T13"/>
                  </a:cxn>
                </a:cxnLst>
                <a:rect l="0" t="0" r="r" b="b"/>
                <a:pathLst>
                  <a:path w="76" h="103">
                    <a:moveTo>
                      <a:pt x="1" y="103"/>
                    </a:moveTo>
                    <a:cubicBezTo>
                      <a:pt x="76" y="103"/>
                      <a:pt x="76" y="103"/>
                      <a:pt x="76" y="103"/>
                    </a:cubicBezTo>
                    <a:cubicBezTo>
                      <a:pt x="74" y="98"/>
                      <a:pt x="73" y="94"/>
                      <a:pt x="72" y="90"/>
                    </a:cubicBezTo>
                    <a:cubicBezTo>
                      <a:pt x="62" y="60"/>
                      <a:pt x="55" y="31"/>
                      <a:pt x="46" y="0"/>
                    </a:cubicBezTo>
                    <a:cubicBezTo>
                      <a:pt x="46" y="2"/>
                      <a:pt x="25" y="12"/>
                      <a:pt x="23" y="13"/>
                    </a:cubicBezTo>
                    <a:cubicBezTo>
                      <a:pt x="15" y="16"/>
                      <a:pt x="8" y="16"/>
                      <a:pt x="0" y="18"/>
                    </a:cubicBezTo>
                    <a:cubicBezTo>
                      <a:pt x="5" y="45"/>
                      <a:pt x="3" y="74"/>
                      <a:pt x="1" y="103"/>
                    </a:cubicBezTo>
                    <a:close/>
                  </a:path>
                </a:pathLst>
              </a:custGeom>
              <a:solidFill>
                <a:srgbClr val="9DB0AC">
                  <a:lumMod val="20000"/>
                  <a:lumOff val="8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16" name="Freeform 184">
                <a:extLst>
                  <a:ext uri="{FF2B5EF4-FFF2-40B4-BE49-F238E27FC236}">
                    <a16:creationId xmlns:a16="http://schemas.microsoft.com/office/drawing/2014/main" id="{0B661E5C-BB59-FC9C-EDBD-3ACC0592DC40}"/>
                  </a:ext>
                </a:extLst>
              </p:cNvPr>
              <p:cNvSpPr>
                <a:spLocks/>
              </p:cNvSpPr>
              <p:nvPr/>
            </p:nvSpPr>
            <p:spPr bwMode="auto">
              <a:xfrm>
                <a:off x="4736630" y="4420997"/>
                <a:ext cx="236223" cy="246495"/>
              </a:xfrm>
              <a:custGeom>
                <a:avLst/>
                <a:gdLst>
                  <a:gd name="T0" fmla="*/ 29 w 79"/>
                  <a:gd name="T1" fmla="*/ 83 h 83"/>
                  <a:gd name="T2" fmla="*/ 49 w 79"/>
                  <a:gd name="T3" fmla="*/ 83 h 83"/>
                  <a:gd name="T4" fmla="*/ 62 w 79"/>
                  <a:gd name="T5" fmla="*/ 52 h 83"/>
                  <a:gd name="T6" fmla="*/ 72 w 79"/>
                  <a:gd name="T7" fmla="*/ 29 h 83"/>
                  <a:gd name="T8" fmla="*/ 77 w 79"/>
                  <a:gd name="T9" fmla="*/ 15 h 83"/>
                  <a:gd name="T10" fmla="*/ 79 w 79"/>
                  <a:gd name="T11" fmla="*/ 1 h 83"/>
                  <a:gd name="T12" fmla="*/ 42 w 79"/>
                  <a:gd name="T13" fmla="*/ 14 h 83"/>
                  <a:gd name="T14" fmla="*/ 19 w 79"/>
                  <a:gd name="T15" fmla="*/ 9 h 83"/>
                  <a:gd name="T16" fmla="*/ 0 w 79"/>
                  <a:gd name="T17" fmla="*/ 0 h 83"/>
                  <a:gd name="T18" fmla="*/ 29 w 79"/>
                  <a:gd name="T19"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83">
                    <a:moveTo>
                      <a:pt x="29" y="83"/>
                    </a:moveTo>
                    <a:cubicBezTo>
                      <a:pt x="49" y="83"/>
                      <a:pt x="49" y="83"/>
                      <a:pt x="49" y="83"/>
                    </a:cubicBezTo>
                    <a:cubicBezTo>
                      <a:pt x="53" y="72"/>
                      <a:pt x="58" y="62"/>
                      <a:pt x="62" y="52"/>
                    </a:cubicBezTo>
                    <a:cubicBezTo>
                      <a:pt x="65" y="44"/>
                      <a:pt x="69" y="38"/>
                      <a:pt x="72" y="29"/>
                    </a:cubicBezTo>
                    <a:cubicBezTo>
                      <a:pt x="73" y="25"/>
                      <a:pt x="75" y="20"/>
                      <a:pt x="77" y="15"/>
                    </a:cubicBezTo>
                    <a:cubicBezTo>
                      <a:pt x="77" y="13"/>
                      <a:pt x="78" y="2"/>
                      <a:pt x="79" y="1"/>
                    </a:cubicBezTo>
                    <a:cubicBezTo>
                      <a:pt x="69" y="10"/>
                      <a:pt x="55" y="14"/>
                      <a:pt x="42" y="14"/>
                    </a:cubicBezTo>
                    <a:cubicBezTo>
                      <a:pt x="34" y="14"/>
                      <a:pt x="26" y="13"/>
                      <a:pt x="19" y="9"/>
                    </a:cubicBezTo>
                    <a:cubicBezTo>
                      <a:pt x="13" y="7"/>
                      <a:pt x="7" y="0"/>
                      <a:pt x="0" y="0"/>
                    </a:cubicBezTo>
                    <a:cubicBezTo>
                      <a:pt x="7" y="29"/>
                      <a:pt x="17" y="55"/>
                      <a:pt x="29" y="8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17" name="Freeform 185">
                <a:extLst>
                  <a:ext uri="{FF2B5EF4-FFF2-40B4-BE49-F238E27FC236}">
                    <a16:creationId xmlns:a16="http://schemas.microsoft.com/office/drawing/2014/main" id="{8DE545A4-6DF6-CA78-7A96-89D01B77DAD6}"/>
                  </a:ext>
                </a:extLst>
              </p:cNvPr>
              <p:cNvSpPr>
                <a:spLocks/>
              </p:cNvSpPr>
              <p:nvPr/>
            </p:nvSpPr>
            <p:spPr bwMode="auto">
              <a:xfrm>
                <a:off x="4863299" y="4359373"/>
                <a:ext cx="167752" cy="308119"/>
              </a:xfrm>
              <a:custGeom>
                <a:avLst/>
                <a:gdLst>
                  <a:gd name="T0" fmla="*/ 27 w 56"/>
                  <a:gd name="T1" fmla="*/ 104 h 104"/>
                  <a:gd name="T2" fmla="*/ 51 w 56"/>
                  <a:gd name="T3" fmla="*/ 67 h 104"/>
                  <a:gd name="T4" fmla="*/ 38 w 56"/>
                  <a:gd name="T5" fmla="*/ 43 h 104"/>
                  <a:gd name="T6" fmla="*/ 56 w 56"/>
                  <a:gd name="T7" fmla="*/ 45 h 104"/>
                  <a:gd name="T8" fmla="*/ 44 w 56"/>
                  <a:gd name="T9" fmla="*/ 8 h 104"/>
                  <a:gd name="T10" fmla="*/ 34 w 56"/>
                  <a:gd name="T11" fmla="*/ 0 h 104"/>
                  <a:gd name="T12" fmla="*/ 12 w 56"/>
                  <a:gd name="T13" fmla="*/ 65 h 104"/>
                  <a:gd name="T14" fmla="*/ 0 w 56"/>
                  <a:gd name="T15" fmla="*/ 104 h 104"/>
                  <a:gd name="T16" fmla="*/ 27 w 56"/>
                  <a:gd name="T17"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04">
                    <a:moveTo>
                      <a:pt x="27" y="104"/>
                    </a:moveTo>
                    <a:cubicBezTo>
                      <a:pt x="40" y="85"/>
                      <a:pt x="51" y="68"/>
                      <a:pt x="51" y="67"/>
                    </a:cubicBezTo>
                    <a:cubicBezTo>
                      <a:pt x="51" y="67"/>
                      <a:pt x="38" y="43"/>
                      <a:pt x="38" y="43"/>
                    </a:cubicBezTo>
                    <a:cubicBezTo>
                      <a:pt x="56" y="45"/>
                      <a:pt x="56" y="45"/>
                      <a:pt x="56" y="45"/>
                    </a:cubicBezTo>
                    <a:cubicBezTo>
                      <a:pt x="54" y="39"/>
                      <a:pt x="50" y="11"/>
                      <a:pt x="44" y="8"/>
                    </a:cubicBezTo>
                    <a:cubicBezTo>
                      <a:pt x="34" y="0"/>
                      <a:pt x="34" y="0"/>
                      <a:pt x="34" y="0"/>
                    </a:cubicBezTo>
                    <a:cubicBezTo>
                      <a:pt x="12" y="65"/>
                      <a:pt x="12" y="65"/>
                      <a:pt x="12" y="65"/>
                    </a:cubicBezTo>
                    <a:cubicBezTo>
                      <a:pt x="0" y="104"/>
                      <a:pt x="0" y="104"/>
                      <a:pt x="0" y="104"/>
                    </a:cubicBezTo>
                    <a:lnTo>
                      <a:pt x="27" y="104"/>
                    </a:lnTo>
                    <a:close/>
                  </a:path>
                </a:pathLst>
              </a:custGeom>
              <a:solidFill>
                <a:srgbClr val="9DB0AC">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18" name="Freeform 186">
                <a:extLst>
                  <a:ext uri="{FF2B5EF4-FFF2-40B4-BE49-F238E27FC236}">
                    <a16:creationId xmlns:a16="http://schemas.microsoft.com/office/drawing/2014/main" id="{748B271D-DE78-F096-BAC2-873A95C83C06}"/>
                  </a:ext>
                </a:extLst>
              </p:cNvPr>
              <p:cNvSpPr>
                <a:spLocks/>
              </p:cNvSpPr>
              <p:nvPr/>
            </p:nvSpPr>
            <p:spPr bwMode="auto">
              <a:xfrm>
                <a:off x="4678427" y="4353763"/>
                <a:ext cx="164330" cy="308119"/>
              </a:xfrm>
              <a:custGeom>
                <a:avLst/>
                <a:gdLst>
                  <a:gd name="T0" fmla="*/ 5 w 55"/>
                  <a:gd name="T1" fmla="*/ 67 h 104"/>
                  <a:gd name="T2" fmla="*/ 28 w 55"/>
                  <a:gd name="T3" fmla="*/ 104 h 104"/>
                  <a:gd name="T4" fmla="*/ 55 w 55"/>
                  <a:gd name="T5" fmla="*/ 104 h 104"/>
                  <a:gd name="T6" fmla="*/ 43 w 55"/>
                  <a:gd name="T7" fmla="*/ 65 h 104"/>
                  <a:gd name="T8" fmla="*/ 23 w 55"/>
                  <a:gd name="T9" fmla="*/ 0 h 104"/>
                  <a:gd name="T10" fmla="*/ 11 w 55"/>
                  <a:gd name="T11" fmla="*/ 8 h 104"/>
                  <a:gd name="T12" fmla="*/ 0 w 55"/>
                  <a:gd name="T13" fmla="*/ 45 h 104"/>
                  <a:gd name="T14" fmla="*/ 18 w 55"/>
                  <a:gd name="T15" fmla="*/ 43 h 104"/>
                  <a:gd name="T16" fmla="*/ 5 w 55"/>
                  <a:gd name="T17" fmla="*/ 6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04">
                    <a:moveTo>
                      <a:pt x="5" y="67"/>
                    </a:moveTo>
                    <a:cubicBezTo>
                      <a:pt x="4" y="68"/>
                      <a:pt x="16" y="85"/>
                      <a:pt x="28" y="104"/>
                    </a:cubicBezTo>
                    <a:cubicBezTo>
                      <a:pt x="55" y="104"/>
                      <a:pt x="55" y="104"/>
                      <a:pt x="55" y="104"/>
                    </a:cubicBezTo>
                    <a:cubicBezTo>
                      <a:pt x="43" y="65"/>
                      <a:pt x="43" y="65"/>
                      <a:pt x="43" y="65"/>
                    </a:cubicBezTo>
                    <a:cubicBezTo>
                      <a:pt x="23" y="0"/>
                      <a:pt x="23" y="0"/>
                      <a:pt x="23" y="0"/>
                    </a:cubicBezTo>
                    <a:cubicBezTo>
                      <a:pt x="11" y="8"/>
                      <a:pt x="11" y="8"/>
                      <a:pt x="11" y="8"/>
                    </a:cubicBezTo>
                    <a:cubicBezTo>
                      <a:pt x="6" y="11"/>
                      <a:pt x="2" y="39"/>
                      <a:pt x="0" y="45"/>
                    </a:cubicBezTo>
                    <a:cubicBezTo>
                      <a:pt x="18" y="43"/>
                      <a:pt x="18" y="43"/>
                      <a:pt x="18" y="43"/>
                    </a:cubicBezTo>
                    <a:cubicBezTo>
                      <a:pt x="18" y="43"/>
                      <a:pt x="5" y="67"/>
                      <a:pt x="5" y="67"/>
                    </a:cubicBezTo>
                    <a:close/>
                  </a:path>
                </a:pathLst>
              </a:custGeom>
              <a:solidFill>
                <a:srgbClr val="9DB0AC">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grpSp>
            <p:nvGrpSpPr>
              <p:cNvPr id="119" name="Group 493">
                <a:extLst>
                  <a:ext uri="{FF2B5EF4-FFF2-40B4-BE49-F238E27FC236}">
                    <a16:creationId xmlns:a16="http://schemas.microsoft.com/office/drawing/2014/main" id="{DB0DF0D3-9F64-2EA5-5474-9EBC5D2A9975}"/>
                  </a:ext>
                </a:extLst>
              </p:cNvPr>
              <p:cNvGrpSpPr/>
              <p:nvPr/>
            </p:nvGrpSpPr>
            <p:grpSpPr>
              <a:xfrm>
                <a:off x="4956404" y="4344878"/>
                <a:ext cx="86785" cy="235073"/>
                <a:chOff x="11265408" y="2058441"/>
                <a:chExt cx="806558" cy="2184701"/>
              </a:xfrm>
              <a:solidFill>
                <a:srgbClr val="830051"/>
              </a:solidFill>
            </p:grpSpPr>
            <p:sp>
              <p:nvSpPr>
                <p:cNvPr id="128" name="Freeform 502">
                  <a:extLst>
                    <a:ext uri="{FF2B5EF4-FFF2-40B4-BE49-F238E27FC236}">
                      <a16:creationId xmlns:a16="http://schemas.microsoft.com/office/drawing/2014/main" id="{36BC8B2A-10DE-80BB-EF81-BC038AF21024}"/>
                    </a:ext>
                  </a:extLst>
                </p:cNvPr>
                <p:cNvSpPr/>
                <p:nvPr/>
              </p:nvSpPr>
              <p:spPr>
                <a:xfrm rot="10800000" flipH="1">
                  <a:off x="11537300" y="3708476"/>
                  <a:ext cx="334166" cy="334166"/>
                </a:xfrm>
                <a:custGeom>
                  <a:avLst/>
                  <a:gdLst>
                    <a:gd name="connsiteX0" fmla="*/ 334166 w 334166"/>
                    <a:gd name="connsiteY0" fmla="*/ 167083 h 334166"/>
                    <a:gd name="connsiteX1" fmla="*/ 167083 w 334166"/>
                    <a:gd name="connsiteY1" fmla="*/ 334166 h 334166"/>
                    <a:gd name="connsiteX2" fmla="*/ 0 w 334166"/>
                    <a:gd name="connsiteY2" fmla="*/ 167083 h 334166"/>
                    <a:gd name="connsiteX3" fmla="*/ 167083 w 334166"/>
                    <a:gd name="connsiteY3" fmla="*/ 0 h 334166"/>
                    <a:gd name="connsiteX4" fmla="*/ 334166 w 334166"/>
                    <a:gd name="connsiteY4" fmla="*/ 167083 h 334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166" h="334166">
                      <a:moveTo>
                        <a:pt x="334166" y="167083"/>
                      </a:moveTo>
                      <a:cubicBezTo>
                        <a:pt x="334166" y="259361"/>
                        <a:pt x="259361" y="334166"/>
                        <a:pt x="167083" y="334166"/>
                      </a:cubicBezTo>
                      <a:cubicBezTo>
                        <a:pt x="74806" y="334166"/>
                        <a:pt x="0" y="259361"/>
                        <a:pt x="0" y="167083"/>
                      </a:cubicBezTo>
                      <a:cubicBezTo>
                        <a:pt x="0" y="74806"/>
                        <a:pt x="74806" y="0"/>
                        <a:pt x="167083" y="0"/>
                      </a:cubicBezTo>
                      <a:cubicBezTo>
                        <a:pt x="259361" y="0"/>
                        <a:pt x="334166" y="74806"/>
                        <a:pt x="334166" y="167083"/>
                      </a:cubicBezTo>
                      <a:close/>
                    </a:path>
                  </a:pathLst>
                </a:custGeom>
                <a:grpFill/>
                <a:ln w="33338"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29" name="Freeform 503">
                  <a:extLst>
                    <a:ext uri="{FF2B5EF4-FFF2-40B4-BE49-F238E27FC236}">
                      <a16:creationId xmlns:a16="http://schemas.microsoft.com/office/drawing/2014/main" id="{E4F9FE65-5304-8C50-463E-538082F63AD0}"/>
                    </a:ext>
                  </a:extLst>
                </p:cNvPr>
                <p:cNvSpPr/>
                <p:nvPr/>
              </p:nvSpPr>
              <p:spPr bwMode="auto">
                <a:xfrm>
                  <a:off x="11265408" y="2058441"/>
                  <a:ext cx="806558" cy="2184701"/>
                </a:xfrm>
                <a:custGeom>
                  <a:avLst/>
                  <a:gdLst>
                    <a:gd name="connsiteX0" fmla="*/ 0 w 806558"/>
                    <a:gd name="connsiteY0" fmla="*/ 0 h 2184701"/>
                    <a:gd name="connsiteX1" fmla="*/ 110656 w 806558"/>
                    <a:gd name="connsiteY1" fmla="*/ 34341 h 2184701"/>
                    <a:gd name="connsiteX2" fmla="*/ 539225 w 806558"/>
                    <a:gd name="connsiteY2" fmla="*/ 680953 h 2184701"/>
                    <a:gd name="connsiteX3" fmla="*/ 539225 w 806558"/>
                    <a:gd name="connsiteY3" fmla="*/ 1462902 h 2184701"/>
                    <a:gd name="connsiteX4" fmla="*/ 806558 w 806558"/>
                    <a:gd name="connsiteY4" fmla="*/ 1817118 h 2184701"/>
                    <a:gd name="connsiteX5" fmla="*/ 438975 w 806558"/>
                    <a:gd name="connsiteY5" fmla="*/ 2184701 h 2184701"/>
                    <a:gd name="connsiteX6" fmla="*/ 71392 w 806558"/>
                    <a:gd name="connsiteY6" fmla="*/ 1817118 h 2184701"/>
                    <a:gd name="connsiteX7" fmla="*/ 338725 w 806558"/>
                    <a:gd name="connsiteY7" fmla="*/ 1462902 h 2184701"/>
                    <a:gd name="connsiteX8" fmla="*/ 338725 w 806558"/>
                    <a:gd name="connsiteY8" fmla="*/ 680953 h 2184701"/>
                    <a:gd name="connsiteX9" fmla="*/ 32806 w 806558"/>
                    <a:gd name="connsiteY9" fmla="*/ 219021 h 2184701"/>
                    <a:gd name="connsiteX10" fmla="*/ 0 w 806558"/>
                    <a:gd name="connsiteY10" fmla="*/ 208863 h 2184701"/>
                    <a:gd name="connsiteX11" fmla="*/ 0 w 806558"/>
                    <a:gd name="connsiteY11" fmla="*/ 0 h 2184701"/>
                    <a:gd name="connsiteX12" fmla="*/ 438975 w 806558"/>
                    <a:gd name="connsiteY12" fmla="*/ 1583202 h 2184701"/>
                    <a:gd name="connsiteX13" fmla="*/ 205058 w 806558"/>
                    <a:gd name="connsiteY13" fmla="*/ 1817118 h 2184701"/>
                    <a:gd name="connsiteX14" fmla="*/ 438975 w 806558"/>
                    <a:gd name="connsiteY14" fmla="*/ 2051035 h 2184701"/>
                    <a:gd name="connsiteX15" fmla="*/ 672891 w 806558"/>
                    <a:gd name="connsiteY15" fmla="*/ 1817118 h 2184701"/>
                    <a:gd name="connsiteX16" fmla="*/ 438975 w 806558"/>
                    <a:gd name="connsiteY16" fmla="*/ 1583202 h 2184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06558" h="2184701">
                      <a:moveTo>
                        <a:pt x="0" y="0"/>
                      </a:moveTo>
                      <a:lnTo>
                        <a:pt x="110656" y="34341"/>
                      </a:lnTo>
                      <a:cubicBezTo>
                        <a:pt x="362534" y="140857"/>
                        <a:pt x="539225" y="390228"/>
                        <a:pt x="539225" y="680953"/>
                      </a:cubicBezTo>
                      <a:lnTo>
                        <a:pt x="539225" y="1462902"/>
                      </a:lnTo>
                      <a:cubicBezTo>
                        <a:pt x="692941" y="1506344"/>
                        <a:pt x="806558" y="1650035"/>
                        <a:pt x="806558" y="1817118"/>
                      </a:cubicBezTo>
                      <a:cubicBezTo>
                        <a:pt x="806558" y="2020960"/>
                        <a:pt x="642816" y="2184701"/>
                        <a:pt x="438975" y="2184701"/>
                      </a:cubicBezTo>
                      <a:cubicBezTo>
                        <a:pt x="235133" y="2184701"/>
                        <a:pt x="71392" y="2020960"/>
                        <a:pt x="71392" y="1817118"/>
                      </a:cubicBezTo>
                      <a:cubicBezTo>
                        <a:pt x="71392" y="1650035"/>
                        <a:pt x="185008" y="1506344"/>
                        <a:pt x="338725" y="1462902"/>
                      </a:cubicBezTo>
                      <a:lnTo>
                        <a:pt x="338725" y="680953"/>
                      </a:lnTo>
                      <a:cubicBezTo>
                        <a:pt x="338725" y="472935"/>
                        <a:pt x="212786" y="294991"/>
                        <a:pt x="32806" y="219021"/>
                      </a:cubicBezTo>
                      <a:lnTo>
                        <a:pt x="0" y="208863"/>
                      </a:lnTo>
                      <a:lnTo>
                        <a:pt x="0" y="0"/>
                      </a:lnTo>
                      <a:close/>
                      <a:moveTo>
                        <a:pt x="438975" y="1583202"/>
                      </a:moveTo>
                      <a:cubicBezTo>
                        <a:pt x="308650" y="1583202"/>
                        <a:pt x="205058" y="1686793"/>
                        <a:pt x="205058" y="1817118"/>
                      </a:cubicBezTo>
                      <a:cubicBezTo>
                        <a:pt x="205058" y="1947443"/>
                        <a:pt x="308650" y="2051035"/>
                        <a:pt x="438975" y="2051035"/>
                      </a:cubicBezTo>
                      <a:cubicBezTo>
                        <a:pt x="569300" y="2051035"/>
                        <a:pt x="672891" y="1947443"/>
                        <a:pt x="672891" y="1817118"/>
                      </a:cubicBezTo>
                      <a:cubicBezTo>
                        <a:pt x="672891" y="1686793"/>
                        <a:pt x="569300" y="1583202"/>
                        <a:pt x="438975" y="1583202"/>
                      </a:cubicBezTo>
                      <a:close/>
                    </a:path>
                  </a:pathLst>
                </a:custGeom>
                <a:grp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ea typeface="MS PGothic" pitchFamily="34" charset="-128"/>
                    <a:cs typeface="ヒラギノ角ゴ Pro W3"/>
                    <a:sym typeface="Lexia" panose="02060503040202020203" pitchFamily="18" charset="0"/>
                  </a:endParaRPr>
                </a:p>
              </p:txBody>
            </p:sp>
          </p:grpSp>
          <p:sp>
            <p:nvSpPr>
              <p:cNvPr id="120" name="Freeform 187">
                <a:extLst>
                  <a:ext uri="{FF2B5EF4-FFF2-40B4-BE49-F238E27FC236}">
                    <a16:creationId xmlns:a16="http://schemas.microsoft.com/office/drawing/2014/main" id="{C693DAD1-EB15-2397-F725-28E5747AF69F}"/>
                  </a:ext>
                </a:extLst>
              </p:cNvPr>
              <p:cNvSpPr>
                <a:spLocks/>
              </p:cNvSpPr>
              <p:nvPr/>
            </p:nvSpPr>
            <p:spPr bwMode="auto">
              <a:xfrm>
                <a:off x="4473016" y="4414149"/>
                <a:ext cx="157482" cy="253343"/>
              </a:xfrm>
              <a:custGeom>
                <a:avLst/>
                <a:gdLst>
                  <a:gd name="T0" fmla="*/ 53 w 53"/>
                  <a:gd name="T1" fmla="*/ 85 h 85"/>
                  <a:gd name="T2" fmla="*/ 51 w 53"/>
                  <a:gd name="T3" fmla="*/ 53 h 85"/>
                  <a:gd name="T4" fmla="*/ 47 w 53"/>
                  <a:gd name="T5" fmla="*/ 0 h 85"/>
                  <a:gd name="T6" fmla="*/ 36 w 53"/>
                  <a:gd name="T7" fmla="*/ 4 h 85"/>
                  <a:gd name="T8" fmla="*/ 2 w 53"/>
                  <a:gd name="T9" fmla="*/ 55 h 85"/>
                  <a:gd name="T10" fmla="*/ 0 w 53"/>
                  <a:gd name="T11" fmla="*/ 85 h 85"/>
                  <a:gd name="T12" fmla="*/ 53 w 53"/>
                  <a:gd name="T13" fmla="*/ 85 h 85"/>
                </a:gdLst>
                <a:ahLst/>
                <a:cxnLst>
                  <a:cxn ang="0">
                    <a:pos x="T0" y="T1"/>
                  </a:cxn>
                  <a:cxn ang="0">
                    <a:pos x="T2" y="T3"/>
                  </a:cxn>
                  <a:cxn ang="0">
                    <a:pos x="T4" y="T5"/>
                  </a:cxn>
                  <a:cxn ang="0">
                    <a:pos x="T6" y="T7"/>
                  </a:cxn>
                  <a:cxn ang="0">
                    <a:pos x="T8" y="T9"/>
                  </a:cxn>
                  <a:cxn ang="0">
                    <a:pos x="T10" y="T11"/>
                  </a:cxn>
                  <a:cxn ang="0">
                    <a:pos x="T12" y="T13"/>
                  </a:cxn>
                </a:cxnLst>
                <a:rect l="0" t="0" r="r" b="b"/>
                <a:pathLst>
                  <a:path w="53" h="85">
                    <a:moveTo>
                      <a:pt x="53" y="85"/>
                    </a:moveTo>
                    <a:cubicBezTo>
                      <a:pt x="52" y="74"/>
                      <a:pt x="50" y="63"/>
                      <a:pt x="51" y="53"/>
                    </a:cubicBezTo>
                    <a:cubicBezTo>
                      <a:pt x="51" y="35"/>
                      <a:pt x="50" y="17"/>
                      <a:pt x="47" y="0"/>
                    </a:cubicBezTo>
                    <a:cubicBezTo>
                      <a:pt x="43" y="0"/>
                      <a:pt x="40" y="2"/>
                      <a:pt x="36" y="4"/>
                    </a:cubicBezTo>
                    <a:cubicBezTo>
                      <a:pt x="5" y="12"/>
                      <a:pt x="4" y="33"/>
                      <a:pt x="2" y="55"/>
                    </a:cubicBezTo>
                    <a:cubicBezTo>
                      <a:pt x="0" y="65"/>
                      <a:pt x="2" y="75"/>
                      <a:pt x="0" y="85"/>
                    </a:cubicBezTo>
                    <a:lnTo>
                      <a:pt x="53" y="85"/>
                    </a:lnTo>
                    <a:close/>
                  </a:path>
                </a:pathLst>
              </a:custGeom>
              <a:solidFill>
                <a:srgbClr val="9DB0AC">
                  <a:lumMod val="20000"/>
                  <a:lumOff val="8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21" name="Freeform 495">
                <a:extLst>
                  <a:ext uri="{FF2B5EF4-FFF2-40B4-BE49-F238E27FC236}">
                    <a16:creationId xmlns:a16="http://schemas.microsoft.com/office/drawing/2014/main" id="{E72F86E2-6685-1C76-78DE-0519B76F79FD}"/>
                  </a:ext>
                </a:extLst>
              </p:cNvPr>
              <p:cNvSpPr/>
              <p:nvPr/>
            </p:nvSpPr>
            <p:spPr bwMode="auto">
              <a:xfrm>
                <a:off x="4647223" y="4328200"/>
                <a:ext cx="151016" cy="314025"/>
              </a:xfrm>
              <a:custGeom>
                <a:avLst/>
                <a:gdLst>
                  <a:gd name="connsiteX0" fmla="*/ 1136165 w 1403498"/>
                  <a:gd name="connsiteY0" fmla="*/ 0 h 2918453"/>
                  <a:gd name="connsiteX1" fmla="*/ 1136165 w 1403498"/>
                  <a:gd name="connsiteY1" fmla="*/ 208861 h 2918453"/>
                  <a:gd name="connsiteX2" fmla="*/ 1107917 w 1403498"/>
                  <a:gd name="connsiteY2" fmla="*/ 217607 h 2918453"/>
                  <a:gd name="connsiteX3" fmla="*/ 801999 w 1403498"/>
                  <a:gd name="connsiteY3" fmla="*/ 679539 h 2918453"/>
                  <a:gd name="connsiteX4" fmla="*/ 801999 w 1403498"/>
                  <a:gd name="connsiteY4" fmla="*/ 1020389 h 2918453"/>
                  <a:gd name="connsiteX5" fmla="*/ 1403498 w 1403498"/>
                  <a:gd name="connsiteY5" fmla="*/ 1715454 h 2918453"/>
                  <a:gd name="connsiteX6" fmla="*/ 1336665 w 1403498"/>
                  <a:gd name="connsiteY6" fmla="*/ 1829071 h 2918453"/>
                  <a:gd name="connsiteX7" fmla="*/ 1336665 w 1403498"/>
                  <a:gd name="connsiteY7" fmla="*/ 2651120 h 2918453"/>
                  <a:gd name="connsiteX8" fmla="*/ 1162899 w 1403498"/>
                  <a:gd name="connsiteY8" fmla="*/ 2848278 h 2918453"/>
                  <a:gd name="connsiteX9" fmla="*/ 1069332 w 1403498"/>
                  <a:gd name="connsiteY9" fmla="*/ 2918453 h 2918453"/>
                  <a:gd name="connsiteX10" fmla="*/ 1035915 w 1403498"/>
                  <a:gd name="connsiteY10" fmla="*/ 2918453 h 2918453"/>
                  <a:gd name="connsiteX11" fmla="*/ 902249 w 1403498"/>
                  <a:gd name="connsiteY11" fmla="*/ 2784786 h 2918453"/>
                  <a:gd name="connsiteX12" fmla="*/ 1035915 w 1403498"/>
                  <a:gd name="connsiteY12" fmla="*/ 2651120 h 2918453"/>
                  <a:gd name="connsiteX13" fmla="*/ 1069332 w 1403498"/>
                  <a:gd name="connsiteY13" fmla="*/ 2651120 h 2918453"/>
                  <a:gd name="connsiteX14" fmla="*/ 1162899 w 1403498"/>
                  <a:gd name="connsiteY14" fmla="*/ 2711270 h 2918453"/>
                  <a:gd name="connsiteX15" fmla="*/ 1202999 w 1403498"/>
                  <a:gd name="connsiteY15" fmla="*/ 2651120 h 2918453"/>
                  <a:gd name="connsiteX16" fmla="*/ 1202999 w 1403498"/>
                  <a:gd name="connsiteY16" fmla="*/ 1829071 h 2918453"/>
                  <a:gd name="connsiteX17" fmla="*/ 1136165 w 1403498"/>
                  <a:gd name="connsiteY17" fmla="*/ 1715454 h 2918453"/>
                  <a:gd name="connsiteX18" fmla="*/ 701749 w 1403498"/>
                  <a:gd name="connsiteY18" fmla="*/ 1281038 h 2918453"/>
                  <a:gd name="connsiteX19" fmla="*/ 267333 w 1403498"/>
                  <a:gd name="connsiteY19" fmla="*/ 1715454 h 2918453"/>
                  <a:gd name="connsiteX20" fmla="*/ 200500 w 1403498"/>
                  <a:gd name="connsiteY20" fmla="*/ 1829071 h 2918453"/>
                  <a:gd name="connsiteX21" fmla="*/ 200500 w 1403498"/>
                  <a:gd name="connsiteY21" fmla="*/ 2651120 h 2918453"/>
                  <a:gd name="connsiteX22" fmla="*/ 240600 w 1403498"/>
                  <a:gd name="connsiteY22" fmla="*/ 2711270 h 2918453"/>
                  <a:gd name="connsiteX23" fmla="*/ 334166 w 1403498"/>
                  <a:gd name="connsiteY23" fmla="*/ 2651120 h 2918453"/>
                  <a:gd name="connsiteX24" fmla="*/ 367583 w 1403498"/>
                  <a:gd name="connsiteY24" fmla="*/ 2651120 h 2918453"/>
                  <a:gd name="connsiteX25" fmla="*/ 501249 w 1403498"/>
                  <a:gd name="connsiteY25" fmla="*/ 2784786 h 2918453"/>
                  <a:gd name="connsiteX26" fmla="*/ 367583 w 1403498"/>
                  <a:gd name="connsiteY26" fmla="*/ 2918453 h 2918453"/>
                  <a:gd name="connsiteX27" fmla="*/ 334166 w 1403498"/>
                  <a:gd name="connsiteY27" fmla="*/ 2918453 h 2918453"/>
                  <a:gd name="connsiteX28" fmla="*/ 240600 w 1403498"/>
                  <a:gd name="connsiteY28" fmla="*/ 2848278 h 2918453"/>
                  <a:gd name="connsiteX29" fmla="*/ 66833 w 1403498"/>
                  <a:gd name="connsiteY29" fmla="*/ 2651120 h 2918453"/>
                  <a:gd name="connsiteX30" fmla="*/ 66833 w 1403498"/>
                  <a:gd name="connsiteY30" fmla="*/ 1829071 h 2918453"/>
                  <a:gd name="connsiteX31" fmla="*/ 0 w 1403498"/>
                  <a:gd name="connsiteY31" fmla="*/ 1715454 h 2918453"/>
                  <a:gd name="connsiteX32" fmla="*/ 601499 w 1403498"/>
                  <a:gd name="connsiteY32" fmla="*/ 1020389 h 2918453"/>
                  <a:gd name="connsiteX33" fmla="*/ 601499 w 1403498"/>
                  <a:gd name="connsiteY33" fmla="*/ 679539 h 2918453"/>
                  <a:gd name="connsiteX34" fmla="*/ 1030067 w 1403498"/>
                  <a:gd name="connsiteY34" fmla="*/ 32927 h 2918453"/>
                  <a:gd name="connsiteX35" fmla="*/ 1136165 w 1403498"/>
                  <a:gd name="connsiteY35" fmla="*/ 0 h 2918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03498" h="2918453">
                    <a:moveTo>
                      <a:pt x="1136165" y="0"/>
                    </a:moveTo>
                    <a:lnTo>
                      <a:pt x="1136165" y="208861"/>
                    </a:lnTo>
                    <a:lnTo>
                      <a:pt x="1107917" y="217607"/>
                    </a:lnTo>
                    <a:cubicBezTo>
                      <a:pt x="927938" y="293577"/>
                      <a:pt x="801999" y="471521"/>
                      <a:pt x="801999" y="679539"/>
                    </a:cubicBezTo>
                    <a:lnTo>
                      <a:pt x="801999" y="1020389"/>
                    </a:lnTo>
                    <a:cubicBezTo>
                      <a:pt x="1142849" y="1070514"/>
                      <a:pt x="1403498" y="1361238"/>
                      <a:pt x="1403498" y="1715454"/>
                    </a:cubicBezTo>
                    <a:cubicBezTo>
                      <a:pt x="1403498" y="1765579"/>
                      <a:pt x="1376765" y="1809021"/>
                      <a:pt x="1336665" y="1829071"/>
                    </a:cubicBezTo>
                    <a:lnTo>
                      <a:pt x="1336665" y="2651120"/>
                    </a:lnTo>
                    <a:cubicBezTo>
                      <a:pt x="1336665" y="2751370"/>
                      <a:pt x="1259807" y="2834911"/>
                      <a:pt x="1162899" y="2848278"/>
                    </a:cubicBezTo>
                    <a:cubicBezTo>
                      <a:pt x="1149532" y="2888378"/>
                      <a:pt x="1112774" y="2918453"/>
                      <a:pt x="1069332" y="2918453"/>
                    </a:cubicBezTo>
                    <a:lnTo>
                      <a:pt x="1035915" y="2918453"/>
                    </a:lnTo>
                    <a:cubicBezTo>
                      <a:pt x="962399" y="2918453"/>
                      <a:pt x="902249" y="2858303"/>
                      <a:pt x="902249" y="2784786"/>
                    </a:cubicBezTo>
                    <a:cubicBezTo>
                      <a:pt x="902249" y="2711270"/>
                      <a:pt x="962399" y="2651120"/>
                      <a:pt x="1035915" y="2651120"/>
                    </a:cubicBezTo>
                    <a:lnTo>
                      <a:pt x="1069332" y="2651120"/>
                    </a:lnTo>
                    <a:cubicBezTo>
                      <a:pt x="1109432" y="2651120"/>
                      <a:pt x="1146190" y="2677853"/>
                      <a:pt x="1162899" y="2711270"/>
                    </a:cubicBezTo>
                    <a:cubicBezTo>
                      <a:pt x="1186290" y="2701245"/>
                      <a:pt x="1202999" y="2677853"/>
                      <a:pt x="1202999" y="2651120"/>
                    </a:cubicBezTo>
                    <a:lnTo>
                      <a:pt x="1202999" y="1829071"/>
                    </a:lnTo>
                    <a:cubicBezTo>
                      <a:pt x="1162899" y="1805679"/>
                      <a:pt x="1136165" y="1762238"/>
                      <a:pt x="1136165" y="1715454"/>
                    </a:cubicBezTo>
                    <a:cubicBezTo>
                      <a:pt x="1136165" y="1474855"/>
                      <a:pt x="942349" y="1281038"/>
                      <a:pt x="701749" y="1281038"/>
                    </a:cubicBezTo>
                    <a:cubicBezTo>
                      <a:pt x="461149" y="1281038"/>
                      <a:pt x="267333" y="1474855"/>
                      <a:pt x="267333" y="1715454"/>
                    </a:cubicBezTo>
                    <a:cubicBezTo>
                      <a:pt x="267333" y="1765579"/>
                      <a:pt x="240600" y="1809021"/>
                      <a:pt x="200500" y="1829071"/>
                    </a:cubicBezTo>
                    <a:lnTo>
                      <a:pt x="200500" y="2651120"/>
                    </a:lnTo>
                    <a:cubicBezTo>
                      <a:pt x="200500" y="2677853"/>
                      <a:pt x="217208" y="2701245"/>
                      <a:pt x="240600" y="2711270"/>
                    </a:cubicBezTo>
                    <a:cubicBezTo>
                      <a:pt x="257308" y="2674512"/>
                      <a:pt x="290725" y="2651120"/>
                      <a:pt x="334166" y="2651120"/>
                    </a:cubicBezTo>
                    <a:lnTo>
                      <a:pt x="367583" y="2651120"/>
                    </a:lnTo>
                    <a:cubicBezTo>
                      <a:pt x="441099" y="2651120"/>
                      <a:pt x="501249" y="2711270"/>
                      <a:pt x="501249" y="2784786"/>
                    </a:cubicBezTo>
                    <a:cubicBezTo>
                      <a:pt x="501249" y="2858303"/>
                      <a:pt x="441099" y="2918453"/>
                      <a:pt x="367583" y="2918453"/>
                    </a:cubicBezTo>
                    <a:lnTo>
                      <a:pt x="334166" y="2918453"/>
                    </a:lnTo>
                    <a:cubicBezTo>
                      <a:pt x="290725" y="2918453"/>
                      <a:pt x="253966" y="2888378"/>
                      <a:pt x="240600" y="2848278"/>
                    </a:cubicBezTo>
                    <a:cubicBezTo>
                      <a:pt x="143691" y="2834911"/>
                      <a:pt x="66833" y="2751370"/>
                      <a:pt x="66833" y="2651120"/>
                    </a:cubicBezTo>
                    <a:lnTo>
                      <a:pt x="66833" y="1829071"/>
                    </a:lnTo>
                    <a:cubicBezTo>
                      <a:pt x="26733" y="1805679"/>
                      <a:pt x="0" y="1762238"/>
                      <a:pt x="0" y="1715454"/>
                    </a:cubicBezTo>
                    <a:cubicBezTo>
                      <a:pt x="0" y="1361238"/>
                      <a:pt x="260650" y="1070514"/>
                      <a:pt x="601499" y="1020389"/>
                    </a:cubicBezTo>
                    <a:lnTo>
                      <a:pt x="601499" y="679539"/>
                    </a:lnTo>
                    <a:cubicBezTo>
                      <a:pt x="601499" y="388814"/>
                      <a:pt x="778190" y="139443"/>
                      <a:pt x="1030067" y="32927"/>
                    </a:cubicBezTo>
                    <a:lnTo>
                      <a:pt x="1136165" y="0"/>
                    </a:lnTo>
                    <a:close/>
                  </a:path>
                </a:pathLst>
              </a:custGeom>
              <a:solidFill>
                <a:srgbClr val="830051"/>
              </a:solid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ea typeface="MS PGothic" pitchFamily="34" charset="-128"/>
                  <a:cs typeface="ヒラギノ角ゴ Pro W3"/>
                  <a:sym typeface="Lexia" panose="02060503040202020203" pitchFamily="18" charset="0"/>
                </a:endParaRPr>
              </a:p>
            </p:txBody>
          </p:sp>
          <p:grpSp>
            <p:nvGrpSpPr>
              <p:cNvPr id="122" name="Group 496">
                <a:extLst>
                  <a:ext uri="{FF2B5EF4-FFF2-40B4-BE49-F238E27FC236}">
                    <a16:creationId xmlns:a16="http://schemas.microsoft.com/office/drawing/2014/main" id="{42F0553D-D2CA-4D40-622A-7B7D02F141D7}"/>
                  </a:ext>
                </a:extLst>
              </p:cNvPr>
              <p:cNvGrpSpPr/>
              <p:nvPr/>
            </p:nvGrpSpPr>
            <p:grpSpPr>
              <a:xfrm flipH="1">
                <a:off x="4946375" y="4261191"/>
                <a:ext cx="195140" cy="414251"/>
                <a:chOff x="4582569" y="4232700"/>
                <a:chExt cx="195140" cy="414251"/>
              </a:xfrm>
            </p:grpSpPr>
            <p:sp>
              <p:nvSpPr>
                <p:cNvPr id="126" name="Freeform 188">
                  <a:extLst>
                    <a:ext uri="{FF2B5EF4-FFF2-40B4-BE49-F238E27FC236}">
                      <a16:creationId xmlns:a16="http://schemas.microsoft.com/office/drawing/2014/main" id="{135700F4-5732-699F-A83A-3242D22E38D8}"/>
                    </a:ext>
                  </a:extLst>
                </p:cNvPr>
                <p:cNvSpPr>
                  <a:spLocks/>
                </p:cNvSpPr>
                <p:nvPr/>
              </p:nvSpPr>
              <p:spPr bwMode="auto">
                <a:xfrm>
                  <a:off x="4582569" y="4232700"/>
                  <a:ext cx="195140" cy="414251"/>
                </a:xfrm>
                <a:custGeom>
                  <a:avLst/>
                  <a:gdLst>
                    <a:gd name="T0" fmla="*/ 62 w 65"/>
                    <a:gd name="T1" fmla="*/ 31 h 139"/>
                    <a:gd name="T2" fmla="*/ 59 w 65"/>
                    <a:gd name="T3" fmla="*/ 37 h 139"/>
                    <a:gd name="T4" fmla="*/ 54 w 65"/>
                    <a:gd name="T5" fmla="*/ 41 h 139"/>
                    <a:gd name="T6" fmla="*/ 54 w 65"/>
                    <a:gd name="T7" fmla="*/ 63 h 139"/>
                    <a:gd name="T8" fmla="*/ 45 w 65"/>
                    <a:gd name="T9" fmla="*/ 79 h 139"/>
                    <a:gd name="T10" fmla="*/ 42 w 65"/>
                    <a:gd name="T11" fmla="*/ 80 h 139"/>
                    <a:gd name="T12" fmla="*/ 41 w 65"/>
                    <a:gd name="T13" fmla="*/ 81 h 139"/>
                    <a:gd name="T14" fmla="*/ 40 w 65"/>
                    <a:gd name="T15" fmla="*/ 85 h 139"/>
                    <a:gd name="T16" fmla="*/ 41 w 65"/>
                    <a:gd name="T17" fmla="*/ 86 h 139"/>
                    <a:gd name="T18" fmla="*/ 41 w 65"/>
                    <a:gd name="T19" fmla="*/ 96 h 139"/>
                    <a:gd name="T20" fmla="*/ 39 w 65"/>
                    <a:gd name="T21" fmla="*/ 104 h 139"/>
                    <a:gd name="T22" fmla="*/ 24 w 65"/>
                    <a:gd name="T23" fmla="*/ 128 h 139"/>
                    <a:gd name="T24" fmla="*/ 8 w 65"/>
                    <a:gd name="T25" fmla="*/ 139 h 139"/>
                    <a:gd name="T26" fmla="*/ 29 w 65"/>
                    <a:gd name="T27" fmla="*/ 81 h 139"/>
                    <a:gd name="T28" fmla="*/ 29 w 65"/>
                    <a:gd name="T29" fmla="*/ 81 h 139"/>
                    <a:gd name="T30" fmla="*/ 31 w 65"/>
                    <a:gd name="T31" fmla="*/ 79 h 139"/>
                    <a:gd name="T32" fmla="*/ 31 w 65"/>
                    <a:gd name="T33" fmla="*/ 76 h 139"/>
                    <a:gd name="T34" fmla="*/ 30 w 65"/>
                    <a:gd name="T35" fmla="*/ 74 h 139"/>
                    <a:gd name="T36" fmla="*/ 33 w 65"/>
                    <a:gd name="T37" fmla="*/ 50 h 139"/>
                    <a:gd name="T38" fmla="*/ 48 w 65"/>
                    <a:gd name="T39" fmla="*/ 35 h 139"/>
                    <a:gd name="T40" fmla="*/ 46 w 65"/>
                    <a:gd name="T41" fmla="*/ 30 h 139"/>
                    <a:gd name="T42" fmla="*/ 60 w 65"/>
                    <a:gd name="T43" fmla="*/ 2 h 139"/>
                    <a:gd name="T44" fmla="*/ 63 w 65"/>
                    <a:gd name="T45" fmla="*/ 0 h 139"/>
                    <a:gd name="T46" fmla="*/ 64 w 65"/>
                    <a:gd name="T47" fmla="*/ 2 h 139"/>
                    <a:gd name="T48" fmla="*/ 62 w 65"/>
                    <a:gd name="T49" fmla="*/ 3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5" h="139">
                      <a:moveTo>
                        <a:pt x="62" y="31"/>
                      </a:moveTo>
                      <a:cubicBezTo>
                        <a:pt x="61" y="33"/>
                        <a:pt x="61" y="35"/>
                        <a:pt x="59" y="37"/>
                      </a:cubicBezTo>
                      <a:cubicBezTo>
                        <a:pt x="58" y="38"/>
                        <a:pt x="54" y="40"/>
                        <a:pt x="54" y="41"/>
                      </a:cubicBezTo>
                      <a:cubicBezTo>
                        <a:pt x="56" y="49"/>
                        <a:pt x="56" y="56"/>
                        <a:pt x="54" y="63"/>
                      </a:cubicBezTo>
                      <a:cubicBezTo>
                        <a:pt x="53" y="70"/>
                        <a:pt x="51" y="76"/>
                        <a:pt x="45" y="79"/>
                      </a:cubicBezTo>
                      <a:cubicBezTo>
                        <a:pt x="44" y="79"/>
                        <a:pt x="43" y="80"/>
                        <a:pt x="42" y="80"/>
                      </a:cubicBezTo>
                      <a:cubicBezTo>
                        <a:pt x="42" y="80"/>
                        <a:pt x="41" y="81"/>
                        <a:pt x="41" y="81"/>
                      </a:cubicBezTo>
                      <a:cubicBezTo>
                        <a:pt x="39" y="82"/>
                        <a:pt x="40" y="83"/>
                        <a:pt x="40" y="85"/>
                      </a:cubicBezTo>
                      <a:cubicBezTo>
                        <a:pt x="41" y="86"/>
                        <a:pt x="41" y="86"/>
                        <a:pt x="41" y="86"/>
                      </a:cubicBezTo>
                      <a:cubicBezTo>
                        <a:pt x="41" y="90"/>
                        <a:pt x="41" y="93"/>
                        <a:pt x="41" y="96"/>
                      </a:cubicBezTo>
                      <a:cubicBezTo>
                        <a:pt x="40" y="98"/>
                        <a:pt x="40" y="101"/>
                        <a:pt x="39" y="104"/>
                      </a:cubicBezTo>
                      <a:cubicBezTo>
                        <a:pt x="36" y="113"/>
                        <a:pt x="33" y="122"/>
                        <a:pt x="24" y="128"/>
                      </a:cubicBezTo>
                      <a:cubicBezTo>
                        <a:pt x="18" y="131"/>
                        <a:pt x="10" y="133"/>
                        <a:pt x="8" y="139"/>
                      </a:cubicBezTo>
                      <a:cubicBezTo>
                        <a:pt x="0" y="117"/>
                        <a:pt x="11" y="95"/>
                        <a:pt x="29" y="81"/>
                      </a:cubicBezTo>
                      <a:cubicBezTo>
                        <a:pt x="29" y="81"/>
                        <a:pt x="29" y="81"/>
                        <a:pt x="29" y="81"/>
                      </a:cubicBezTo>
                      <a:cubicBezTo>
                        <a:pt x="30" y="80"/>
                        <a:pt x="30" y="80"/>
                        <a:pt x="31" y="79"/>
                      </a:cubicBezTo>
                      <a:cubicBezTo>
                        <a:pt x="31" y="78"/>
                        <a:pt x="31" y="77"/>
                        <a:pt x="31" y="76"/>
                      </a:cubicBezTo>
                      <a:cubicBezTo>
                        <a:pt x="30" y="75"/>
                        <a:pt x="30" y="74"/>
                        <a:pt x="30" y="74"/>
                      </a:cubicBezTo>
                      <a:cubicBezTo>
                        <a:pt x="26" y="66"/>
                        <a:pt x="28" y="56"/>
                        <a:pt x="33" y="50"/>
                      </a:cubicBezTo>
                      <a:cubicBezTo>
                        <a:pt x="36" y="44"/>
                        <a:pt x="49" y="42"/>
                        <a:pt x="48" y="35"/>
                      </a:cubicBezTo>
                      <a:cubicBezTo>
                        <a:pt x="48" y="33"/>
                        <a:pt x="47" y="31"/>
                        <a:pt x="46" y="30"/>
                      </a:cubicBezTo>
                      <a:cubicBezTo>
                        <a:pt x="39" y="17"/>
                        <a:pt x="50" y="8"/>
                        <a:pt x="60" y="2"/>
                      </a:cubicBezTo>
                      <a:cubicBezTo>
                        <a:pt x="61" y="1"/>
                        <a:pt x="62" y="1"/>
                        <a:pt x="63" y="0"/>
                      </a:cubicBezTo>
                      <a:cubicBezTo>
                        <a:pt x="63" y="1"/>
                        <a:pt x="64" y="1"/>
                        <a:pt x="64" y="2"/>
                      </a:cubicBezTo>
                      <a:cubicBezTo>
                        <a:pt x="65" y="12"/>
                        <a:pt x="65" y="21"/>
                        <a:pt x="62" y="31"/>
                      </a:cubicBezTo>
                      <a:close/>
                    </a:path>
                  </a:pathLst>
                </a:custGeom>
                <a:solidFill>
                  <a:srgbClr val="3F4444">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27" name="Freeform 189">
                  <a:extLst>
                    <a:ext uri="{FF2B5EF4-FFF2-40B4-BE49-F238E27FC236}">
                      <a16:creationId xmlns:a16="http://schemas.microsoft.com/office/drawing/2014/main" id="{781071F8-F03D-0791-3E7F-6504447A5815}"/>
                    </a:ext>
                  </a:extLst>
                </p:cNvPr>
                <p:cNvSpPr>
                  <a:spLocks/>
                </p:cNvSpPr>
                <p:nvPr/>
              </p:nvSpPr>
              <p:spPr bwMode="auto">
                <a:xfrm>
                  <a:off x="4668159" y="4458655"/>
                  <a:ext cx="37657" cy="30813"/>
                </a:xfrm>
                <a:custGeom>
                  <a:avLst/>
                  <a:gdLst>
                    <a:gd name="T0" fmla="*/ 12 w 13"/>
                    <a:gd name="T1" fmla="*/ 5 h 10"/>
                    <a:gd name="T2" fmla="*/ 11 w 13"/>
                    <a:gd name="T3" fmla="*/ 9 h 10"/>
                    <a:gd name="T4" fmla="*/ 12 w 13"/>
                    <a:gd name="T5" fmla="*/ 10 h 10"/>
                    <a:gd name="T6" fmla="*/ 0 w 13"/>
                    <a:gd name="T7" fmla="*/ 5 h 10"/>
                    <a:gd name="T8" fmla="*/ 0 w 13"/>
                    <a:gd name="T9" fmla="*/ 5 h 10"/>
                    <a:gd name="T10" fmla="*/ 2 w 13"/>
                    <a:gd name="T11" fmla="*/ 3 h 10"/>
                    <a:gd name="T12" fmla="*/ 2 w 13"/>
                    <a:gd name="T13" fmla="*/ 0 h 10"/>
                    <a:gd name="T14" fmla="*/ 13 w 13"/>
                    <a:gd name="T15" fmla="*/ 4 h 10"/>
                    <a:gd name="T16" fmla="*/ 12 w 13"/>
                    <a:gd name="T17"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0">
                      <a:moveTo>
                        <a:pt x="12" y="5"/>
                      </a:moveTo>
                      <a:cubicBezTo>
                        <a:pt x="10" y="6"/>
                        <a:pt x="11" y="7"/>
                        <a:pt x="11" y="9"/>
                      </a:cubicBezTo>
                      <a:cubicBezTo>
                        <a:pt x="12" y="10"/>
                        <a:pt x="12" y="10"/>
                        <a:pt x="12" y="10"/>
                      </a:cubicBezTo>
                      <a:cubicBezTo>
                        <a:pt x="8" y="9"/>
                        <a:pt x="4" y="7"/>
                        <a:pt x="0" y="5"/>
                      </a:cubicBezTo>
                      <a:cubicBezTo>
                        <a:pt x="0" y="5"/>
                        <a:pt x="0" y="5"/>
                        <a:pt x="0" y="5"/>
                      </a:cubicBezTo>
                      <a:cubicBezTo>
                        <a:pt x="1" y="4"/>
                        <a:pt x="1" y="4"/>
                        <a:pt x="2" y="3"/>
                      </a:cubicBezTo>
                      <a:cubicBezTo>
                        <a:pt x="2" y="2"/>
                        <a:pt x="2" y="1"/>
                        <a:pt x="2" y="0"/>
                      </a:cubicBezTo>
                      <a:cubicBezTo>
                        <a:pt x="5" y="1"/>
                        <a:pt x="9" y="2"/>
                        <a:pt x="13" y="4"/>
                      </a:cubicBezTo>
                      <a:cubicBezTo>
                        <a:pt x="13" y="4"/>
                        <a:pt x="12" y="5"/>
                        <a:pt x="12" y="5"/>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grpSp>
          <p:grpSp>
            <p:nvGrpSpPr>
              <p:cNvPr id="123" name="Group 497">
                <a:extLst>
                  <a:ext uri="{FF2B5EF4-FFF2-40B4-BE49-F238E27FC236}">
                    <a16:creationId xmlns:a16="http://schemas.microsoft.com/office/drawing/2014/main" id="{791935A5-EE50-1EFD-F40A-9DEA44C4EA76}"/>
                  </a:ext>
                </a:extLst>
              </p:cNvPr>
              <p:cNvGrpSpPr/>
              <p:nvPr/>
            </p:nvGrpSpPr>
            <p:grpSpPr>
              <a:xfrm>
                <a:off x="4664886" y="3784990"/>
                <a:ext cx="437623" cy="234137"/>
                <a:chOff x="4668444" y="3774699"/>
                <a:chExt cx="437623" cy="234137"/>
              </a:xfrm>
            </p:grpSpPr>
            <p:sp>
              <p:nvSpPr>
                <p:cNvPr id="124" name="Freeform 498">
                  <a:extLst>
                    <a:ext uri="{FF2B5EF4-FFF2-40B4-BE49-F238E27FC236}">
                      <a16:creationId xmlns:a16="http://schemas.microsoft.com/office/drawing/2014/main" id="{09BD743B-06F3-6732-30F5-6AAFB92AB6E3}"/>
                    </a:ext>
                  </a:extLst>
                </p:cNvPr>
                <p:cNvSpPr/>
                <p:nvPr/>
              </p:nvSpPr>
              <p:spPr bwMode="auto">
                <a:xfrm>
                  <a:off x="4873568" y="3774725"/>
                  <a:ext cx="232499" cy="234111"/>
                </a:xfrm>
                <a:custGeom>
                  <a:avLst/>
                  <a:gdLst>
                    <a:gd name="connsiteX0" fmla="*/ 0 w 232552"/>
                    <a:gd name="connsiteY0" fmla="*/ 0 h 234111"/>
                    <a:gd name="connsiteX1" fmla="*/ 46022 w 232552"/>
                    <a:gd name="connsiteY1" fmla="*/ 306 h 234111"/>
                    <a:gd name="connsiteX2" fmla="*/ 189844 w 232552"/>
                    <a:gd name="connsiteY2" fmla="*/ 87596 h 234111"/>
                    <a:gd name="connsiteX3" fmla="*/ 232305 w 232552"/>
                    <a:gd name="connsiteY3" fmla="*/ 234111 h 234111"/>
                    <a:gd name="connsiteX4" fmla="*/ 15672 w 232552"/>
                    <a:gd name="connsiteY4" fmla="*/ 195268 h 234111"/>
                    <a:gd name="connsiteX5" fmla="*/ 0 w 232552"/>
                    <a:gd name="connsiteY5" fmla="*/ 195615 h 234111"/>
                    <a:gd name="connsiteX6" fmla="*/ 0 w 232552"/>
                    <a:gd name="connsiteY6" fmla="*/ 0 h 234111"/>
                    <a:gd name="connsiteX0" fmla="*/ 0 w 232617"/>
                    <a:gd name="connsiteY0" fmla="*/ 0 h 234111"/>
                    <a:gd name="connsiteX1" fmla="*/ 46022 w 232617"/>
                    <a:gd name="connsiteY1" fmla="*/ 306 h 234111"/>
                    <a:gd name="connsiteX2" fmla="*/ 193402 w 232617"/>
                    <a:gd name="connsiteY2" fmla="*/ 66248 h 234111"/>
                    <a:gd name="connsiteX3" fmla="*/ 232305 w 232617"/>
                    <a:gd name="connsiteY3" fmla="*/ 234111 h 234111"/>
                    <a:gd name="connsiteX4" fmla="*/ 15672 w 232617"/>
                    <a:gd name="connsiteY4" fmla="*/ 195268 h 234111"/>
                    <a:gd name="connsiteX5" fmla="*/ 0 w 232617"/>
                    <a:gd name="connsiteY5" fmla="*/ 195615 h 234111"/>
                    <a:gd name="connsiteX6" fmla="*/ 0 w 232617"/>
                    <a:gd name="connsiteY6" fmla="*/ 0 h 234111"/>
                    <a:gd name="connsiteX0" fmla="*/ 0 w 232617"/>
                    <a:gd name="connsiteY0" fmla="*/ 0 h 234111"/>
                    <a:gd name="connsiteX1" fmla="*/ 46022 w 232617"/>
                    <a:gd name="connsiteY1" fmla="*/ 306 h 234111"/>
                    <a:gd name="connsiteX2" fmla="*/ 193402 w 232617"/>
                    <a:gd name="connsiteY2" fmla="*/ 73364 h 234111"/>
                    <a:gd name="connsiteX3" fmla="*/ 232305 w 232617"/>
                    <a:gd name="connsiteY3" fmla="*/ 234111 h 234111"/>
                    <a:gd name="connsiteX4" fmla="*/ 15672 w 232617"/>
                    <a:gd name="connsiteY4" fmla="*/ 195268 h 234111"/>
                    <a:gd name="connsiteX5" fmla="*/ 0 w 232617"/>
                    <a:gd name="connsiteY5" fmla="*/ 195615 h 234111"/>
                    <a:gd name="connsiteX6" fmla="*/ 0 w 232617"/>
                    <a:gd name="connsiteY6" fmla="*/ 0 h 234111"/>
                    <a:gd name="connsiteX0" fmla="*/ 0 w 232456"/>
                    <a:gd name="connsiteY0" fmla="*/ 0 h 234111"/>
                    <a:gd name="connsiteX1" fmla="*/ 46022 w 232456"/>
                    <a:gd name="connsiteY1" fmla="*/ 306 h 234111"/>
                    <a:gd name="connsiteX2" fmla="*/ 193402 w 232456"/>
                    <a:gd name="connsiteY2" fmla="*/ 73364 h 234111"/>
                    <a:gd name="connsiteX3" fmla="*/ 232305 w 232456"/>
                    <a:gd name="connsiteY3" fmla="*/ 234111 h 234111"/>
                    <a:gd name="connsiteX4" fmla="*/ 15672 w 232456"/>
                    <a:gd name="connsiteY4" fmla="*/ 195268 h 234111"/>
                    <a:gd name="connsiteX5" fmla="*/ 0 w 232456"/>
                    <a:gd name="connsiteY5" fmla="*/ 195615 h 234111"/>
                    <a:gd name="connsiteX6" fmla="*/ 0 w 232456"/>
                    <a:gd name="connsiteY6" fmla="*/ 0 h 234111"/>
                    <a:gd name="connsiteX0" fmla="*/ 0 w 232592"/>
                    <a:gd name="connsiteY0" fmla="*/ 0 h 234111"/>
                    <a:gd name="connsiteX1" fmla="*/ 53138 w 232592"/>
                    <a:gd name="connsiteY1" fmla="*/ 7422 h 234111"/>
                    <a:gd name="connsiteX2" fmla="*/ 193402 w 232592"/>
                    <a:gd name="connsiteY2" fmla="*/ 73364 h 234111"/>
                    <a:gd name="connsiteX3" fmla="*/ 232305 w 232592"/>
                    <a:gd name="connsiteY3" fmla="*/ 234111 h 234111"/>
                    <a:gd name="connsiteX4" fmla="*/ 15672 w 232592"/>
                    <a:gd name="connsiteY4" fmla="*/ 195268 h 234111"/>
                    <a:gd name="connsiteX5" fmla="*/ 0 w 232592"/>
                    <a:gd name="connsiteY5" fmla="*/ 195615 h 234111"/>
                    <a:gd name="connsiteX6" fmla="*/ 0 w 232592"/>
                    <a:gd name="connsiteY6" fmla="*/ 0 h 234111"/>
                    <a:gd name="connsiteX0" fmla="*/ 0 w 232499"/>
                    <a:gd name="connsiteY0" fmla="*/ 0 h 234111"/>
                    <a:gd name="connsiteX1" fmla="*/ 53138 w 232499"/>
                    <a:gd name="connsiteY1" fmla="*/ 7422 h 234111"/>
                    <a:gd name="connsiteX2" fmla="*/ 193402 w 232499"/>
                    <a:gd name="connsiteY2" fmla="*/ 73364 h 234111"/>
                    <a:gd name="connsiteX3" fmla="*/ 232305 w 232499"/>
                    <a:gd name="connsiteY3" fmla="*/ 234111 h 234111"/>
                    <a:gd name="connsiteX4" fmla="*/ 15672 w 232499"/>
                    <a:gd name="connsiteY4" fmla="*/ 195268 h 234111"/>
                    <a:gd name="connsiteX5" fmla="*/ 0 w 232499"/>
                    <a:gd name="connsiteY5" fmla="*/ 195615 h 234111"/>
                    <a:gd name="connsiteX6" fmla="*/ 0 w 232499"/>
                    <a:gd name="connsiteY6" fmla="*/ 0 h 23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499" h="234111">
                      <a:moveTo>
                        <a:pt x="0" y="0"/>
                      </a:moveTo>
                      <a:lnTo>
                        <a:pt x="53138" y="7422"/>
                      </a:lnTo>
                      <a:cubicBezTo>
                        <a:pt x="117497" y="16277"/>
                        <a:pt x="170657" y="46257"/>
                        <a:pt x="193402" y="73364"/>
                      </a:cubicBezTo>
                      <a:cubicBezTo>
                        <a:pt x="216147" y="100471"/>
                        <a:pt x="234605" y="180088"/>
                        <a:pt x="232305" y="234111"/>
                      </a:cubicBezTo>
                      <a:cubicBezTo>
                        <a:pt x="177328" y="212945"/>
                        <a:pt x="104451" y="199615"/>
                        <a:pt x="15672" y="195268"/>
                      </a:cubicBezTo>
                      <a:lnTo>
                        <a:pt x="0" y="195615"/>
                      </a:lnTo>
                      <a:lnTo>
                        <a:pt x="0" y="0"/>
                      </a:lnTo>
                      <a:close/>
                    </a:path>
                  </a:pathLst>
                </a:custGeom>
                <a:solidFill>
                  <a:srgbClr val="68D2DF"/>
                </a:solid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ea typeface="MS PGothic" pitchFamily="34" charset="-128"/>
                    <a:cs typeface="ヒラギノ角ゴ Pro W3"/>
                    <a:sym typeface="Lexia" panose="02060503040202020203" pitchFamily="18" charset="0"/>
                  </a:endParaRPr>
                </a:p>
              </p:txBody>
            </p:sp>
            <p:sp>
              <p:nvSpPr>
                <p:cNvPr id="125" name="Freeform 499">
                  <a:extLst>
                    <a:ext uri="{FF2B5EF4-FFF2-40B4-BE49-F238E27FC236}">
                      <a16:creationId xmlns:a16="http://schemas.microsoft.com/office/drawing/2014/main" id="{FD1B7C34-0F8A-6DA9-3F14-88AEC71492BD}"/>
                    </a:ext>
                  </a:extLst>
                </p:cNvPr>
                <p:cNvSpPr/>
                <p:nvPr/>
              </p:nvSpPr>
              <p:spPr bwMode="auto">
                <a:xfrm>
                  <a:off x="4668444" y="3774699"/>
                  <a:ext cx="205125" cy="227109"/>
                </a:xfrm>
                <a:custGeom>
                  <a:avLst/>
                  <a:gdLst>
                    <a:gd name="connsiteX0" fmla="*/ 201241 w 205125"/>
                    <a:gd name="connsiteY0" fmla="*/ 0 h 227109"/>
                    <a:gd name="connsiteX1" fmla="*/ 205125 w 205125"/>
                    <a:gd name="connsiteY1" fmla="*/ 26 h 227109"/>
                    <a:gd name="connsiteX2" fmla="*/ 205125 w 205125"/>
                    <a:gd name="connsiteY2" fmla="*/ 195641 h 227109"/>
                    <a:gd name="connsiteX3" fmla="*/ 153545 w 205125"/>
                    <a:gd name="connsiteY3" fmla="*/ 196782 h 227109"/>
                    <a:gd name="connsiteX4" fmla="*/ 0 w 205125"/>
                    <a:gd name="connsiteY4" fmla="*/ 227109 h 227109"/>
                    <a:gd name="connsiteX5" fmla="*/ 67845 w 205125"/>
                    <a:gd name="connsiteY5" fmla="*/ 56136 h 227109"/>
                    <a:gd name="connsiteX6" fmla="*/ 201241 w 205125"/>
                    <a:gd name="connsiteY6" fmla="*/ 0 h 227109"/>
                    <a:gd name="connsiteX0" fmla="*/ 201241 w 205125"/>
                    <a:gd name="connsiteY0" fmla="*/ 0 h 227109"/>
                    <a:gd name="connsiteX1" fmla="*/ 205125 w 205125"/>
                    <a:gd name="connsiteY1" fmla="*/ 26 h 227109"/>
                    <a:gd name="connsiteX2" fmla="*/ 205125 w 205125"/>
                    <a:gd name="connsiteY2" fmla="*/ 195641 h 227109"/>
                    <a:gd name="connsiteX3" fmla="*/ 153545 w 205125"/>
                    <a:gd name="connsiteY3" fmla="*/ 196782 h 227109"/>
                    <a:gd name="connsiteX4" fmla="*/ 0 w 205125"/>
                    <a:gd name="connsiteY4" fmla="*/ 227109 h 227109"/>
                    <a:gd name="connsiteX5" fmla="*/ 46497 w 205125"/>
                    <a:gd name="connsiteY5" fmla="*/ 56136 h 227109"/>
                    <a:gd name="connsiteX6" fmla="*/ 201241 w 205125"/>
                    <a:gd name="connsiteY6" fmla="*/ 0 h 227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125" h="227109">
                      <a:moveTo>
                        <a:pt x="201241" y="0"/>
                      </a:moveTo>
                      <a:lnTo>
                        <a:pt x="205125" y="26"/>
                      </a:lnTo>
                      <a:lnTo>
                        <a:pt x="205125" y="195641"/>
                      </a:lnTo>
                      <a:lnTo>
                        <a:pt x="153545" y="196782"/>
                      </a:lnTo>
                      <a:cubicBezTo>
                        <a:pt x="86796" y="202369"/>
                        <a:pt x="25072" y="218310"/>
                        <a:pt x="0" y="227109"/>
                      </a:cubicBezTo>
                      <a:cubicBezTo>
                        <a:pt x="1496" y="184866"/>
                        <a:pt x="4639" y="93932"/>
                        <a:pt x="46497" y="56136"/>
                      </a:cubicBezTo>
                      <a:cubicBezTo>
                        <a:pt x="77890" y="27789"/>
                        <a:pt x="150447" y="5591"/>
                        <a:pt x="201241" y="0"/>
                      </a:cubicBezTo>
                      <a:close/>
                    </a:path>
                  </a:pathLst>
                </a:custGeom>
                <a:solidFill>
                  <a:srgbClr val="68D2DF">
                    <a:lumMod val="60000"/>
                    <a:lumOff val="40000"/>
                  </a:srgbClr>
                </a:solid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ea typeface="MS PGothic" pitchFamily="34" charset="-128"/>
                    <a:cs typeface="ヒラギノ角ゴ Pro W3"/>
                    <a:sym typeface="Lexia" panose="02060503040202020203" pitchFamily="18" charset="0"/>
                  </a:endParaRPr>
                </a:p>
              </p:txBody>
            </p:sp>
          </p:grpSp>
        </p:grpSp>
        <p:sp>
          <p:nvSpPr>
            <p:cNvPr id="29" name="TextBox 459">
              <a:extLst>
                <a:ext uri="{FF2B5EF4-FFF2-40B4-BE49-F238E27FC236}">
                  <a16:creationId xmlns:a16="http://schemas.microsoft.com/office/drawing/2014/main" id="{B160B6E8-9A1B-B649-3729-8E4C0CA794E5}"/>
                </a:ext>
              </a:extLst>
            </p:cNvPr>
            <p:cNvSpPr txBox="1"/>
            <p:nvPr/>
          </p:nvSpPr>
          <p:spPr bwMode="auto">
            <a:xfrm>
              <a:off x="1590045" y="3366769"/>
              <a:ext cx="1110030" cy="360850"/>
            </a:xfrm>
            <a:prstGeom prst="rect">
              <a:avLst/>
            </a:prstGeom>
            <a:noFill/>
            <a:ln w="9525">
              <a:noFill/>
              <a:miter lim="800000"/>
              <a:headEnd/>
              <a:tailEnd/>
            </a:ln>
            <a:effectLst/>
          </p:spPr>
          <p:txBody>
            <a:bodyPr wrap="none" lIns="72000" tIns="72000" rIns="72000" bIns="72000" rtlCol="0" anchor="b">
              <a:spAutoFit/>
            </a:bodyPr>
            <a:lstStyle/>
            <a:p>
              <a:pPr algn="ctr" defTabSz="914377">
                <a:defRPr/>
              </a:pPr>
              <a:r>
                <a:rPr lang="en-GB" sz="1400" b="1" dirty="0">
                  <a:solidFill>
                    <a:srgbClr val="595959"/>
                  </a:solidFill>
                  <a:sym typeface="Lexia" panose="02060503040202020203" pitchFamily="18" charset="0"/>
                </a:rPr>
                <a:t>Pathologist</a:t>
              </a:r>
            </a:p>
          </p:txBody>
        </p:sp>
        <p:grpSp>
          <p:nvGrpSpPr>
            <p:cNvPr id="30" name="Group 29">
              <a:extLst>
                <a:ext uri="{FF2B5EF4-FFF2-40B4-BE49-F238E27FC236}">
                  <a16:creationId xmlns:a16="http://schemas.microsoft.com/office/drawing/2014/main" id="{C26384A4-8DB1-BECF-578C-6AA6D7A02745}"/>
                </a:ext>
              </a:extLst>
            </p:cNvPr>
            <p:cNvGrpSpPr/>
            <p:nvPr/>
          </p:nvGrpSpPr>
          <p:grpSpPr>
            <a:xfrm>
              <a:off x="2586879" y="3033605"/>
              <a:ext cx="857338" cy="1027180"/>
              <a:chOff x="-4010196" y="1378990"/>
              <a:chExt cx="857338" cy="1027180"/>
            </a:xfrm>
          </p:grpSpPr>
          <p:grpSp>
            <p:nvGrpSpPr>
              <p:cNvPr id="84" name="Group 460">
                <a:extLst>
                  <a:ext uri="{FF2B5EF4-FFF2-40B4-BE49-F238E27FC236}">
                    <a16:creationId xmlns:a16="http://schemas.microsoft.com/office/drawing/2014/main" id="{798B14F4-A16A-DBEF-0A86-B695A740017C}"/>
                  </a:ext>
                </a:extLst>
              </p:cNvPr>
              <p:cNvGrpSpPr/>
              <p:nvPr/>
            </p:nvGrpSpPr>
            <p:grpSpPr>
              <a:xfrm>
                <a:off x="-4010196" y="1378990"/>
                <a:ext cx="857338" cy="854164"/>
                <a:chOff x="635107" y="3201894"/>
                <a:chExt cx="543516" cy="541503"/>
              </a:xfrm>
            </p:grpSpPr>
            <p:sp>
              <p:nvSpPr>
                <p:cNvPr id="90" name="Freeform 155">
                  <a:extLst>
                    <a:ext uri="{FF2B5EF4-FFF2-40B4-BE49-F238E27FC236}">
                      <a16:creationId xmlns:a16="http://schemas.microsoft.com/office/drawing/2014/main" id="{96218139-08E7-B579-5CCE-24BEAA4BCD61}"/>
                    </a:ext>
                  </a:extLst>
                </p:cNvPr>
                <p:cNvSpPr>
                  <a:spLocks/>
                </p:cNvSpPr>
                <p:nvPr/>
              </p:nvSpPr>
              <p:spPr bwMode="auto">
                <a:xfrm>
                  <a:off x="788240" y="3361641"/>
                  <a:ext cx="43136" cy="88430"/>
                </a:xfrm>
                <a:custGeom>
                  <a:avLst/>
                  <a:gdLst>
                    <a:gd name="T0" fmla="*/ 17 w 23"/>
                    <a:gd name="T1" fmla="*/ 17 h 47"/>
                    <a:gd name="T2" fmla="*/ 14 w 23"/>
                    <a:gd name="T3" fmla="*/ 8 h 47"/>
                    <a:gd name="T4" fmla="*/ 13 w 23"/>
                    <a:gd name="T5" fmla="*/ 5 h 47"/>
                    <a:gd name="T6" fmla="*/ 11 w 23"/>
                    <a:gd name="T7" fmla="*/ 2 h 47"/>
                    <a:gd name="T8" fmla="*/ 0 w 23"/>
                    <a:gd name="T9" fmla="*/ 12 h 47"/>
                    <a:gd name="T10" fmla="*/ 0 w 23"/>
                    <a:gd name="T11" fmla="*/ 15 h 47"/>
                    <a:gd name="T12" fmla="*/ 1 w 23"/>
                    <a:gd name="T13" fmla="*/ 22 h 47"/>
                    <a:gd name="T14" fmla="*/ 3 w 23"/>
                    <a:gd name="T15" fmla="*/ 25 h 47"/>
                    <a:gd name="T16" fmla="*/ 19 w 23"/>
                    <a:gd name="T17" fmla="*/ 39 h 47"/>
                    <a:gd name="T18" fmla="*/ 17 w 23"/>
                    <a:gd name="T19" fmla="*/ 21 h 47"/>
                    <a:gd name="T20" fmla="*/ 17 w 23"/>
                    <a:gd name="T21" fmla="*/ 1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47">
                      <a:moveTo>
                        <a:pt x="17" y="17"/>
                      </a:moveTo>
                      <a:cubicBezTo>
                        <a:pt x="17" y="15"/>
                        <a:pt x="15" y="10"/>
                        <a:pt x="14" y="8"/>
                      </a:cubicBezTo>
                      <a:cubicBezTo>
                        <a:pt x="14" y="7"/>
                        <a:pt x="14" y="6"/>
                        <a:pt x="13" y="5"/>
                      </a:cubicBezTo>
                      <a:cubicBezTo>
                        <a:pt x="13" y="4"/>
                        <a:pt x="12" y="3"/>
                        <a:pt x="11" y="2"/>
                      </a:cubicBezTo>
                      <a:cubicBezTo>
                        <a:pt x="5" y="0"/>
                        <a:pt x="1" y="8"/>
                        <a:pt x="0" y="12"/>
                      </a:cubicBezTo>
                      <a:cubicBezTo>
                        <a:pt x="0" y="13"/>
                        <a:pt x="0" y="14"/>
                        <a:pt x="0" y="15"/>
                      </a:cubicBezTo>
                      <a:cubicBezTo>
                        <a:pt x="0" y="17"/>
                        <a:pt x="1" y="20"/>
                        <a:pt x="1" y="22"/>
                      </a:cubicBezTo>
                      <a:cubicBezTo>
                        <a:pt x="2" y="23"/>
                        <a:pt x="2" y="24"/>
                        <a:pt x="3" y="25"/>
                      </a:cubicBezTo>
                      <a:cubicBezTo>
                        <a:pt x="8" y="32"/>
                        <a:pt x="8" y="47"/>
                        <a:pt x="19" y="39"/>
                      </a:cubicBezTo>
                      <a:cubicBezTo>
                        <a:pt x="23" y="35"/>
                        <a:pt x="19" y="24"/>
                        <a:pt x="17" y="21"/>
                      </a:cubicBezTo>
                      <a:cubicBezTo>
                        <a:pt x="16" y="20"/>
                        <a:pt x="16" y="18"/>
                        <a:pt x="17" y="17"/>
                      </a:cubicBezTo>
                      <a:close/>
                    </a:path>
                  </a:pathLst>
                </a:custGeom>
                <a:solidFill>
                  <a:srgbClr val="F2D7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91" name="Freeform 156">
                  <a:extLst>
                    <a:ext uri="{FF2B5EF4-FFF2-40B4-BE49-F238E27FC236}">
                      <a16:creationId xmlns:a16="http://schemas.microsoft.com/office/drawing/2014/main" id="{6170B8BC-E776-86CB-E8D6-5BB0B04E6217}"/>
                    </a:ext>
                  </a:extLst>
                </p:cNvPr>
                <p:cNvSpPr>
                  <a:spLocks/>
                </p:cNvSpPr>
                <p:nvPr/>
              </p:nvSpPr>
              <p:spPr bwMode="auto">
                <a:xfrm>
                  <a:off x="984510" y="3361641"/>
                  <a:ext cx="43136" cy="88430"/>
                </a:xfrm>
                <a:custGeom>
                  <a:avLst/>
                  <a:gdLst>
                    <a:gd name="T0" fmla="*/ 12 w 23"/>
                    <a:gd name="T1" fmla="*/ 2 h 47"/>
                    <a:gd name="T2" fmla="*/ 9 w 23"/>
                    <a:gd name="T3" fmla="*/ 5 h 47"/>
                    <a:gd name="T4" fmla="*/ 8 w 23"/>
                    <a:gd name="T5" fmla="*/ 8 h 47"/>
                    <a:gd name="T6" fmla="*/ 6 w 23"/>
                    <a:gd name="T7" fmla="*/ 17 h 47"/>
                    <a:gd name="T8" fmla="*/ 6 w 23"/>
                    <a:gd name="T9" fmla="*/ 21 h 47"/>
                    <a:gd name="T10" fmla="*/ 4 w 23"/>
                    <a:gd name="T11" fmla="*/ 39 h 47"/>
                    <a:gd name="T12" fmla="*/ 20 w 23"/>
                    <a:gd name="T13" fmla="*/ 25 h 47"/>
                    <a:gd name="T14" fmla="*/ 21 w 23"/>
                    <a:gd name="T15" fmla="*/ 22 h 47"/>
                    <a:gd name="T16" fmla="*/ 22 w 23"/>
                    <a:gd name="T17" fmla="*/ 15 h 47"/>
                    <a:gd name="T18" fmla="*/ 22 w 23"/>
                    <a:gd name="T19" fmla="*/ 12 h 47"/>
                    <a:gd name="T20" fmla="*/ 12 w 23"/>
                    <a:gd name="T21" fmla="*/ 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47">
                      <a:moveTo>
                        <a:pt x="12" y="2"/>
                      </a:moveTo>
                      <a:cubicBezTo>
                        <a:pt x="11" y="3"/>
                        <a:pt x="10" y="4"/>
                        <a:pt x="9" y="5"/>
                      </a:cubicBezTo>
                      <a:cubicBezTo>
                        <a:pt x="9" y="6"/>
                        <a:pt x="8" y="7"/>
                        <a:pt x="8" y="8"/>
                      </a:cubicBezTo>
                      <a:cubicBezTo>
                        <a:pt x="7" y="10"/>
                        <a:pt x="6" y="15"/>
                        <a:pt x="6" y="17"/>
                      </a:cubicBezTo>
                      <a:cubicBezTo>
                        <a:pt x="6" y="18"/>
                        <a:pt x="6" y="20"/>
                        <a:pt x="6" y="21"/>
                      </a:cubicBezTo>
                      <a:cubicBezTo>
                        <a:pt x="4" y="24"/>
                        <a:pt x="0" y="35"/>
                        <a:pt x="4" y="39"/>
                      </a:cubicBezTo>
                      <a:cubicBezTo>
                        <a:pt x="15" y="47"/>
                        <a:pt x="15" y="32"/>
                        <a:pt x="20" y="25"/>
                      </a:cubicBezTo>
                      <a:cubicBezTo>
                        <a:pt x="20" y="24"/>
                        <a:pt x="21" y="23"/>
                        <a:pt x="21" y="22"/>
                      </a:cubicBezTo>
                      <a:cubicBezTo>
                        <a:pt x="22" y="20"/>
                        <a:pt x="22" y="17"/>
                        <a:pt x="22" y="15"/>
                      </a:cubicBezTo>
                      <a:cubicBezTo>
                        <a:pt x="23" y="14"/>
                        <a:pt x="23" y="13"/>
                        <a:pt x="22" y="12"/>
                      </a:cubicBezTo>
                      <a:cubicBezTo>
                        <a:pt x="22" y="8"/>
                        <a:pt x="17" y="0"/>
                        <a:pt x="12" y="2"/>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92" name="Freeform 157">
                  <a:extLst>
                    <a:ext uri="{FF2B5EF4-FFF2-40B4-BE49-F238E27FC236}">
                      <a16:creationId xmlns:a16="http://schemas.microsoft.com/office/drawing/2014/main" id="{3430FDDF-89F3-93D4-2C74-F82CF2FD5792}"/>
                    </a:ext>
                  </a:extLst>
                </p:cNvPr>
                <p:cNvSpPr>
                  <a:spLocks/>
                </p:cNvSpPr>
                <p:nvPr/>
              </p:nvSpPr>
              <p:spPr bwMode="auto">
                <a:xfrm>
                  <a:off x="902551" y="3493206"/>
                  <a:ext cx="71174" cy="148821"/>
                </a:xfrm>
                <a:custGeom>
                  <a:avLst/>
                  <a:gdLst>
                    <a:gd name="T0" fmla="*/ 34 w 37"/>
                    <a:gd name="T1" fmla="*/ 0 h 79"/>
                    <a:gd name="T2" fmla="*/ 34 w 37"/>
                    <a:gd name="T3" fmla="*/ 0 h 79"/>
                    <a:gd name="T4" fmla="*/ 31 w 37"/>
                    <a:gd name="T5" fmla="*/ 3 h 79"/>
                    <a:gd name="T6" fmla="*/ 6 w 37"/>
                    <a:gd name="T7" fmla="*/ 18 h 79"/>
                    <a:gd name="T8" fmla="*/ 2 w 37"/>
                    <a:gd name="T9" fmla="*/ 19 h 79"/>
                    <a:gd name="T10" fmla="*/ 0 w 37"/>
                    <a:gd name="T11" fmla="*/ 19 h 79"/>
                    <a:gd name="T12" fmla="*/ 0 w 37"/>
                    <a:gd name="T13" fmla="*/ 76 h 79"/>
                    <a:gd name="T14" fmla="*/ 1 w 37"/>
                    <a:gd name="T15" fmla="*/ 76 h 79"/>
                    <a:gd name="T16" fmla="*/ 3 w 37"/>
                    <a:gd name="T17" fmla="*/ 76 h 79"/>
                    <a:gd name="T18" fmla="*/ 37 w 37"/>
                    <a:gd name="T19" fmla="*/ 42 h 79"/>
                    <a:gd name="T20" fmla="*/ 34 w 37"/>
                    <a:gd name="T21" fmla="*/ 16 h 79"/>
                    <a:gd name="T22" fmla="*/ 34 w 37"/>
                    <a:gd name="T23"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79">
                      <a:moveTo>
                        <a:pt x="34" y="0"/>
                      </a:moveTo>
                      <a:cubicBezTo>
                        <a:pt x="34" y="0"/>
                        <a:pt x="34" y="0"/>
                        <a:pt x="34" y="0"/>
                      </a:cubicBezTo>
                      <a:cubicBezTo>
                        <a:pt x="33" y="1"/>
                        <a:pt x="32" y="2"/>
                        <a:pt x="31" y="3"/>
                      </a:cubicBezTo>
                      <a:cubicBezTo>
                        <a:pt x="24" y="10"/>
                        <a:pt x="15" y="17"/>
                        <a:pt x="6" y="18"/>
                      </a:cubicBezTo>
                      <a:cubicBezTo>
                        <a:pt x="5" y="19"/>
                        <a:pt x="4" y="19"/>
                        <a:pt x="2" y="19"/>
                      </a:cubicBezTo>
                      <a:cubicBezTo>
                        <a:pt x="1" y="19"/>
                        <a:pt x="0" y="19"/>
                        <a:pt x="0" y="19"/>
                      </a:cubicBezTo>
                      <a:cubicBezTo>
                        <a:pt x="0" y="76"/>
                        <a:pt x="0" y="76"/>
                        <a:pt x="0" y="76"/>
                      </a:cubicBezTo>
                      <a:cubicBezTo>
                        <a:pt x="0" y="76"/>
                        <a:pt x="1" y="76"/>
                        <a:pt x="1" y="76"/>
                      </a:cubicBezTo>
                      <a:cubicBezTo>
                        <a:pt x="2" y="76"/>
                        <a:pt x="3" y="76"/>
                        <a:pt x="3" y="76"/>
                      </a:cubicBezTo>
                      <a:cubicBezTo>
                        <a:pt x="22" y="79"/>
                        <a:pt x="22" y="59"/>
                        <a:pt x="37" y="42"/>
                      </a:cubicBezTo>
                      <a:cubicBezTo>
                        <a:pt x="36" y="34"/>
                        <a:pt x="35" y="25"/>
                        <a:pt x="34" y="16"/>
                      </a:cubicBezTo>
                      <a:cubicBezTo>
                        <a:pt x="33" y="8"/>
                        <a:pt x="34" y="6"/>
                        <a:pt x="34" y="0"/>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93" name="Freeform 158">
                  <a:extLst>
                    <a:ext uri="{FF2B5EF4-FFF2-40B4-BE49-F238E27FC236}">
                      <a16:creationId xmlns:a16="http://schemas.microsoft.com/office/drawing/2014/main" id="{DAB153EC-97DD-4403-2949-015FE13764BC}"/>
                    </a:ext>
                  </a:extLst>
                </p:cNvPr>
                <p:cNvSpPr>
                  <a:spLocks/>
                </p:cNvSpPr>
                <p:nvPr/>
              </p:nvSpPr>
              <p:spPr bwMode="auto">
                <a:xfrm>
                  <a:off x="842161" y="3493206"/>
                  <a:ext cx="60391" cy="144507"/>
                </a:xfrm>
                <a:custGeom>
                  <a:avLst/>
                  <a:gdLst>
                    <a:gd name="T0" fmla="*/ 6 w 33"/>
                    <a:gd name="T1" fmla="*/ 3 h 77"/>
                    <a:gd name="T2" fmla="*/ 3 w 33"/>
                    <a:gd name="T3" fmla="*/ 0 h 77"/>
                    <a:gd name="T4" fmla="*/ 3 w 33"/>
                    <a:gd name="T5" fmla="*/ 0 h 77"/>
                    <a:gd name="T6" fmla="*/ 3 w 33"/>
                    <a:gd name="T7" fmla="*/ 16 h 77"/>
                    <a:gd name="T8" fmla="*/ 0 w 33"/>
                    <a:gd name="T9" fmla="*/ 42 h 77"/>
                    <a:gd name="T10" fmla="*/ 33 w 33"/>
                    <a:gd name="T11" fmla="*/ 76 h 77"/>
                    <a:gd name="T12" fmla="*/ 33 w 33"/>
                    <a:gd name="T13" fmla="*/ 19 h 77"/>
                    <a:gd name="T14" fmla="*/ 32 w 33"/>
                    <a:gd name="T15" fmla="*/ 18 h 77"/>
                    <a:gd name="T16" fmla="*/ 6 w 33"/>
                    <a:gd name="T17" fmla="*/ 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77">
                      <a:moveTo>
                        <a:pt x="6" y="3"/>
                      </a:moveTo>
                      <a:cubicBezTo>
                        <a:pt x="5" y="2"/>
                        <a:pt x="4" y="1"/>
                        <a:pt x="3" y="0"/>
                      </a:cubicBezTo>
                      <a:cubicBezTo>
                        <a:pt x="3" y="0"/>
                        <a:pt x="3" y="0"/>
                        <a:pt x="3" y="0"/>
                      </a:cubicBezTo>
                      <a:cubicBezTo>
                        <a:pt x="3" y="7"/>
                        <a:pt x="4" y="8"/>
                        <a:pt x="3" y="16"/>
                      </a:cubicBezTo>
                      <a:cubicBezTo>
                        <a:pt x="3" y="25"/>
                        <a:pt x="1" y="34"/>
                        <a:pt x="0" y="42"/>
                      </a:cubicBezTo>
                      <a:cubicBezTo>
                        <a:pt x="14" y="58"/>
                        <a:pt x="15" y="77"/>
                        <a:pt x="33" y="76"/>
                      </a:cubicBezTo>
                      <a:cubicBezTo>
                        <a:pt x="33" y="19"/>
                        <a:pt x="33" y="19"/>
                        <a:pt x="33" y="19"/>
                      </a:cubicBezTo>
                      <a:cubicBezTo>
                        <a:pt x="32" y="18"/>
                        <a:pt x="32" y="18"/>
                        <a:pt x="32" y="18"/>
                      </a:cubicBezTo>
                      <a:cubicBezTo>
                        <a:pt x="23" y="17"/>
                        <a:pt x="14" y="10"/>
                        <a:pt x="6" y="3"/>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94" name="Freeform 159">
                  <a:extLst>
                    <a:ext uri="{FF2B5EF4-FFF2-40B4-BE49-F238E27FC236}">
                      <a16:creationId xmlns:a16="http://schemas.microsoft.com/office/drawing/2014/main" id="{26529F68-765E-C652-0BE4-BFBD76DFBC7A}"/>
                    </a:ext>
                  </a:extLst>
                </p:cNvPr>
                <p:cNvSpPr>
                  <a:spLocks/>
                </p:cNvSpPr>
                <p:nvPr/>
              </p:nvSpPr>
              <p:spPr bwMode="auto">
                <a:xfrm>
                  <a:off x="807652" y="3260270"/>
                  <a:ext cx="94900" cy="269602"/>
                </a:xfrm>
                <a:custGeom>
                  <a:avLst/>
                  <a:gdLst>
                    <a:gd name="T0" fmla="*/ 2 w 51"/>
                    <a:gd name="T1" fmla="*/ 33 h 143"/>
                    <a:gd name="T2" fmla="*/ 1 w 51"/>
                    <a:gd name="T3" fmla="*/ 42 h 143"/>
                    <a:gd name="T4" fmla="*/ 3 w 51"/>
                    <a:gd name="T5" fmla="*/ 83 h 143"/>
                    <a:gd name="T6" fmla="*/ 17 w 51"/>
                    <a:gd name="T7" fmla="*/ 119 h 143"/>
                    <a:gd name="T8" fmla="*/ 21 w 51"/>
                    <a:gd name="T9" fmla="*/ 124 h 143"/>
                    <a:gd name="T10" fmla="*/ 24 w 51"/>
                    <a:gd name="T11" fmla="*/ 127 h 143"/>
                    <a:gd name="T12" fmla="*/ 50 w 51"/>
                    <a:gd name="T13" fmla="*/ 142 h 143"/>
                    <a:gd name="T14" fmla="*/ 51 w 51"/>
                    <a:gd name="T15" fmla="*/ 143 h 143"/>
                    <a:gd name="T16" fmla="*/ 51 w 51"/>
                    <a:gd name="T17" fmla="*/ 0 h 143"/>
                    <a:gd name="T18" fmla="*/ 2 w 51"/>
                    <a:gd name="T19" fmla="*/ 3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143">
                      <a:moveTo>
                        <a:pt x="2" y="33"/>
                      </a:moveTo>
                      <a:cubicBezTo>
                        <a:pt x="2" y="36"/>
                        <a:pt x="1" y="39"/>
                        <a:pt x="1" y="42"/>
                      </a:cubicBezTo>
                      <a:cubicBezTo>
                        <a:pt x="0" y="53"/>
                        <a:pt x="3" y="83"/>
                        <a:pt x="3" y="83"/>
                      </a:cubicBezTo>
                      <a:cubicBezTo>
                        <a:pt x="3" y="97"/>
                        <a:pt x="9" y="109"/>
                        <a:pt x="17" y="119"/>
                      </a:cubicBezTo>
                      <a:cubicBezTo>
                        <a:pt x="18" y="121"/>
                        <a:pt x="20" y="122"/>
                        <a:pt x="21" y="124"/>
                      </a:cubicBezTo>
                      <a:cubicBezTo>
                        <a:pt x="22" y="125"/>
                        <a:pt x="23" y="126"/>
                        <a:pt x="24" y="127"/>
                      </a:cubicBezTo>
                      <a:cubicBezTo>
                        <a:pt x="32" y="134"/>
                        <a:pt x="41" y="141"/>
                        <a:pt x="50" y="142"/>
                      </a:cubicBezTo>
                      <a:cubicBezTo>
                        <a:pt x="50" y="142"/>
                        <a:pt x="50" y="142"/>
                        <a:pt x="51" y="143"/>
                      </a:cubicBezTo>
                      <a:cubicBezTo>
                        <a:pt x="51" y="0"/>
                        <a:pt x="51" y="0"/>
                        <a:pt x="51" y="0"/>
                      </a:cubicBezTo>
                      <a:cubicBezTo>
                        <a:pt x="21" y="2"/>
                        <a:pt x="6" y="9"/>
                        <a:pt x="2" y="33"/>
                      </a:cubicBezTo>
                      <a:close/>
                    </a:path>
                  </a:pathLst>
                </a:custGeom>
                <a:solidFill>
                  <a:srgbClr val="F2D7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95" name="Freeform 160">
                  <a:extLst>
                    <a:ext uri="{FF2B5EF4-FFF2-40B4-BE49-F238E27FC236}">
                      <a16:creationId xmlns:a16="http://schemas.microsoft.com/office/drawing/2014/main" id="{49095DE3-17E1-F7F2-3C35-DE8216A476E3}"/>
                    </a:ext>
                  </a:extLst>
                </p:cNvPr>
                <p:cNvSpPr>
                  <a:spLocks/>
                </p:cNvSpPr>
                <p:nvPr/>
              </p:nvSpPr>
              <p:spPr bwMode="auto">
                <a:xfrm>
                  <a:off x="902551" y="3262284"/>
                  <a:ext cx="105683" cy="269602"/>
                </a:xfrm>
                <a:custGeom>
                  <a:avLst/>
                  <a:gdLst>
                    <a:gd name="T0" fmla="*/ 53 w 56"/>
                    <a:gd name="T1" fmla="*/ 33 h 143"/>
                    <a:gd name="T2" fmla="*/ 2 w 56"/>
                    <a:gd name="T3" fmla="*/ 0 h 143"/>
                    <a:gd name="T4" fmla="*/ 0 w 56"/>
                    <a:gd name="T5" fmla="*/ 0 h 143"/>
                    <a:gd name="T6" fmla="*/ 0 w 56"/>
                    <a:gd name="T7" fmla="*/ 143 h 143"/>
                    <a:gd name="T8" fmla="*/ 2 w 56"/>
                    <a:gd name="T9" fmla="*/ 143 h 143"/>
                    <a:gd name="T10" fmla="*/ 6 w 56"/>
                    <a:gd name="T11" fmla="*/ 142 h 143"/>
                    <a:gd name="T12" fmla="*/ 31 w 56"/>
                    <a:gd name="T13" fmla="*/ 127 h 143"/>
                    <a:gd name="T14" fmla="*/ 34 w 56"/>
                    <a:gd name="T15" fmla="*/ 124 h 143"/>
                    <a:gd name="T16" fmla="*/ 38 w 56"/>
                    <a:gd name="T17" fmla="*/ 119 h 143"/>
                    <a:gd name="T18" fmla="*/ 53 w 56"/>
                    <a:gd name="T19" fmla="*/ 83 h 143"/>
                    <a:gd name="T20" fmla="*/ 54 w 56"/>
                    <a:gd name="T21" fmla="*/ 42 h 143"/>
                    <a:gd name="T22" fmla="*/ 53 w 56"/>
                    <a:gd name="T23" fmla="*/ 3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 h="143">
                      <a:moveTo>
                        <a:pt x="53" y="33"/>
                      </a:moveTo>
                      <a:cubicBezTo>
                        <a:pt x="49" y="8"/>
                        <a:pt x="34" y="2"/>
                        <a:pt x="2" y="0"/>
                      </a:cubicBezTo>
                      <a:cubicBezTo>
                        <a:pt x="1" y="0"/>
                        <a:pt x="0" y="0"/>
                        <a:pt x="0" y="0"/>
                      </a:cubicBezTo>
                      <a:cubicBezTo>
                        <a:pt x="0" y="143"/>
                        <a:pt x="0" y="143"/>
                        <a:pt x="0" y="143"/>
                      </a:cubicBezTo>
                      <a:cubicBezTo>
                        <a:pt x="0" y="143"/>
                        <a:pt x="1" y="143"/>
                        <a:pt x="2" y="143"/>
                      </a:cubicBezTo>
                      <a:cubicBezTo>
                        <a:pt x="4" y="143"/>
                        <a:pt x="5" y="143"/>
                        <a:pt x="6" y="142"/>
                      </a:cubicBezTo>
                      <a:cubicBezTo>
                        <a:pt x="15" y="141"/>
                        <a:pt x="24" y="134"/>
                        <a:pt x="31" y="127"/>
                      </a:cubicBezTo>
                      <a:cubicBezTo>
                        <a:pt x="32" y="126"/>
                        <a:pt x="33" y="125"/>
                        <a:pt x="34" y="124"/>
                      </a:cubicBezTo>
                      <a:cubicBezTo>
                        <a:pt x="36" y="122"/>
                        <a:pt x="37" y="121"/>
                        <a:pt x="38" y="119"/>
                      </a:cubicBezTo>
                      <a:cubicBezTo>
                        <a:pt x="47" y="109"/>
                        <a:pt x="53" y="97"/>
                        <a:pt x="53" y="83"/>
                      </a:cubicBezTo>
                      <a:cubicBezTo>
                        <a:pt x="53" y="83"/>
                        <a:pt x="56" y="53"/>
                        <a:pt x="54" y="42"/>
                      </a:cubicBezTo>
                      <a:cubicBezTo>
                        <a:pt x="54" y="39"/>
                        <a:pt x="54" y="36"/>
                        <a:pt x="53" y="33"/>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96" name="Freeform 161">
                  <a:extLst>
                    <a:ext uri="{FF2B5EF4-FFF2-40B4-BE49-F238E27FC236}">
                      <a16:creationId xmlns:a16="http://schemas.microsoft.com/office/drawing/2014/main" id="{B4C99944-0E25-8200-D24C-DD8D16526343}"/>
                    </a:ext>
                  </a:extLst>
                </p:cNvPr>
                <p:cNvSpPr>
                  <a:spLocks/>
                </p:cNvSpPr>
                <p:nvPr/>
              </p:nvSpPr>
              <p:spPr bwMode="auto">
                <a:xfrm>
                  <a:off x="635107" y="3577322"/>
                  <a:ext cx="271758" cy="166075"/>
                </a:xfrm>
                <a:custGeom>
                  <a:avLst/>
                  <a:gdLst>
                    <a:gd name="T0" fmla="*/ 145 w 145"/>
                    <a:gd name="T1" fmla="*/ 88 h 88"/>
                    <a:gd name="T2" fmla="*/ 145 w 145"/>
                    <a:gd name="T3" fmla="*/ 25 h 88"/>
                    <a:gd name="T4" fmla="*/ 127 w 145"/>
                    <a:gd name="T5" fmla="*/ 38 h 88"/>
                    <a:gd name="T6" fmla="*/ 111 w 145"/>
                    <a:gd name="T7" fmla="*/ 0 h 88"/>
                    <a:gd name="T8" fmla="*/ 98 w 145"/>
                    <a:gd name="T9" fmla="*/ 6 h 88"/>
                    <a:gd name="T10" fmla="*/ 82 w 145"/>
                    <a:gd name="T11" fmla="*/ 13 h 88"/>
                    <a:gd name="T12" fmla="*/ 77 w 145"/>
                    <a:gd name="T13" fmla="*/ 15 h 88"/>
                    <a:gd name="T14" fmla="*/ 64 w 145"/>
                    <a:gd name="T15" fmla="*/ 19 h 88"/>
                    <a:gd name="T16" fmla="*/ 32 w 145"/>
                    <a:gd name="T17" fmla="*/ 29 h 88"/>
                    <a:gd name="T18" fmla="*/ 22 w 145"/>
                    <a:gd name="T19" fmla="*/ 35 h 88"/>
                    <a:gd name="T20" fmla="*/ 10 w 145"/>
                    <a:gd name="T21" fmla="*/ 48 h 88"/>
                    <a:gd name="T22" fmla="*/ 4 w 145"/>
                    <a:gd name="T23" fmla="*/ 60 h 88"/>
                    <a:gd name="T24" fmla="*/ 0 w 145"/>
                    <a:gd name="T25" fmla="*/ 88 h 88"/>
                    <a:gd name="T26" fmla="*/ 145 w 145"/>
                    <a:gd name="T27"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 h="88">
                      <a:moveTo>
                        <a:pt x="145" y="88"/>
                      </a:moveTo>
                      <a:cubicBezTo>
                        <a:pt x="145" y="25"/>
                        <a:pt x="145" y="25"/>
                        <a:pt x="145" y="25"/>
                      </a:cubicBezTo>
                      <a:cubicBezTo>
                        <a:pt x="145" y="25"/>
                        <a:pt x="136" y="43"/>
                        <a:pt x="127" y="38"/>
                      </a:cubicBezTo>
                      <a:cubicBezTo>
                        <a:pt x="111" y="0"/>
                        <a:pt x="111" y="0"/>
                        <a:pt x="111" y="0"/>
                      </a:cubicBezTo>
                      <a:cubicBezTo>
                        <a:pt x="98" y="6"/>
                        <a:pt x="98" y="6"/>
                        <a:pt x="98" y="6"/>
                      </a:cubicBezTo>
                      <a:cubicBezTo>
                        <a:pt x="82" y="13"/>
                        <a:pt x="82" y="13"/>
                        <a:pt x="82" y="13"/>
                      </a:cubicBezTo>
                      <a:cubicBezTo>
                        <a:pt x="77" y="15"/>
                        <a:pt x="77" y="15"/>
                        <a:pt x="77" y="15"/>
                      </a:cubicBezTo>
                      <a:cubicBezTo>
                        <a:pt x="64" y="19"/>
                        <a:pt x="64" y="19"/>
                        <a:pt x="64" y="19"/>
                      </a:cubicBezTo>
                      <a:cubicBezTo>
                        <a:pt x="32" y="29"/>
                        <a:pt x="32" y="29"/>
                        <a:pt x="32" y="29"/>
                      </a:cubicBezTo>
                      <a:cubicBezTo>
                        <a:pt x="28" y="30"/>
                        <a:pt x="25" y="32"/>
                        <a:pt x="22" y="35"/>
                      </a:cubicBezTo>
                      <a:cubicBezTo>
                        <a:pt x="10" y="48"/>
                        <a:pt x="10" y="48"/>
                        <a:pt x="10" y="48"/>
                      </a:cubicBezTo>
                      <a:cubicBezTo>
                        <a:pt x="7" y="51"/>
                        <a:pt x="5" y="55"/>
                        <a:pt x="4" y="60"/>
                      </a:cubicBezTo>
                      <a:cubicBezTo>
                        <a:pt x="3" y="64"/>
                        <a:pt x="2" y="80"/>
                        <a:pt x="0" y="88"/>
                      </a:cubicBezTo>
                      <a:lnTo>
                        <a:pt x="145" y="88"/>
                      </a:lnTo>
                      <a:close/>
                    </a:path>
                  </a:pathLst>
                </a:custGeom>
                <a:solidFill>
                  <a:srgbClr val="3F4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97" name="Freeform 162">
                  <a:extLst>
                    <a:ext uri="{FF2B5EF4-FFF2-40B4-BE49-F238E27FC236}">
                      <a16:creationId xmlns:a16="http://schemas.microsoft.com/office/drawing/2014/main" id="{1FA745E9-9A04-33C0-015C-C15DEDF081FA}"/>
                    </a:ext>
                  </a:extLst>
                </p:cNvPr>
                <p:cNvSpPr>
                  <a:spLocks/>
                </p:cNvSpPr>
                <p:nvPr/>
              </p:nvSpPr>
              <p:spPr bwMode="auto">
                <a:xfrm>
                  <a:off x="779613" y="3577322"/>
                  <a:ext cx="127251" cy="166075"/>
                </a:xfrm>
                <a:custGeom>
                  <a:avLst/>
                  <a:gdLst>
                    <a:gd name="T0" fmla="*/ 68 w 68"/>
                    <a:gd name="T1" fmla="*/ 88 h 88"/>
                    <a:gd name="T2" fmla="*/ 68 w 68"/>
                    <a:gd name="T3" fmla="*/ 25 h 88"/>
                    <a:gd name="T4" fmla="*/ 42 w 68"/>
                    <a:gd name="T5" fmla="*/ 33 h 88"/>
                    <a:gd name="T6" fmla="*/ 34 w 68"/>
                    <a:gd name="T7" fmla="*/ 0 h 88"/>
                    <a:gd name="T8" fmla="*/ 21 w 68"/>
                    <a:gd name="T9" fmla="*/ 6 h 88"/>
                    <a:gd name="T10" fmla="*/ 5 w 68"/>
                    <a:gd name="T11" fmla="*/ 13 h 88"/>
                    <a:gd name="T12" fmla="*/ 0 w 68"/>
                    <a:gd name="T13" fmla="*/ 15 h 88"/>
                    <a:gd name="T14" fmla="*/ 15 w 68"/>
                    <a:gd name="T15" fmla="*/ 88 h 88"/>
                    <a:gd name="T16" fmla="*/ 68 w 68"/>
                    <a:gd name="T17"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88">
                      <a:moveTo>
                        <a:pt x="68" y="88"/>
                      </a:moveTo>
                      <a:cubicBezTo>
                        <a:pt x="68" y="25"/>
                        <a:pt x="68" y="25"/>
                        <a:pt x="68" y="25"/>
                      </a:cubicBezTo>
                      <a:cubicBezTo>
                        <a:pt x="68" y="25"/>
                        <a:pt x="47" y="27"/>
                        <a:pt x="42" y="33"/>
                      </a:cubicBezTo>
                      <a:cubicBezTo>
                        <a:pt x="34" y="0"/>
                        <a:pt x="34" y="0"/>
                        <a:pt x="34" y="0"/>
                      </a:cubicBezTo>
                      <a:cubicBezTo>
                        <a:pt x="21" y="6"/>
                        <a:pt x="21" y="6"/>
                        <a:pt x="21" y="6"/>
                      </a:cubicBezTo>
                      <a:cubicBezTo>
                        <a:pt x="5" y="13"/>
                        <a:pt x="5" y="13"/>
                        <a:pt x="5" y="13"/>
                      </a:cubicBezTo>
                      <a:cubicBezTo>
                        <a:pt x="0" y="15"/>
                        <a:pt x="0" y="15"/>
                        <a:pt x="0" y="15"/>
                      </a:cubicBezTo>
                      <a:cubicBezTo>
                        <a:pt x="2" y="30"/>
                        <a:pt x="7" y="64"/>
                        <a:pt x="15" y="88"/>
                      </a:cubicBezTo>
                      <a:lnTo>
                        <a:pt x="68" y="88"/>
                      </a:lnTo>
                      <a:close/>
                    </a:path>
                  </a:pathLst>
                </a:custGeom>
                <a:solidFill>
                  <a:srgbClr val="68D2DF">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98" name="Freeform 163">
                  <a:extLst>
                    <a:ext uri="{FF2B5EF4-FFF2-40B4-BE49-F238E27FC236}">
                      <a16:creationId xmlns:a16="http://schemas.microsoft.com/office/drawing/2014/main" id="{FC7065F9-A8C0-CEA6-FFB2-792D786EE17A}"/>
                    </a:ext>
                  </a:extLst>
                </p:cNvPr>
                <p:cNvSpPr>
                  <a:spLocks/>
                </p:cNvSpPr>
                <p:nvPr/>
              </p:nvSpPr>
              <p:spPr bwMode="auto">
                <a:xfrm>
                  <a:off x="755888" y="3590263"/>
                  <a:ext cx="105683" cy="153134"/>
                </a:xfrm>
                <a:custGeom>
                  <a:avLst/>
                  <a:gdLst>
                    <a:gd name="T0" fmla="*/ 2 w 57"/>
                    <a:gd name="T1" fmla="*/ 44 h 82"/>
                    <a:gd name="T2" fmla="*/ 3 w 57"/>
                    <a:gd name="T3" fmla="*/ 49 h 82"/>
                    <a:gd name="T4" fmla="*/ 3 w 57"/>
                    <a:gd name="T5" fmla="*/ 75 h 82"/>
                    <a:gd name="T6" fmla="*/ 3 w 57"/>
                    <a:gd name="T7" fmla="*/ 82 h 82"/>
                    <a:gd name="T8" fmla="*/ 57 w 57"/>
                    <a:gd name="T9" fmla="*/ 82 h 82"/>
                    <a:gd name="T10" fmla="*/ 52 w 57"/>
                    <a:gd name="T11" fmla="*/ 74 h 82"/>
                    <a:gd name="T12" fmla="*/ 40 w 57"/>
                    <a:gd name="T13" fmla="*/ 34 h 82"/>
                    <a:gd name="T14" fmla="*/ 37 w 57"/>
                    <a:gd name="T15" fmla="*/ 20 h 82"/>
                    <a:gd name="T16" fmla="*/ 36 w 57"/>
                    <a:gd name="T17" fmla="*/ 15 h 82"/>
                    <a:gd name="T18" fmla="*/ 34 w 57"/>
                    <a:gd name="T19" fmla="*/ 0 h 82"/>
                    <a:gd name="T20" fmla="*/ 24 w 57"/>
                    <a:gd name="T21" fmla="*/ 5 h 82"/>
                    <a:gd name="T22" fmla="*/ 18 w 57"/>
                    <a:gd name="T23" fmla="*/ 7 h 82"/>
                    <a:gd name="T24" fmla="*/ 0 w 57"/>
                    <a:gd name="T25" fmla="*/ 13 h 82"/>
                    <a:gd name="T26" fmla="*/ 2 w 57"/>
                    <a:gd name="T27" fmla="*/ 27 h 82"/>
                    <a:gd name="T28" fmla="*/ 2 w 57"/>
                    <a:gd name="T29" fmla="*/ 4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 h="82">
                      <a:moveTo>
                        <a:pt x="2" y="44"/>
                      </a:moveTo>
                      <a:cubicBezTo>
                        <a:pt x="3" y="46"/>
                        <a:pt x="3" y="47"/>
                        <a:pt x="3" y="49"/>
                      </a:cubicBezTo>
                      <a:cubicBezTo>
                        <a:pt x="3" y="54"/>
                        <a:pt x="3" y="70"/>
                        <a:pt x="3" y="75"/>
                      </a:cubicBezTo>
                      <a:cubicBezTo>
                        <a:pt x="3" y="77"/>
                        <a:pt x="3" y="80"/>
                        <a:pt x="3" y="82"/>
                      </a:cubicBezTo>
                      <a:cubicBezTo>
                        <a:pt x="57" y="82"/>
                        <a:pt x="57" y="82"/>
                        <a:pt x="57" y="82"/>
                      </a:cubicBezTo>
                      <a:cubicBezTo>
                        <a:pt x="55" y="80"/>
                        <a:pt x="53" y="77"/>
                        <a:pt x="52" y="74"/>
                      </a:cubicBezTo>
                      <a:cubicBezTo>
                        <a:pt x="47" y="65"/>
                        <a:pt x="43" y="44"/>
                        <a:pt x="40" y="34"/>
                      </a:cubicBezTo>
                      <a:cubicBezTo>
                        <a:pt x="39" y="29"/>
                        <a:pt x="38" y="24"/>
                        <a:pt x="37" y="20"/>
                      </a:cubicBezTo>
                      <a:cubicBezTo>
                        <a:pt x="37" y="18"/>
                        <a:pt x="36" y="16"/>
                        <a:pt x="36" y="15"/>
                      </a:cubicBezTo>
                      <a:cubicBezTo>
                        <a:pt x="35" y="9"/>
                        <a:pt x="34" y="4"/>
                        <a:pt x="34" y="0"/>
                      </a:cubicBezTo>
                      <a:cubicBezTo>
                        <a:pt x="24" y="5"/>
                        <a:pt x="24" y="5"/>
                        <a:pt x="24" y="5"/>
                      </a:cubicBezTo>
                      <a:cubicBezTo>
                        <a:pt x="18" y="7"/>
                        <a:pt x="18" y="7"/>
                        <a:pt x="18" y="7"/>
                      </a:cubicBezTo>
                      <a:cubicBezTo>
                        <a:pt x="0" y="13"/>
                        <a:pt x="0" y="13"/>
                        <a:pt x="0" y="13"/>
                      </a:cubicBezTo>
                      <a:cubicBezTo>
                        <a:pt x="1" y="17"/>
                        <a:pt x="1" y="22"/>
                        <a:pt x="2" y="27"/>
                      </a:cubicBezTo>
                      <a:cubicBezTo>
                        <a:pt x="2" y="32"/>
                        <a:pt x="2" y="38"/>
                        <a:pt x="2" y="44"/>
                      </a:cubicBezTo>
                      <a:close/>
                    </a:path>
                  </a:pathLst>
                </a:custGeom>
                <a:solidFill>
                  <a:srgbClr val="3F4444">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99" name="Freeform 164">
                  <a:extLst>
                    <a:ext uri="{FF2B5EF4-FFF2-40B4-BE49-F238E27FC236}">
                      <a16:creationId xmlns:a16="http://schemas.microsoft.com/office/drawing/2014/main" id="{F89384B8-5641-EDB5-EA76-B10604E2EB7C}"/>
                    </a:ext>
                  </a:extLst>
                </p:cNvPr>
                <p:cNvSpPr>
                  <a:spLocks/>
                </p:cNvSpPr>
                <p:nvPr/>
              </p:nvSpPr>
              <p:spPr bwMode="auto">
                <a:xfrm>
                  <a:off x="809808" y="3562224"/>
                  <a:ext cx="97056" cy="116468"/>
                </a:xfrm>
                <a:custGeom>
                  <a:avLst/>
                  <a:gdLst>
                    <a:gd name="T0" fmla="*/ 18 w 52"/>
                    <a:gd name="T1" fmla="*/ 0 h 62"/>
                    <a:gd name="T2" fmla="*/ 0 w 52"/>
                    <a:gd name="T3" fmla="*/ 16 h 62"/>
                    <a:gd name="T4" fmla="*/ 13 w 52"/>
                    <a:gd name="T5" fmla="*/ 38 h 62"/>
                    <a:gd name="T6" fmla="*/ 34 w 52"/>
                    <a:gd name="T7" fmla="*/ 62 h 62"/>
                    <a:gd name="T8" fmla="*/ 52 w 52"/>
                    <a:gd name="T9" fmla="*/ 33 h 62"/>
                    <a:gd name="T10" fmla="*/ 18 w 52"/>
                    <a:gd name="T11" fmla="*/ 0 h 62"/>
                  </a:gdLst>
                  <a:ahLst/>
                  <a:cxnLst>
                    <a:cxn ang="0">
                      <a:pos x="T0" y="T1"/>
                    </a:cxn>
                    <a:cxn ang="0">
                      <a:pos x="T2" y="T3"/>
                    </a:cxn>
                    <a:cxn ang="0">
                      <a:pos x="T4" y="T5"/>
                    </a:cxn>
                    <a:cxn ang="0">
                      <a:pos x="T6" y="T7"/>
                    </a:cxn>
                    <a:cxn ang="0">
                      <a:pos x="T8" y="T9"/>
                    </a:cxn>
                    <a:cxn ang="0">
                      <a:pos x="T10" y="T11"/>
                    </a:cxn>
                  </a:cxnLst>
                  <a:rect l="0" t="0" r="r" b="b"/>
                  <a:pathLst>
                    <a:path w="52" h="62">
                      <a:moveTo>
                        <a:pt x="18" y="0"/>
                      </a:moveTo>
                      <a:cubicBezTo>
                        <a:pt x="0" y="16"/>
                        <a:pt x="0" y="16"/>
                        <a:pt x="0" y="16"/>
                      </a:cubicBezTo>
                      <a:cubicBezTo>
                        <a:pt x="3" y="22"/>
                        <a:pt x="8" y="30"/>
                        <a:pt x="13" y="38"/>
                      </a:cubicBezTo>
                      <a:cubicBezTo>
                        <a:pt x="20" y="48"/>
                        <a:pt x="28" y="56"/>
                        <a:pt x="34" y="62"/>
                      </a:cubicBezTo>
                      <a:cubicBezTo>
                        <a:pt x="34" y="62"/>
                        <a:pt x="39" y="42"/>
                        <a:pt x="52" y="33"/>
                      </a:cubicBezTo>
                      <a:cubicBezTo>
                        <a:pt x="32" y="26"/>
                        <a:pt x="18" y="0"/>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00" name="Freeform 165">
                  <a:extLst>
                    <a:ext uri="{FF2B5EF4-FFF2-40B4-BE49-F238E27FC236}">
                      <a16:creationId xmlns:a16="http://schemas.microsoft.com/office/drawing/2014/main" id="{7938940F-D78C-73A1-1C81-E9D36DD24763}"/>
                    </a:ext>
                  </a:extLst>
                </p:cNvPr>
                <p:cNvSpPr>
                  <a:spLocks/>
                </p:cNvSpPr>
                <p:nvPr/>
              </p:nvSpPr>
              <p:spPr bwMode="auto">
                <a:xfrm>
                  <a:off x="906865" y="3577322"/>
                  <a:ext cx="271758" cy="166075"/>
                </a:xfrm>
                <a:custGeom>
                  <a:avLst/>
                  <a:gdLst>
                    <a:gd name="T0" fmla="*/ 145 w 145"/>
                    <a:gd name="T1" fmla="*/ 88 h 88"/>
                    <a:gd name="T2" fmla="*/ 142 w 145"/>
                    <a:gd name="T3" fmla="*/ 60 h 88"/>
                    <a:gd name="T4" fmla="*/ 136 w 145"/>
                    <a:gd name="T5" fmla="*/ 48 h 88"/>
                    <a:gd name="T6" fmla="*/ 123 w 145"/>
                    <a:gd name="T7" fmla="*/ 35 h 88"/>
                    <a:gd name="T8" fmla="*/ 114 w 145"/>
                    <a:gd name="T9" fmla="*/ 29 h 88"/>
                    <a:gd name="T10" fmla="*/ 81 w 145"/>
                    <a:gd name="T11" fmla="*/ 19 h 88"/>
                    <a:gd name="T12" fmla="*/ 68 w 145"/>
                    <a:gd name="T13" fmla="*/ 15 h 88"/>
                    <a:gd name="T14" fmla="*/ 64 w 145"/>
                    <a:gd name="T15" fmla="*/ 13 h 88"/>
                    <a:gd name="T16" fmla="*/ 48 w 145"/>
                    <a:gd name="T17" fmla="*/ 6 h 88"/>
                    <a:gd name="T18" fmla="*/ 34 w 145"/>
                    <a:gd name="T19" fmla="*/ 0 h 88"/>
                    <a:gd name="T20" fmla="*/ 19 w 145"/>
                    <a:gd name="T21" fmla="*/ 38 h 88"/>
                    <a:gd name="T22" fmla="*/ 0 w 145"/>
                    <a:gd name="T23" fmla="*/ 25 h 88"/>
                    <a:gd name="T24" fmla="*/ 0 w 145"/>
                    <a:gd name="T25" fmla="*/ 88 h 88"/>
                    <a:gd name="T26" fmla="*/ 145 w 145"/>
                    <a:gd name="T27"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 h="88">
                      <a:moveTo>
                        <a:pt x="145" y="88"/>
                      </a:moveTo>
                      <a:cubicBezTo>
                        <a:pt x="144" y="80"/>
                        <a:pt x="143" y="64"/>
                        <a:pt x="142" y="60"/>
                      </a:cubicBezTo>
                      <a:cubicBezTo>
                        <a:pt x="141" y="55"/>
                        <a:pt x="139" y="51"/>
                        <a:pt x="136" y="48"/>
                      </a:cubicBezTo>
                      <a:cubicBezTo>
                        <a:pt x="123" y="35"/>
                        <a:pt x="123" y="35"/>
                        <a:pt x="123" y="35"/>
                      </a:cubicBezTo>
                      <a:cubicBezTo>
                        <a:pt x="121" y="32"/>
                        <a:pt x="118" y="30"/>
                        <a:pt x="114" y="29"/>
                      </a:cubicBezTo>
                      <a:cubicBezTo>
                        <a:pt x="81" y="19"/>
                        <a:pt x="81" y="19"/>
                        <a:pt x="81" y="19"/>
                      </a:cubicBezTo>
                      <a:cubicBezTo>
                        <a:pt x="68" y="15"/>
                        <a:pt x="68" y="15"/>
                        <a:pt x="68" y="15"/>
                      </a:cubicBezTo>
                      <a:cubicBezTo>
                        <a:pt x="64" y="13"/>
                        <a:pt x="64" y="13"/>
                        <a:pt x="64" y="13"/>
                      </a:cubicBezTo>
                      <a:cubicBezTo>
                        <a:pt x="48" y="6"/>
                        <a:pt x="48" y="6"/>
                        <a:pt x="48" y="6"/>
                      </a:cubicBezTo>
                      <a:cubicBezTo>
                        <a:pt x="34" y="0"/>
                        <a:pt x="34" y="0"/>
                        <a:pt x="34" y="0"/>
                      </a:cubicBezTo>
                      <a:cubicBezTo>
                        <a:pt x="19" y="38"/>
                        <a:pt x="19" y="38"/>
                        <a:pt x="19" y="38"/>
                      </a:cubicBezTo>
                      <a:cubicBezTo>
                        <a:pt x="9" y="43"/>
                        <a:pt x="0" y="25"/>
                        <a:pt x="0" y="25"/>
                      </a:cubicBezTo>
                      <a:cubicBezTo>
                        <a:pt x="0" y="88"/>
                        <a:pt x="0" y="88"/>
                        <a:pt x="0" y="88"/>
                      </a:cubicBezTo>
                      <a:lnTo>
                        <a:pt x="145" y="88"/>
                      </a:lnTo>
                      <a:close/>
                    </a:path>
                  </a:pathLst>
                </a:custGeom>
                <a:solidFill>
                  <a:srgbClr val="3F4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01" name="Freeform 166">
                  <a:extLst>
                    <a:ext uri="{FF2B5EF4-FFF2-40B4-BE49-F238E27FC236}">
                      <a16:creationId xmlns:a16="http://schemas.microsoft.com/office/drawing/2014/main" id="{C82F2180-2153-99F8-F8DC-A1B6A6B4064C}"/>
                    </a:ext>
                  </a:extLst>
                </p:cNvPr>
                <p:cNvSpPr>
                  <a:spLocks/>
                </p:cNvSpPr>
                <p:nvPr/>
              </p:nvSpPr>
              <p:spPr bwMode="auto">
                <a:xfrm>
                  <a:off x="906865" y="3577322"/>
                  <a:ext cx="127251" cy="166075"/>
                </a:xfrm>
                <a:custGeom>
                  <a:avLst/>
                  <a:gdLst>
                    <a:gd name="T0" fmla="*/ 53 w 68"/>
                    <a:gd name="T1" fmla="*/ 88 h 88"/>
                    <a:gd name="T2" fmla="*/ 68 w 68"/>
                    <a:gd name="T3" fmla="*/ 15 h 88"/>
                    <a:gd name="T4" fmla="*/ 64 w 68"/>
                    <a:gd name="T5" fmla="*/ 13 h 88"/>
                    <a:gd name="T6" fmla="*/ 48 w 68"/>
                    <a:gd name="T7" fmla="*/ 6 h 88"/>
                    <a:gd name="T8" fmla="*/ 34 w 68"/>
                    <a:gd name="T9" fmla="*/ 0 h 88"/>
                    <a:gd name="T10" fmla="*/ 27 w 68"/>
                    <a:gd name="T11" fmla="*/ 33 h 88"/>
                    <a:gd name="T12" fmla="*/ 0 w 68"/>
                    <a:gd name="T13" fmla="*/ 25 h 88"/>
                    <a:gd name="T14" fmla="*/ 0 w 68"/>
                    <a:gd name="T15" fmla="*/ 88 h 88"/>
                    <a:gd name="T16" fmla="*/ 53 w 68"/>
                    <a:gd name="T17"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88">
                      <a:moveTo>
                        <a:pt x="53" y="88"/>
                      </a:moveTo>
                      <a:cubicBezTo>
                        <a:pt x="62" y="64"/>
                        <a:pt x="66" y="30"/>
                        <a:pt x="68" y="15"/>
                      </a:cubicBezTo>
                      <a:cubicBezTo>
                        <a:pt x="64" y="13"/>
                        <a:pt x="64" y="13"/>
                        <a:pt x="64" y="13"/>
                      </a:cubicBezTo>
                      <a:cubicBezTo>
                        <a:pt x="48" y="6"/>
                        <a:pt x="48" y="6"/>
                        <a:pt x="48" y="6"/>
                      </a:cubicBezTo>
                      <a:cubicBezTo>
                        <a:pt x="34" y="0"/>
                        <a:pt x="34" y="0"/>
                        <a:pt x="34" y="0"/>
                      </a:cubicBezTo>
                      <a:cubicBezTo>
                        <a:pt x="27" y="33"/>
                        <a:pt x="27" y="33"/>
                        <a:pt x="27" y="33"/>
                      </a:cubicBezTo>
                      <a:cubicBezTo>
                        <a:pt x="22" y="27"/>
                        <a:pt x="0" y="25"/>
                        <a:pt x="0" y="25"/>
                      </a:cubicBezTo>
                      <a:cubicBezTo>
                        <a:pt x="0" y="88"/>
                        <a:pt x="0" y="88"/>
                        <a:pt x="0" y="88"/>
                      </a:cubicBezTo>
                      <a:lnTo>
                        <a:pt x="53" y="88"/>
                      </a:lnTo>
                      <a:close/>
                    </a:path>
                  </a:pathLst>
                </a:custGeom>
                <a:solidFill>
                  <a:srgbClr val="68D2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02" name="Freeform 167">
                  <a:extLst>
                    <a:ext uri="{FF2B5EF4-FFF2-40B4-BE49-F238E27FC236}">
                      <a16:creationId xmlns:a16="http://schemas.microsoft.com/office/drawing/2014/main" id="{4DC7C8B8-A5E0-1B8A-E061-BDB26C82B7CA}"/>
                    </a:ext>
                  </a:extLst>
                </p:cNvPr>
                <p:cNvSpPr>
                  <a:spLocks/>
                </p:cNvSpPr>
                <p:nvPr/>
              </p:nvSpPr>
              <p:spPr bwMode="auto">
                <a:xfrm>
                  <a:off x="954315" y="3590263"/>
                  <a:ext cx="105683" cy="153134"/>
                </a:xfrm>
                <a:custGeom>
                  <a:avLst/>
                  <a:gdLst>
                    <a:gd name="T0" fmla="*/ 54 w 56"/>
                    <a:gd name="T1" fmla="*/ 82 h 82"/>
                    <a:gd name="T2" fmla="*/ 54 w 56"/>
                    <a:gd name="T3" fmla="*/ 74 h 82"/>
                    <a:gd name="T4" fmla="*/ 54 w 56"/>
                    <a:gd name="T5" fmla="*/ 48 h 82"/>
                    <a:gd name="T6" fmla="*/ 54 w 56"/>
                    <a:gd name="T7" fmla="*/ 47 h 82"/>
                    <a:gd name="T8" fmla="*/ 55 w 56"/>
                    <a:gd name="T9" fmla="*/ 30 h 82"/>
                    <a:gd name="T10" fmla="*/ 56 w 56"/>
                    <a:gd name="T11" fmla="*/ 13 h 82"/>
                    <a:gd name="T12" fmla="*/ 39 w 56"/>
                    <a:gd name="T13" fmla="*/ 7 h 82"/>
                    <a:gd name="T14" fmla="*/ 35 w 56"/>
                    <a:gd name="T15" fmla="*/ 6 h 82"/>
                    <a:gd name="T16" fmla="*/ 23 w 56"/>
                    <a:gd name="T17" fmla="*/ 0 h 82"/>
                    <a:gd name="T18" fmla="*/ 20 w 56"/>
                    <a:gd name="T19" fmla="*/ 18 h 82"/>
                    <a:gd name="T20" fmla="*/ 20 w 56"/>
                    <a:gd name="T21" fmla="*/ 18 h 82"/>
                    <a:gd name="T22" fmla="*/ 17 w 56"/>
                    <a:gd name="T23" fmla="*/ 32 h 82"/>
                    <a:gd name="T24" fmla="*/ 5 w 56"/>
                    <a:gd name="T25" fmla="*/ 73 h 82"/>
                    <a:gd name="T26" fmla="*/ 0 w 56"/>
                    <a:gd name="T27" fmla="*/ 82 h 82"/>
                    <a:gd name="T28" fmla="*/ 54 w 56"/>
                    <a:gd name="T29"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82">
                      <a:moveTo>
                        <a:pt x="54" y="82"/>
                      </a:moveTo>
                      <a:cubicBezTo>
                        <a:pt x="54" y="79"/>
                        <a:pt x="54" y="76"/>
                        <a:pt x="54" y="74"/>
                      </a:cubicBezTo>
                      <a:cubicBezTo>
                        <a:pt x="54" y="68"/>
                        <a:pt x="54" y="53"/>
                        <a:pt x="54" y="48"/>
                      </a:cubicBezTo>
                      <a:cubicBezTo>
                        <a:pt x="54" y="47"/>
                        <a:pt x="54" y="47"/>
                        <a:pt x="54" y="47"/>
                      </a:cubicBezTo>
                      <a:cubicBezTo>
                        <a:pt x="54" y="41"/>
                        <a:pt x="54" y="35"/>
                        <a:pt x="55" y="30"/>
                      </a:cubicBezTo>
                      <a:cubicBezTo>
                        <a:pt x="55" y="23"/>
                        <a:pt x="56" y="18"/>
                        <a:pt x="56" y="13"/>
                      </a:cubicBezTo>
                      <a:cubicBezTo>
                        <a:pt x="39" y="7"/>
                        <a:pt x="39" y="7"/>
                        <a:pt x="39" y="7"/>
                      </a:cubicBezTo>
                      <a:cubicBezTo>
                        <a:pt x="35" y="6"/>
                        <a:pt x="35" y="6"/>
                        <a:pt x="35" y="6"/>
                      </a:cubicBezTo>
                      <a:cubicBezTo>
                        <a:pt x="23" y="0"/>
                        <a:pt x="23" y="0"/>
                        <a:pt x="23" y="0"/>
                      </a:cubicBezTo>
                      <a:cubicBezTo>
                        <a:pt x="22" y="5"/>
                        <a:pt x="21" y="11"/>
                        <a:pt x="20" y="18"/>
                      </a:cubicBezTo>
                      <a:cubicBezTo>
                        <a:pt x="20" y="18"/>
                        <a:pt x="20" y="18"/>
                        <a:pt x="20" y="18"/>
                      </a:cubicBezTo>
                      <a:cubicBezTo>
                        <a:pt x="19" y="23"/>
                        <a:pt x="18" y="27"/>
                        <a:pt x="17" y="32"/>
                      </a:cubicBezTo>
                      <a:cubicBezTo>
                        <a:pt x="14" y="43"/>
                        <a:pt x="10" y="63"/>
                        <a:pt x="5" y="73"/>
                      </a:cubicBezTo>
                      <a:cubicBezTo>
                        <a:pt x="4" y="76"/>
                        <a:pt x="2" y="79"/>
                        <a:pt x="0" y="82"/>
                      </a:cubicBezTo>
                      <a:lnTo>
                        <a:pt x="54" y="82"/>
                      </a:lnTo>
                      <a:close/>
                    </a:path>
                  </a:pathLst>
                </a:custGeom>
                <a:solidFill>
                  <a:srgbClr val="3F4444">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03" name="Freeform 168">
                  <a:extLst>
                    <a:ext uri="{FF2B5EF4-FFF2-40B4-BE49-F238E27FC236}">
                      <a16:creationId xmlns:a16="http://schemas.microsoft.com/office/drawing/2014/main" id="{207440A1-8D2A-0EA7-FC8D-9155E59D9DC9}"/>
                    </a:ext>
                  </a:extLst>
                </p:cNvPr>
                <p:cNvSpPr>
                  <a:spLocks/>
                </p:cNvSpPr>
                <p:nvPr/>
              </p:nvSpPr>
              <p:spPr bwMode="auto">
                <a:xfrm>
                  <a:off x="906865" y="3562224"/>
                  <a:ext cx="97056" cy="116468"/>
                </a:xfrm>
                <a:custGeom>
                  <a:avLst/>
                  <a:gdLst>
                    <a:gd name="T0" fmla="*/ 0 w 52"/>
                    <a:gd name="T1" fmla="*/ 33 h 62"/>
                    <a:gd name="T2" fmla="*/ 18 w 52"/>
                    <a:gd name="T3" fmla="*/ 62 h 62"/>
                    <a:gd name="T4" fmla="*/ 39 w 52"/>
                    <a:gd name="T5" fmla="*/ 38 h 62"/>
                    <a:gd name="T6" fmla="*/ 52 w 52"/>
                    <a:gd name="T7" fmla="*/ 16 h 62"/>
                    <a:gd name="T8" fmla="*/ 34 w 52"/>
                    <a:gd name="T9" fmla="*/ 0 h 62"/>
                    <a:gd name="T10" fmla="*/ 0 w 52"/>
                    <a:gd name="T11" fmla="*/ 33 h 62"/>
                  </a:gdLst>
                  <a:ahLst/>
                  <a:cxnLst>
                    <a:cxn ang="0">
                      <a:pos x="T0" y="T1"/>
                    </a:cxn>
                    <a:cxn ang="0">
                      <a:pos x="T2" y="T3"/>
                    </a:cxn>
                    <a:cxn ang="0">
                      <a:pos x="T4" y="T5"/>
                    </a:cxn>
                    <a:cxn ang="0">
                      <a:pos x="T6" y="T7"/>
                    </a:cxn>
                    <a:cxn ang="0">
                      <a:pos x="T8" y="T9"/>
                    </a:cxn>
                    <a:cxn ang="0">
                      <a:pos x="T10" y="T11"/>
                    </a:cxn>
                  </a:cxnLst>
                  <a:rect l="0" t="0" r="r" b="b"/>
                  <a:pathLst>
                    <a:path w="52" h="62">
                      <a:moveTo>
                        <a:pt x="0" y="33"/>
                      </a:moveTo>
                      <a:cubicBezTo>
                        <a:pt x="13" y="42"/>
                        <a:pt x="18" y="62"/>
                        <a:pt x="18" y="62"/>
                      </a:cubicBezTo>
                      <a:cubicBezTo>
                        <a:pt x="25" y="56"/>
                        <a:pt x="32" y="48"/>
                        <a:pt x="39" y="38"/>
                      </a:cubicBezTo>
                      <a:cubicBezTo>
                        <a:pt x="45" y="30"/>
                        <a:pt x="49" y="22"/>
                        <a:pt x="52" y="16"/>
                      </a:cubicBezTo>
                      <a:cubicBezTo>
                        <a:pt x="34" y="0"/>
                        <a:pt x="34" y="0"/>
                        <a:pt x="34" y="0"/>
                      </a:cubicBezTo>
                      <a:cubicBezTo>
                        <a:pt x="34" y="0"/>
                        <a:pt x="20" y="26"/>
                        <a:pt x="0" y="33"/>
                      </a:cubicBezTo>
                      <a:close/>
                    </a:path>
                  </a:pathLst>
                </a:custGeom>
                <a:solidFill>
                  <a:srgbClr val="9DB0AC">
                    <a:lumMod val="40000"/>
                    <a:lumOff val="6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04" name="Freeform 172">
                  <a:extLst>
                    <a:ext uri="{FF2B5EF4-FFF2-40B4-BE49-F238E27FC236}">
                      <a16:creationId xmlns:a16="http://schemas.microsoft.com/office/drawing/2014/main" id="{570A33AB-DE10-D46F-E14A-1068292B5021}"/>
                    </a:ext>
                  </a:extLst>
                </p:cNvPr>
                <p:cNvSpPr>
                  <a:spLocks/>
                </p:cNvSpPr>
                <p:nvPr/>
              </p:nvSpPr>
              <p:spPr bwMode="auto">
                <a:xfrm>
                  <a:off x="786084" y="3210664"/>
                  <a:ext cx="118624" cy="196270"/>
                </a:xfrm>
                <a:custGeom>
                  <a:avLst/>
                  <a:gdLst>
                    <a:gd name="T0" fmla="*/ 12 w 63"/>
                    <a:gd name="T1" fmla="*/ 20 h 105"/>
                    <a:gd name="T2" fmla="*/ 5 w 63"/>
                    <a:gd name="T3" fmla="*/ 67 h 105"/>
                    <a:gd name="T4" fmla="*/ 12 w 63"/>
                    <a:gd name="T5" fmla="*/ 103 h 105"/>
                    <a:gd name="T6" fmla="*/ 16 w 63"/>
                    <a:gd name="T7" fmla="*/ 103 h 105"/>
                    <a:gd name="T8" fmla="*/ 18 w 63"/>
                    <a:gd name="T9" fmla="*/ 65 h 105"/>
                    <a:gd name="T10" fmla="*/ 26 w 63"/>
                    <a:gd name="T11" fmla="*/ 41 h 105"/>
                    <a:gd name="T12" fmla="*/ 41 w 63"/>
                    <a:gd name="T13" fmla="*/ 37 h 105"/>
                    <a:gd name="T14" fmla="*/ 57 w 63"/>
                    <a:gd name="T15" fmla="*/ 39 h 105"/>
                    <a:gd name="T16" fmla="*/ 63 w 63"/>
                    <a:gd name="T17" fmla="*/ 39 h 105"/>
                    <a:gd name="T18" fmla="*/ 63 w 63"/>
                    <a:gd name="T19" fmla="*/ 0 h 105"/>
                    <a:gd name="T20" fmla="*/ 56 w 63"/>
                    <a:gd name="T21" fmla="*/ 0 h 105"/>
                    <a:gd name="T22" fmla="*/ 12 w 63"/>
                    <a:gd name="T23" fmla="*/ 2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 h="105">
                      <a:moveTo>
                        <a:pt x="12" y="20"/>
                      </a:moveTo>
                      <a:cubicBezTo>
                        <a:pt x="0" y="35"/>
                        <a:pt x="1" y="50"/>
                        <a:pt x="5" y="67"/>
                      </a:cubicBezTo>
                      <a:cubicBezTo>
                        <a:pt x="6" y="72"/>
                        <a:pt x="8" y="89"/>
                        <a:pt x="12" y="103"/>
                      </a:cubicBezTo>
                      <a:cubicBezTo>
                        <a:pt x="12" y="105"/>
                        <a:pt x="15" y="103"/>
                        <a:pt x="16" y="103"/>
                      </a:cubicBezTo>
                      <a:cubicBezTo>
                        <a:pt x="18" y="98"/>
                        <a:pt x="16" y="72"/>
                        <a:pt x="18" y="65"/>
                      </a:cubicBezTo>
                      <a:cubicBezTo>
                        <a:pt x="19" y="58"/>
                        <a:pt x="21" y="46"/>
                        <a:pt x="26" y="41"/>
                      </a:cubicBezTo>
                      <a:cubicBezTo>
                        <a:pt x="30" y="38"/>
                        <a:pt x="36" y="37"/>
                        <a:pt x="41" y="37"/>
                      </a:cubicBezTo>
                      <a:cubicBezTo>
                        <a:pt x="46" y="37"/>
                        <a:pt x="52" y="39"/>
                        <a:pt x="57" y="39"/>
                      </a:cubicBezTo>
                      <a:cubicBezTo>
                        <a:pt x="59" y="40"/>
                        <a:pt x="61" y="40"/>
                        <a:pt x="63" y="39"/>
                      </a:cubicBezTo>
                      <a:cubicBezTo>
                        <a:pt x="63" y="0"/>
                        <a:pt x="63" y="0"/>
                        <a:pt x="63" y="0"/>
                      </a:cubicBezTo>
                      <a:cubicBezTo>
                        <a:pt x="61" y="0"/>
                        <a:pt x="58" y="0"/>
                        <a:pt x="56" y="0"/>
                      </a:cubicBezTo>
                      <a:cubicBezTo>
                        <a:pt x="40" y="2"/>
                        <a:pt x="23" y="7"/>
                        <a:pt x="12" y="20"/>
                      </a:cubicBezTo>
                      <a:close/>
                    </a:path>
                  </a:pathLst>
                </a:custGeom>
                <a:solidFill>
                  <a:srgbClr val="894E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05" name="Freeform 173">
                  <a:extLst>
                    <a:ext uri="{FF2B5EF4-FFF2-40B4-BE49-F238E27FC236}">
                      <a16:creationId xmlns:a16="http://schemas.microsoft.com/office/drawing/2014/main" id="{5CA8035E-584A-4EF4-D889-A4226F014AE0}"/>
                    </a:ext>
                  </a:extLst>
                </p:cNvPr>
                <p:cNvSpPr>
                  <a:spLocks/>
                </p:cNvSpPr>
                <p:nvPr/>
              </p:nvSpPr>
              <p:spPr bwMode="auto">
                <a:xfrm>
                  <a:off x="904708" y="3201894"/>
                  <a:ext cx="125095" cy="198427"/>
                </a:xfrm>
                <a:custGeom>
                  <a:avLst/>
                  <a:gdLst>
                    <a:gd name="T0" fmla="*/ 49 w 66"/>
                    <a:gd name="T1" fmla="*/ 1 h 105"/>
                    <a:gd name="T2" fmla="*/ 0 w 66"/>
                    <a:gd name="T3" fmla="*/ 5 h 105"/>
                    <a:gd name="T4" fmla="*/ 0 w 66"/>
                    <a:gd name="T5" fmla="*/ 44 h 105"/>
                    <a:gd name="T6" fmla="*/ 29 w 66"/>
                    <a:gd name="T7" fmla="*/ 42 h 105"/>
                    <a:gd name="T8" fmla="*/ 47 w 66"/>
                    <a:gd name="T9" fmla="*/ 73 h 105"/>
                    <a:gd name="T10" fmla="*/ 49 w 66"/>
                    <a:gd name="T11" fmla="*/ 105 h 105"/>
                    <a:gd name="T12" fmla="*/ 54 w 66"/>
                    <a:gd name="T13" fmla="*/ 104 h 105"/>
                    <a:gd name="T14" fmla="*/ 66 w 66"/>
                    <a:gd name="T15" fmla="*/ 59 h 105"/>
                    <a:gd name="T16" fmla="*/ 66 w 66"/>
                    <a:gd name="T17" fmla="*/ 49 h 105"/>
                    <a:gd name="T18" fmla="*/ 49 w 66"/>
                    <a:gd name="T19" fmla="*/ 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05">
                      <a:moveTo>
                        <a:pt x="49" y="1"/>
                      </a:moveTo>
                      <a:cubicBezTo>
                        <a:pt x="33" y="5"/>
                        <a:pt x="16" y="4"/>
                        <a:pt x="0" y="5"/>
                      </a:cubicBezTo>
                      <a:cubicBezTo>
                        <a:pt x="0" y="44"/>
                        <a:pt x="0" y="44"/>
                        <a:pt x="0" y="44"/>
                      </a:cubicBezTo>
                      <a:cubicBezTo>
                        <a:pt x="10" y="43"/>
                        <a:pt x="21" y="39"/>
                        <a:pt x="29" y="42"/>
                      </a:cubicBezTo>
                      <a:cubicBezTo>
                        <a:pt x="39" y="45"/>
                        <a:pt x="45" y="64"/>
                        <a:pt x="47" y="73"/>
                      </a:cubicBezTo>
                      <a:cubicBezTo>
                        <a:pt x="50" y="84"/>
                        <a:pt x="49" y="94"/>
                        <a:pt x="49" y="105"/>
                      </a:cubicBezTo>
                      <a:cubicBezTo>
                        <a:pt x="51" y="105"/>
                        <a:pt x="52" y="105"/>
                        <a:pt x="54" y="104"/>
                      </a:cubicBezTo>
                      <a:cubicBezTo>
                        <a:pt x="57" y="89"/>
                        <a:pt x="66" y="76"/>
                        <a:pt x="66" y="59"/>
                      </a:cubicBezTo>
                      <a:cubicBezTo>
                        <a:pt x="66" y="56"/>
                        <a:pt x="66" y="53"/>
                        <a:pt x="66" y="49"/>
                      </a:cubicBezTo>
                      <a:cubicBezTo>
                        <a:pt x="66" y="45"/>
                        <a:pt x="55" y="0"/>
                        <a:pt x="49" y="1"/>
                      </a:cubicBezTo>
                      <a:close/>
                    </a:path>
                  </a:pathLst>
                </a:custGeom>
                <a:solidFill>
                  <a:srgbClr val="7B3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06" name="Freeform 174">
                  <a:extLst>
                    <a:ext uri="{FF2B5EF4-FFF2-40B4-BE49-F238E27FC236}">
                      <a16:creationId xmlns:a16="http://schemas.microsoft.com/office/drawing/2014/main" id="{084C88B7-F46E-027B-6606-E28070E35771}"/>
                    </a:ext>
                  </a:extLst>
                </p:cNvPr>
                <p:cNvSpPr>
                  <a:spLocks noEditPoints="1"/>
                </p:cNvSpPr>
                <p:nvPr/>
              </p:nvSpPr>
              <p:spPr bwMode="auto">
                <a:xfrm>
                  <a:off x="805494" y="3353014"/>
                  <a:ext cx="101369" cy="71175"/>
                </a:xfrm>
                <a:custGeom>
                  <a:avLst/>
                  <a:gdLst>
                    <a:gd name="T0" fmla="*/ 1 w 54"/>
                    <a:gd name="T1" fmla="*/ 9 h 38"/>
                    <a:gd name="T2" fmla="*/ 1 w 54"/>
                    <a:gd name="T3" fmla="*/ 14 h 38"/>
                    <a:gd name="T4" fmla="*/ 3 w 54"/>
                    <a:gd name="T5" fmla="*/ 14 h 38"/>
                    <a:gd name="T6" fmla="*/ 6 w 54"/>
                    <a:gd name="T7" fmla="*/ 16 h 38"/>
                    <a:gd name="T8" fmla="*/ 6 w 54"/>
                    <a:gd name="T9" fmla="*/ 20 h 38"/>
                    <a:gd name="T10" fmla="*/ 8 w 54"/>
                    <a:gd name="T11" fmla="*/ 27 h 38"/>
                    <a:gd name="T12" fmla="*/ 13 w 54"/>
                    <a:gd name="T13" fmla="*/ 34 h 38"/>
                    <a:gd name="T14" fmla="*/ 37 w 54"/>
                    <a:gd name="T15" fmla="*/ 36 h 38"/>
                    <a:gd name="T16" fmla="*/ 50 w 54"/>
                    <a:gd name="T17" fmla="*/ 18 h 38"/>
                    <a:gd name="T18" fmla="*/ 54 w 54"/>
                    <a:gd name="T19" fmla="*/ 15 h 38"/>
                    <a:gd name="T20" fmla="*/ 54 w 54"/>
                    <a:gd name="T21" fmla="*/ 11 h 38"/>
                    <a:gd name="T22" fmla="*/ 49 w 54"/>
                    <a:gd name="T23" fmla="*/ 11 h 38"/>
                    <a:gd name="T24" fmla="*/ 1 w 54"/>
                    <a:gd name="T25" fmla="*/ 9 h 38"/>
                    <a:gd name="T26" fmla="*/ 26 w 54"/>
                    <a:gd name="T27" fmla="*/ 35 h 38"/>
                    <a:gd name="T28" fmla="*/ 13 w 54"/>
                    <a:gd name="T29" fmla="*/ 30 h 38"/>
                    <a:gd name="T30" fmla="*/ 10 w 54"/>
                    <a:gd name="T31" fmla="*/ 25 h 38"/>
                    <a:gd name="T32" fmla="*/ 10 w 54"/>
                    <a:gd name="T33" fmla="*/ 14 h 38"/>
                    <a:gd name="T34" fmla="*/ 12 w 54"/>
                    <a:gd name="T35" fmla="*/ 12 h 38"/>
                    <a:gd name="T36" fmla="*/ 26 w 54"/>
                    <a:gd name="T37" fmla="*/ 8 h 38"/>
                    <a:gd name="T38" fmla="*/ 47 w 54"/>
                    <a:gd name="T39" fmla="*/ 17 h 38"/>
                    <a:gd name="T40" fmla="*/ 26 w 54"/>
                    <a:gd name="T41" fmla="*/ 3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4" h="38">
                      <a:moveTo>
                        <a:pt x="1" y="9"/>
                      </a:moveTo>
                      <a:cubicBezTo>
                        <a:pt x="0" y="11"/>
                        <a:pt x="1" y="14"/>
                        <a:pt x="1" y="14"/>
                      </a:cubicBezTo>
                      <a:cubicBezTo>
                        <a:pt x="1" y="14"/>
                        <a:pt x="3" y="14"/>
                        <a:pt x="3" y="14"/>
                      </a:cubicBezTo>
                      <a:cubicBezTo>
                        <a:pt x="4" y="15"/>
                        <a:pt x="5" y="15"/>
                        <a:pt x="6" y="16"/>
                      </a:cubicBezTo>
                      <a:cubicBezTo>
                        <a:pt x="6" y="17"/>
                        <a:pt x="6" y="19"/>
                        <a:pt x="6" y="20"/>
                      </a:cubicBezTo>
                      <a:cubicBezTo>
                        <a:pt x="7" y="23"/>
                        <a:pt x="7" y="25"/>
                        <a:pt x="8" y="27"/>
                      </a:cubicBezTo>
                      <a:cubicBezTo>
                        <a:pt x="9" y="30"/>
                        <a:pt x="11" y="33"/>
                        <a:pt x="13" y="34"/>
                      </a:cubicBezTo>
                      <a:cubicBezTo>
                        <a:pt x="19" y="38"/>
                        <a:pt x="31" y="37"/>
                        <a:pt x="37" y="36"/>
                      </a:cubicBezTo>
                      <a:cubicBezTo>
                        <a:pt x="44" y="34"/>
                        <a:pt x="49" y="22"/>
                        <a:pt x="50" y="18"/>
                      </a:cubicBezTo>
                      <a:cubicBezTo>
                        <a:pt x="50" y="16"/>
                        <a:pt x="53" y="15"/>
                        <a:pt x="54" y="15"/>
                      </a:cubicBezTo>
                      <a:cubicBezTo>
                        <a:pt x="54" y="11"/>
                        <a:pt x="54" y="11"/>
                        <a:pt x="54" y="11"/>
                      </a:cubicBezTo>
                      <a:cubicBezTo>
                        <a:pt x="53" y="11"/>
                        <a:pt x="51" y="11"/>
                        <a:pt x="49" y="11"/>
                      </a:cubicBezTo>
                      <a:cubicBezTo>
                        <a:pt x="23" y="0"/>
                        <a:pt x="2" y="9"/>
                        <a:pt x="1" y="9"/>
                      </a:cubicBezTo>
                      <a:close/>
                      <a:moveTo>
                        <a:pt x="26" y="35"/>
                      </a:moveTo>
                      <a:cubicBezTo>
                        <a:pt x="21" y="35"/>
                        <a:pt x="16" y="34"/>
                        <a:pt x="13" y="30"/>
                      </a:cubicBezTo>
                      <a:cubicBezTo>
                        <a:pt x="11" y="29"/>
                        <a:pt x="11" y="27"/>
                        <a:pt x="10" y="25"/>
                      </a:cubicBezTo>
                      <a:cubicBezTo>
                        <a:pt x="9" y="22"/>
                        <a:pt x="9" y="18"/>
                        <a:pt x="10" y="14"/>
                      </a:cubicBezTo>
                      <a:cubicBezTo>
                        <a:pt x="10" y="13"/>
                        <a:pt x="11" y="12"/>
                        <a:pt x="12" y="12"/>
                      </a:cubicBezTo>
                      <a:cubicBezTo>
                        <a:pt x="15" y="9"/>
                        <a:pt x="21" y="8"/>
                        <a:pt x="26" y="8"/>
                      </a:cubicBezTo>
                      <a:cubicBezTo>
                        <a:pt x="36" y="9"/>
                        <a:pt x="46" y="10"/>
                        <a:pt x="47" y="17"/>
                      </a:cubicBezTo>
                      <a:cubicBezTo>
                        <a:pt x="46" y="22"/>
                        <a:pt x="42" y="37"/>
                        <a:pt x="26" y="35"/>
                      </a:cubicBezTo>
                      <a:close/>
                    </a:path>
                  </a:pathLst>
                </a:custGeom>
                <a:solidFill>
                  <a:srgbClr val="4C4B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107" name="Freeform 175">
                  <a:extLst>
                    <a:ext uri="{FF2B5EF4-FFF2-40B4-BE49-F238E27FC236}">
                      <a16:creationId xmlns:a16="http://schemas.microsoft.com/office/drawing/2014/main" id="{DF19323A-3D7C-1563-245F-780FBBB6F177}"/>
                    </a:ext>
                  </a:extLst>
                </p:cNvPr>
                <p:cNvSpPr>
                  <a:spLocks noEditPoints="1"/>
                </p:cNvSpPr>
                <p:nvPr/>
              </p:nvSpPr>
              <p:spPr bwMode="auto">
                <a:xfrm>
                  <a:off x="906865" y="3353014"/>
                  <a:ext cx="103527" cy="71175"/>
                </a:xfrm>
                <a:custGeom>
                  <a:avLst/>
                  <a:gdLst>
                    <a:gd name="T0" fmla="*/ 7 w 55"/>
                    <a:gd name="T1" fmla="*/ 11 h 38"/>
                    <a:gd name="T2" fmla="*/ 1 w 55"/>
                    <a:gd name="T3" fmla="*/ 11 h 38"/>
                    <a:gd name="T4" fmla="*/ 0 w 55"/>
                    <a:gd name="T5" fmla="*/ 11 h 38"/>
                    <a:gd name="T6" fmla="*/ 0 w 55"/>
                    <a:gd name="T7" fmla="*/ 15 h 38"/>
                    <a:gd name="T8" fmla="*/ 1 w 55"/>
                    <a:gd name="T9" fmla="*/ 15 h 38"/>
                    <a:gd name="T10" fmla="*/ 5 w 55"/>
                    <a:gd name="T11" fmla="*/ 18 h 38"/>
                    <a:gd name="T12" fmla="*/ 18 w 55"/>
                    <a:gd name="T13" fmla="*/ 36 h 38"/>
                    <a:gd name="T14" fmla="*/ 42 w 55"/>
                    <a:gd name="T15" fmla="*/ 34 h 38"/>
                    <a:gd name="T16" fmla="*/ 47 w 55"/>
                    <a:gd name="T17" fmla="*/ 27 h 38"/>
                    <a:gd name="T18" fmla="*/ 49 w 55"/>
                    <a:gd name="T19" fmla="*/ 20 h 38"/>
                    <a:gd name="T20" fmla="*/ 49 w 55"/>
                    <a:gd name="T21" fmla="*/ 16 h 38"/>
                    <a:gd name="T22" fmla="*/ 52 w 55"/>
                    <a:gd name="T23" fmla="*/ 14 h 38"/>
                    <a:gd name="T24" fmla="*/ 54 w 55"/>
                    <a:gd name="T25" fmla="*/ 14 h 38"/>
                    <a:gd name="T26" fmla="*/ 54 w 55"/>
                    <a:gd name="T27" fmla="*/ 9 h 38"/>
                    <a:gd name="T28" fmla="*/ 7 w 55"/>
                    <a:gd name="T29" fmla="*/ 11 h 38"/>
                    <a:gd name="T30" fmla="*/ 45 w 55"/>
                    <a:gd name="T31" fmla="*/ 25 h 38"/>
                    <a:gd name="T32" fmla="*/ 42 w 55"/>
                    <a:gd name="T33" fmla="*/ 30 h 38"/>
                    <a:gd name="T34" fmla="*/ 29 w 55"/>
                    <a:gd name="T35" fmla="*/ 35 h 38"/>
                    <a:gd name="T36" fmla="*/ 9 w 55"/>
                    <a:gd name="T37" fmla="*/ 17 h 38"/>
                    <a:gd name="T38" fmla="*/ 29 w 55"/>
                    <a:gd name="T39" fmla="*/ 8 h 38"/>
                    <a:gd name="T40" fmla="*/ 43 w 55"/>
                    <a:gd name="T41" fmla="*/ 12 h 38"/>
                    <a:gd name="T42" fmla="*/ 45 w 55"/>
                    <a:gd name="T43" fmla="*/ 14 h 38"/>
                    <a:gd name="T44" fmla="*/ 45 w 55"/>
                    <a:gd name="T45" fmla="*/ 2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38">
                      <a:moveTo>
                        <a:pt x="7" y="11"/>
                      </a:moveTo>
                      <a:cubicBezTo>
                        <a:pt x="4" y="11"/>
                        <a:pt x="2" y="11"/>
                        <a:pt x="1" y="11"/>
                      </a:cubicBezTo>
                      <a:cubicBezTo>
                        <a:pt x="1" y="11"/>
                        <a:pt x="0" y="11"/>
                        <a:pt x="0" y="11"/>
                      </a:cubicBezTo>
                      <a:cubicBezTo>
                        <a:pt x="0" y="15"/>
                        <a:pt x="0" y="15"/>
                        <a:pt x="0" y="15"/>
                      </a:cubicBezTo>
                      <a:cubicBezTo>
                        <a:pt x="0" y="15"/>
                        <a:pt x="1" y="15"/>
                        <a:pt x="1" y="15"/>
                      </a:cubicBezTo>
                      <a:cubicBezTo>
                        <a:pt x="2" y="15"/>
                        <a:pt x="5" y="16"/>
                        <a:pt x="5" y="18"/>
                      </a:cubicBezTo>
                      <a:cubicBezTo>
                        <a:pt x="6" y="22"/>
                        <a:pt x="12" y="34"/>
                        <a:pt x="18" y="36"/>
                      </a:cubicBezTo>
                      <a:cubicBezTo>
                        <a:pt x="24" y="37"/>
                        <a:pt x="36" y="38"/>
                        <a:pt x="42" y="34"/>
                      </a:cubicBezTo>
                      <a:cubicBezTo>
                        <a:pt x="44" y="33"/>
                        <a:pt x="46" y="30"/>
                        <a:pt x="47" y="27"/>
                      </a:cubicBezTo>
                      <a:cubicBezTo>
                        <a:pt x="48" y="25"/>
                        <a:pt x="48" y="23"/>
                        <a:pt x="49" y="20"/>
                      </a:cubicBezTo>
                      <a:cubicBezTo>
                        <a:pt x="49" y="19"/>
                        <a:pt x="49" y="17"/>
                        <a:pt x="49" y="16"/>
                      </a:cubicBezTo>
                      <a:cubicBezTo>
                        <a:pt x="50" y="15"/>
                        <a:pt x="51" y="15"/>
                        <a:pt x="52" y="14"/>
                      </a:cubicBezTo>
                      <a:cubicBezTo>
                        <a:pt x="53" y="14"/>
                        <a:pt x="54" y="14"/>
                        <a:pt x="54" y="14"/>
                      </a:cubicBezTo>
                      <a:cubicBezTo>
                        <a:pt x="54" y="14"/>
                        <a:pt x="55" y="11"/>
                        <a:pt x="54" y="9"/>
                      </a:cubicBezTo>
                      <a:cubicBezTo>
                        <a:pt x="53" y="9"/>
                        <a:pt x="32" y="0"/>
                        <a:pt x="7" y="11"/>
                      </a:cubicBezTo>
                      <a:close/>
                      <a:moveTo>
                        <a:pt x="45" y="25"/>
                      </a:moveTo>
                      <a:cubicBezTo>
                        <a:pt x="44" y="27"/>
                        <a:pt x="44" y="29"/>
                        <a:pt x="42" y="30"/>
                      </a:cubicBezTo>
                      <a:cubicBezTo>
                        <a:pt x="39" y="34"/>
                        <a:pt x="34" y="35"/>
                        <a:pt x="29" y="35"/>
                      </a:cubicBezTo>
                      <a:cubicBezTo>
                        <a:pt x="13" y="37"/>
                        <a:pt x="9" y="22"/>
                        <a:pt x="9" y="17"/>
                      </a:cubicBezTo>
                      <a:cubicBezTo>
                        <a:pt x="9" y="10"/>
                        <a:pt x="19" y="9"/>
                        <a:pt x="29" y="8"/>
                      </a:cubicBezTo>
                      <a:cubicBezTo>
                        <a:pt x="34" y="8"/>
                        <a:pt x="40" y="9"/>
                        <a:pt x="43" y="12"/>
                      </a:cubicBezTo>
                      <a:cubicBezTo>
                        <a:pt x="44" y="12"/>
                        <a:pt x="45" y="13"/>
                        <a:pt x="45" y="14"/>
                      </a:cubicBezTo>
                      <a:cubicBezTo>
                        <a:pt x="47" y="18"/>
                        <a:pt x="46" y="22"/>
                        <a:pt x="45" y="25"/>
                      </a:cubicBezTo>
                      <a:close/>
                    </a:path>
                  </a:pathLst>
                </a:custGeom>
                <a:solidFill>
                  <a:srgbClr val="3734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grpSp>
          <p:grpSp>
            <p:nvGrpSpPr>
              <p:cNvPr id="85" name="Group 454">
                <a:extLst>
                  <a:ext uri="{FF2B5EF4-FFF2-40B4-BE49-F238E27FC236}">
                    <a16:creationId xmlns:a16="http://schemas.microsoft.com/office/drawing/2014/main" id="{64E33E00-A10E-0C2B-03EA-31B597C4BE9E}"/>
                  </a:ext>
                </a:extLst>
              </p:cNvPr>
              <p:cNvGrpSpPr/>
              <p:nvPr/>
            </p:nvGrpSpPr>
            <p:grpSpPr>
              <a:xfrm>
                <a:off x="-3799440" y="2091993"/>
                <a:ext cx="401576" cy="314177"/>
                <a:chOff x="4641613" y="4344878"/>
                <a:chExt cx="401576" cy="314177"/>
              </a:xfrm>
            </p:grpSpPr>
            <p:grpSp>
              <p:nvGrpSpPr>
                <p:cNvPr id="86" name="Group 455">
                  <a:extLst>
                    <a:ext uri="{FF2B5EF4-FFF2-40B4-BE49-F238E27FC236}">
                      <a16:creationId xmlns:a16="http://schemas.microsoft.com/office/drawing/2014/main" id="{994769F7-7011-35C9-2D02-A3CD254DE7CA}"/>
                    </a:ext>
                  </a:extLst>
                </p:cNvPr>
                <p:cNvGrpSpPr/>
                <p:nvPr/>
              </p:nvGrpSpPr>
              <p:grpSpPr>
                <a:xfrm>
                  <a:off x="4956404" y="4344878"/>
                  <a:ext cx="86785" cy="235073"/>
                  <a:chOff x="11265408" y="2058441"/>
                  <a:chExt cx="806558" cy="2184701"/>
                </a:xfrm>
                <a:solidFill>
                  <a:srgbClr val="D0006F"/>
                </a:solidFill>
              </p:grpSpPr>
              <p:sp>
                <p:nvSpPr>
                  <p:cNvPr id="88" name="Freeform 457">
                    <a:extLst>
                      <a:ext uri="{FF2B5EF4-FFF2-40B4-BE49-F238E27FC236}">
                        <a16:creationId xmlns:a16="http://schemas.microsoft.com/office/drawing/2014/main" id="{E4FE35C5-B0FC-A9DD-9795-3004EC2CB79C}"/>
                      </a:ext>
                    </a:extLst>
                  </p:cNvPr>
                  <p:cNvSpPr/>
                  <p:nvPr/>
                </p:nvSpPr>
                <p:spPr>
                  <a:xfrm rot="10800000" flipH="1">
                    <a:off x="11537300" y="3708476"/>
                    <a:ext cx="334166" cy="334166"/>
                  </a:xfrm>
                  <a:custGeom>
                    <a:avLst/>
                    <a:gdLst>
                      <a:gd name="connsiteX0" fmla="*/ 334166 w 334166"/>
                      <a:gd name="connsiteY0" fmla="*/ 167083 h 334166"/>
                      <a:gd name="connsiteX1" fmla="*/ 167083 w 334166"/>
                      <a:gd name="connsiteY1" fmla="*/ 334166 h 334166"/>
                      <a:gd name="connsiteX2" fmla="*/ 0 w 334166"/>
                      <a:gd name="connsiteY2" fmla="*/ 167083 h 334166"/>
                      <a:gd name="connsiteX3" fmla="*/ 167083 w 334166"/>
                      <a:gd name="connsiteY3" fmla="*/ 0 h 334166"/>
                      <a:gd name="connsiteX4" fmla="*/ 334166 w 334166"/>
                      <a:gd name="connsiteY4" fmla="*/ 167083 h 334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166" h="334166">
                        <a:moveTo>
                          <a:pt x="334166" y="167083"/>
                        </a:moveTo>
                        <a:cubicBezTo>
                          <a:pt x="334166" y="259361"/>
                          <a:pt x="259361" y="334166"/>
                          <a:pt x="167083" y="334166"/>
                        </a:cubicBezTo>
                        <a:cubicBezTo>
                          <a:pt x="74806" y="334166"/>
                          <a:pt x="0" y="259361"/>
                          <a:pt x="0" y="167083"/>
                        </a:cubicBezTo>
                        <a:cubicBezTo>
                          <a:pt x="0" y="74806"/>
                          <a:pt x="74806" y="0"/>
                          <a:pt x="167083" y="0"/>
                        </a:cubicBezTo>
                        <a:cubicBezTo>
                          <a:pt x="259361" y="0"/>
                          <a:pt x="334166" y="74806"/>
                          <a:pt x="334166" y="167083"/>
                        </a:cubicBezTo>
                        <a:close/>
                      </a:path>
                    </a:pathLst>
                  </a:custGeom>
                  <a:grpFill/>
                  <a:ln w="33338"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89" name="Freeform 458">
                    <a:extLst>
                      <a:ext uri="{FF2B5EF4-FFF2-40B4-BE49-F238E27FC236}">
                        <a16:creationId xmlns:a16="http://schemas.microsoft.com/office/drawing/2014/main" id="{7F4B9269-EB7C-29AF-637D-5917CB23621F}"/>
                      </a:ext>
                    </a:extLst>
                  </p:cNvPr>
                  <p:cNvSpPr/>
                  <p:nvPr/>
                </p:nvSpPr>
                <p:spPr bwMode="auto">
                  <a:xfrm>
                    <a:off x="11265408" y="2058441"/>
                    <a:ext cx="806558" cy="2184701"/>
                  </a:xfrm>
                  <a:custGeom>
                    <a:avLst/>
                    <a:gdLst>
                      <a:gd name="connsiteX0" fmla="*/ 0 w 806558"/>
                      <a:gd name="connsiteY0" fmla="*/ 0 h 2184701"/>
                      <a:gd name="connsiteX1" fmla="*/ 110656 w 806558"/>
                      <a:gd name="connsiteY1" fmla="*/ 34341 h 2184701"/>
                      <a:gd name="connsiteX2" fmla="*/ 539225 w 806558"/>
                      <a:gd name="connsiteY2" fmla="*/ 680953 h 2184701"/>
                      <a:gd name="connsiteX3" fmla="*/ 539225 w 806558"/>
                      <a:gd name="connsiteY3" fmla="*/ 1462902 h 2184701"/>
                      <a:gd name="connsiteX4" fmla="*/ 806558 w 806558"/>
                      <a:gd name="connsiteY4" fmla="*/ 1817118 h 2184701"/>
                      <a:gd name="connsiteX5" fmla="*/ 438975 w 806558"/>
                      <a:gd name="connsiteY5" fmla="*/ 2184701 h 2184701"/>
                      <a:gd name="connsiteX6" fmla="*/ 71392 w 806558"/>
                      <a:gd name="connsiteY6" fmla="*/ 1817118 h 2184701"/>
                      <a:gd name="connsiteX7" fmla="*/ 338725 w 806558"/>
                      <a:gd name="connsiteY7" fmla="*/ 1462902 h 2184701"/>
                      <a:gd name="connsiteX8" fmla="*/ 338725 w 806558"/>
                      <a:gd name="connsiteY8" fmla="*/ 680953 h 2184701"/>
                      <a:gd name="connsiteX9" fmla="*/ 32806 w 806558"/>
                      <a:gd name="connsiteY9" fmla="*/ 219021 h 2184701"/>
                      <a:gd name="connsiteX10" fmla="*/ 0 w 806558"/>
                      <a:gd name="connsiteY10" fmla="*/ 208863 h 2184701"/>
                      <a:gd name="connsiteX11" fmla="*/ 0 w 806558"/>
                      <a:gd name="connsiteY11" fmla="*/ 0 h 2184701"/>
                      <a:gd name="connsiteX12" fmla="*/ 438975 w 806558"/>
                      <a:gd name="connsiteY12" fmla="*/ 1583202 h 2184701"/>
                      <a:gd name="connsiteX13" fmla="*/ 205058 w 806558"/>
                      <a:gd name="connsiteY13" fmla="*/ 1817118 h 2184701"/>
                      <a:gd name="connsiteX14" fmla="*/ 438975 w 806558"/>
                      <a:gd name="connsiteY14" fmla="*/ 2051035 h 2184701"/>
                      <a:gd name="connsiteX15" fmla="*/ 672891 w 806558"/>
                      <a:gd name="connsiteY15" fmla="*/ 1817118 h 2184701"/>
                      <a:gd name="connsiteX16" fmla="*/ 438975 w 806558"/>
                      <a:gd name="connsiteY16" fmla="*/ 1583202 h 2184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06558" h="2184701">
                        <a:moveTo>
                          <a:pt x="0" y="0"/>
                        </a:moveTo>
                        <a:lnTo>
                          <a:pt x="110656" y="34341"/>
                        </a:lnTo>
                        <a:cubicBezTo>
                          <a:pt x="362534" y="140857"/>
                          <a:pt x="539225" y="390228"/>
                          <a:pt x="539225" y="680953"/>
                        </a:cubicBezTo>
                        <a:lnTo>
                          <a:pt x="539225" y="1462902"/>
                        </a:lnTo>
                        <a:cubicBezTo>
                          <a:pt x="692941" y="1506344"/>
                          <a:pt x="806558" y="1650035"/>
                          <a:pt x="806558" y="1817118"/>
                        </a:cubicBezTo>
                        <a:cubicBezTo>
                          <a:pt x="806558" y="2020960"/>
                          <a:pt x="642816" y="2184701"/>
                          <a:pt x="438975" y="2184701"/>
                        </a:cubicBezTo>
                        <a:cubicBezTo>
                          <a:pt x="235133" y="2184701"/>
                          <a:pt x="71392" y="2020960"/>
                          <a:pt x="71392" y="1817118"/>
                        </a:cubicBezTo>
                        <a:cubicBezTo>
                          <a:pt x="71392" y="1650035"/>
                          <a:pt x="185008" y="1506344"/>
                          <a:pt x="338725" y="1462902"/>
                        </a:cubicBezTo>
                        <a:lnTo>
                          <a:pt x="338725" y="680953"/>
                        </a:lnTo>
                        <a:cubicBezTo>
                          <a:pt x="338725" y="472935"/>
                          <a:pt x="212786" y="294991"/>
                          <a:pt x="32806" y="219021"/>
                        </a:cubicBezTo>
                        <a:lnTo>
                          <a:pt x="0" y="208863"/>
                        </a:lnTo>
                        <a:lnTo>
                          <a:pt x="0" y="0"/>
                        </a:lnTo>
                        <a:close/>
                        <a:moveTo>
                          <a:pt x="438975" y="1583202"/>
                        </a:moveTo>
                        <a:cubicBezTo>
                          <a:pt x="308650" y="1583202"/>
                          <a:pt x="205058" y="1686793"/>
                          <a:pt x="205058" y="1817118"/>
                        </a:cubicBezTo>
                        <a:cubicBezTo>
                          <a:pt x="205058" y="1947443"/>
                          <a:pt x="308650" y="2051035"/>
                          <a:pt x="438975" y="2051035"/>
                        </a:cubicBezTo>
                        <a:cubicBezTo>
                          <a:pt x="569300" y="2051035"/>
                          <a:pt x="672891" y="1947443"/>
                          <a:pt x="672891" y="1817118"/>
                        </a:cubicBezTo>
                        <a:cubicBezTo>
                          <a:pt x="672891" y="1686793"/>
                          <a:pt x="569300" y="1583202"/>
                          <a:pt x="438975" y="1583202"/>
                        </a:cubicBezTo>
                        <a:close/>
                      </a:path>
                    </a:pathLst>
                  </a:custGeom>
                  <a:grp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ea typeface="MS PGothic" pitchFamily="34" charset="-128"/>
                      <a:cs typeface="ヒラギノ角ゴ Pro W3"/>
                      <a:sym typeface="Lexia" panose="02060503040202020203" pitchFamily="18" charset="0"/>
                    </a:endParaRPr>
                  </a:p>
                </p:txBody>
              </p:sp>
            </p:grpSp>
            <p:sp>
              <p:nvSpPr>
                <p:cNvPr id="87" name="Freeform 456">
                  <a:extLst>
                    <a:ext uri="{FF2B5EF4-FFF2-40B4-BE49-F238E27FC236}">
                      <a16:creationId xmlns:a16="http://schemas.microsoft.com/office/drawing/2014/main" id="{1F0174D0-1CAB-3741-FD62-508B63219DEA}"/>
                    </a:ext>
                  </a:extLst>
                </p:cNvPr>
                <p:cNvSpPr/>
                <p:nvPr/>
              </p:nvSpPr>
              <p:spPr bwMode="auto">
                <a:xfrm>
                  <a:off x="4641613" y="4345030"/>
                  <a:ext cx="151016" cy="314025"/>
                </a:xfrm>
                <a:custGeom>
                  <a:avLst/>
                  <a:gdLst>
                    <a:gd name="connsiteX0" fmla="*/ 1136165 w 1403498"/>
                    <a:gd name="connsiteY0" fmla="*/ 0 h 2918453"/>
                    <a:gd name="connsiteX1" fmla="*/ 1136165 w 1403498"/>
                    <a:gd name="connsiteY1" fmla="*/ 208861 h 2918453"/>
                    <a:gd name="connsiteX2" fmla="*/ 1107917 w 1403498"/>
                    <a:gd name="connsiteY2" fmla="*/ 217607 h 2918453"/>
                    <a:gd name="connsiteX3" fmla="*/ 801999 w 1403498"/>
                    <a:gd name="connsiteY3" fmla="*/ 679539 h 2918453"/>
                    <a:gd name="connsiteX4" fmla="*/ 801999 w 1403498"/>
                    <a:gd name="connsiteY4" fmla="*/ 1020389 h 2918453"/>
                    <a:gd name="connsiteX5" fmla="*/ 1403498 w 1403498"/>
                    <a:gd name="connsiteY5" fmla="*/ 1715454 h 2918453"/>
                    <a:gd name="connsiteX6" fmla="*/ 1336665 w 1403498"/>
                    <a:gd name="connsiteY6" fmla="*/ 1829071 h 2918453"/>
                    <a:gd name="connsiteX7" fmla="*/ 1336665 w 1403498"/>
                    <a:gd name="connsiteY7" fmla="*/ 2651120 h 2918453"/>
                    <a:gd name="connsiteX8" fmla="*/ 1162899 w 1403498"/>
                    <a:gd name="connsiteY8" fmla="*/ 2848278 h 2918453"/>
                    <a:gd name="connsiteX9" fmla="*/ 1069332 w 1403498"/>
                    <a:gd name="connsiteY9" fmla="*/ 2918453 h 2918453"/>
                    <a:gd name="connsiteX10" fmla="*/ 1035915 w 1403498"/>
                    <a:gd name="connsiteY10" fmla="*/ 2918453 h 2918453"/>
                    <a:gd name="connsiteX11" fmla="*/ 902249 w 1403498"/>
                    <a:gd name="connsiteY11" fmla="*/ 2784786 h 2918453"/>
                    <a:gd name="connsiteX12" fmla="*/ 1035915 w 1403498"/>
                    <a:gd name="connsiteY12" fmla="*/ 2651120 h 2918453"/>
                    <a:gd name="connsiteX13" fmla="*/ 1069332 w 1403498"/>
                    <a:gd name="connsiteY13" fmla="*/ 2651120 h 2918453"/>
                    <a:gd name="connsiteX14" fmla="*/ 1162899 w 1403498"/>
                    <a:gd name="connsiteY14" fmla="*/ 2711270 h 2918453"/>
                    <a:gd name="connsiteX15" fmla="*/ 1202999 w 1403498"/>
                    <a:gd name="connsiteY15" fmla="*/ 2651120 h 2918453"/>
                    <a:gd name="connsiteX16" fmla="*/ 1202999 w 1403498"/>
                    <a:gd name="connsiteY16" fmla="*/ 1829071 h 2918453"/>
                    <a:gd name="connsiteX17" fmla="*/ 1136165 w 1403498"/>
                    <a:gd name="connsiteY17" fmla="*/ 1715454 h 2918453"/>
                    <a:gd name="connsiteX18" fmla="*/ 701749 w 1403498"/>
                    <a:gd name="connsiteY18" fmla="*/ 1281038 h 2918453"/>
                    <a:gd name="connsiteX19" fmla="*/ 267333 w 1403498"/>
                    <a:gd name="connsiteY19" fmla="*/ 1715454 h 2918453"/>
                    <a:gd name="connsiteX20" fmla="*/ 200500 w 1403498"/>
                    <a:gd name="connsiteY20" fmla="*/ 1829071 h 2918453"/>
                    <a:gd name="connsiteX21" fmla="*/ 200500 w 1403498"/>
                    <a:gd name="connsiteY21" fmla="*/ 2651120 h 2918453"/>
                    <a:gd name="connsiteX22" fmla="*/ 240600 w 1403498"/>
                    <a:gd name="connsiteY22" fmla="*/ 2711270 h 2918453"/>
                    <a:gd name="connsiteX23" fmla="*/ 334166 w 1403498"/>
                    <a:gd name="connsiteY23" fmla="*/ 2651120 h 2918453"/>
                    <a:gd name="connsiteX24" fmla="*/ 367583 w 1403498"/>
                    <a:gd name="connsiteY24" fmla="*/ 2651120 h 2918453"/>
                    <a:gd name="connsiteX25" fmla="*/ 501249 w 1403498"/>
                    <a:gd name="connsiteY25" fmla="*/ 2784786 h 2918453"/>
                    <a:gd name="connsiteX26" fmla="*/ 367583 w 1403498"/>
                    <a:gd name="connsiteY26" fmla="*/ 2918453 h 2918453"/>
                    <a:gd name="connsiteX27" fmla="*/ 334166 w 1403498"/>
                    <a:gd name="connsiteY27" fmla="*/ 2918453 h 2918453"/>
                    <a:gd name="connsiteX28" fmla="*/ 240600 w 1403498"/>
                    <a:gd name="connsiteY28" fmla="*/ 2848278 h 2918453"/>
                    <a:gd name="connsiteX29" fmla="*/ 66833 w 1403498"/>
                    <a:gd name="connsiteY29" fmla="*/ 2651120 h 2918453"/>
                    <a:gd name="connsiteX30" fmla="*/ 66833 w 1403498"/>
                    <a:gd name="connsiteY30" fmla="*/ 1829071 h 2918453"/>
                    <a:gd name="connsiteX31" fmla="*/ 0 w 1403498"/>
                    <a:gd name="connsiteY31" fmla="*/ 1715454 h 2918453"/>
                    <a:gd name="connsiteX32" fmla="*/ 601499 w 1403498"/>
                    <a:gd name="connsiteY32" fmla="*/ 1020389 h 2918453"/>
                    <a:gd name="connsiteX33" fmla="*/ 601499 w 1403498"/>
                    <a:gd name="connsiteY33" fmla="*/ 679539 h 2918453"/>
                    <a:gd name="connsiteX34" fmla="*/ 1030067 w 1403498"/>
                    <a:gd name="connsiteY34" fmla="*/ 32927 h 2918453"/>
                    <a:gd name="connsiteX35" fmla="*/ 1136165 w 1403498"/>
                    <a:gd name="connsiteY35" fmla="*/ 0 h 2918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03498" h="2918453">
                      <a:moveTo>
                        <a:pt x="1136165" y="0"/>
                      </a:moveTo>
                      <a:lnTo>
                        <a:pt x="1136165" y="208861"/>
                      </a:lnTo>
                      <a:lnTo>
                        <a:pt x="1107917" y="217607"/>
                      </a:lnTo>
                      <a:cubicBezTo>
                        <a:pt x="927938" y="293577"/>
                        <a:pt x="801999" y="471521"/>
                        <a:pt x="801999" y="679539"/>
                      </a:cubicBezTo>
                      <a:lnTo>
                        <a:pt x="801999" y="1020389"/>
                      </a:lnTo>
                      <a:cubicBezTo>
                        <a:pt x="1142849" y="1070514"/>
                        <a:pt x="1403498" y="1361238"/>
                        <a:pt x="1403498" y="1715454"/>
                      </a:cubicBezTo>
                      <a:cubicBezTo>
                        <a:pt x="1403498" y="1765579"/>
                        <a:pt x="1376765" y="1809021"/>
                        <a:pt x="1336665" y="1829071"/>
                      </a:cubicBezTo>
                      <a:lnTo>
                        <a:pt x="1336665" y="2651120"/>
                      </a:lnTo>
                      <a:cubicBezTo>
                        <a:pt x="1336665" y="2751370"/>
                        <a:pt x="1259807" y="2834911"/>
                        <a:pt x="1162899" y="2848278"/>
                      </a:cubicBezTo>
                      <a:cubicBezTo>
                        <a:pt x="1149532" y="2888378"/>
                        <a:pt x="1112774" y="2918453"/>
                        <a:pt x="1069332" y="2918453"/>
                      </a:cubicBezTo>
                      <a:lnTo>
                        <a:pt x="1035915" y="2918453"/>
                      </a:lnTo>
                      <a:cubicBezTo>
                        <a:pt x="962399" y="2918453"/>
                        <a:pt x="902249" y="2858303"/>
                        <a:pt x="902249" y="2784786"/>
                      </a:cubicBezTo>
                      <a:cubicBezTo>
                        <a:pt x="902249" y="2711270"/>
                        <a:pt x="962399" y="2651120"/>
                        <a:pt x="1035915" y="2651120"/>
                      </a:cubicBezTo>
                      <a:lnTo>
                        <a:pt x="1069332" y="2651120"/>
                      </a:lnTo>
                      <a:cubicBezTo>
                        <a:pt x="1109432" y="2651120"/>
                        <a:pt x="1146190" y="2677853"/>
                        <a:pt x="1162899" y="2711270"/>
                      </a:cubicBezTo>
                      <a:cubicBezTo>
                        <a:pt x="1186290" y="2701245"/>
                        <a:pt x="1202999" y="2677853"/>
                        <a:pt x="1202999" y="2651120"/>
                      </a:cubicBezTo>
                      <a:lnTo>
                        <a:pt x="1202999" y="1829071"/>
                      </a:lnTo>
                      <a:cubicBezTo>
                        <a:pt x="1162899" y="1805679"/>
                        <a:pt x="1136165" y="1762238"/>
                        <a:pt x="1136165" y="1715454"/>
                      </a:cubicBezTo>
                      <a:cubicBezTo>
                        <a:pt x="1136165" y="1474855"/>
                        <a:pt x="942349" y="1281038"/>
                        <a:pt x="701749" y="1281038"/>
                      </a:cubicBezTo>
                      <a:cubicBezTo>
                        <a:pt x="461149" y="1281038"/>
                        <a:pt x="267333" y="1474855"/>
                        <a:pt x="267333" y="1715454"/>
                      </a:cubicBezTo>
                      <a:cubicBezTo>
                        <a:pt x="267333" y="1765579"/>
                        <a:pt x="240600" y="1809021"/>
                        <a:pt x="200500" y="1829071"/>
                      </a:cubicBezTo>
                      <a:lnTo>
                        <a:pt x="200500" y="2651120"/>
                      </a:lnTo>
                      <a:cubicBezTo>
                        <a:pt x="200500" y="2677853"/>
                        <a:pt x="217208" y="2701245"/>
                        <a:pt x="240600" y="2711270"/>
                      </a:cubicBezTo>
                      <a:cubicBezTo>
                        <a:pt x="257308" y="2674512"/>
                        <a:pt x="290725" y="2651120"/>
                        <a:pt x="334166" y="2651120"/>
                      </a:cubicBezTo>
                      <a:lnTo>
                        <a:pt x="367583" y="2651120"/>
                      </a:lnTo>
                      <a:cubicBezTo>
                        <a:pt x="441099" y="2651120"/>
                        <a:pt x="501249" y="2711270"/>
                        <a:pt x="501249" y="2784786"/>
                      </a:cubicBezTo>
                      <a:cubicBezTo>
                        <a:pt x="501249" y="2858303"/>
                        <a:pt x="441099" y="2918453"/>
                        <a:pt x="367583" y="2918453"/>
                      </a:cubicBezTo>
                      <a:lnTo>
                        <a:pt x="334166" y="2918453"/>
                      </a:lnTo>
                      <a:cubicBezTo>
                        <a:pt x="290725" y="2918453"/>
                        <a:pt x="253966" y="2888378"/>
                        <a:pt x="240600" y="2848278"/>
                      </a:cubicBezTo>
                      <a:cubicBezTo>
                        <a:pt x="143691" y="2834911"/>
                        <a:pt x="66833" y="2751370"/>
                        <a:pt x="66833" y="2651120"/>
                      </a:cubicBezTo>
                      <a:lnTo>
                        <a:pt x="66833" y="1829071"/>
                      </a:lnTo>
                      <a:cubicBezTo>
                        <a:pt x="26733" y="1805679"/>
                        <a:pt x="0" y="1762238"/>
                        <a:pt x="0" y="1715454"/>
                      </a:cubicBezTo>
                      <a:cubicBezTo>
                        <a:pt x="0" y="1361238"/>
                        <a:pt x="260650" y="1070514"/>
                        <a:pt x="601499" y="1020389"/>
                      </a:cubicBezTo>
                      <a:lnTo>
                        <a:pt x="601499" y="679539"/>
                      </a:lnTo>
                      <a:cubicBezTo>
                        <a:pt x="601499" y="388814"/>
                        <a:pt x="778190" y="139443"/>
                        <a:pt x="1030067" y="32927"/>
                      </a:cubicBezTo>
                      <a:lnTo>
                        <a:pt x="1136165" y="0"/>
                      </a:lnTo>
                      <a:close/>
                    </a:path>
                  </a:pathLst>
                </a:custGeom>
                <a:solidFill>
                  <a:srgbClr val="D0006F"/>
                </a:solid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ea typeface="MS PGothic" pitchFamily="34" charset="-128"/>
                    <a:cs typeface="ヒラギノ角ゴ Pro W3"/>
                    <a:sym typeface="Lexia" panose="02060503040202020203" pitchFamily="18" charset="0"/>
                  </a:endParaRPr>
                </a:p>
              </p:txBody>
            </p:sp>
          </p:grpSp>
        </p:grpSp>
        <p:sp>
          <p:nvSpPr>
            <p:cNvPr id="34" name="TextBox 480">
              <a:extLst>
                <a:ext uri="{FF2B5EF4-FFF2-40B4-BE49-F238E27FC236}">
                  <a16:creationId xmlns:a16="http://schemas.microsoft.com/office/drawing/2014/main" id="{9B7B9354-669A-43B6-4CC4-43AA24E714B6}"/>
                </a:ext>
              </a:extLst>
            </p:cNvPr>
            <p:cNvSpPr txBox="1"/>
            <p:nvPr/>
          </p:nvSpPr>
          <p:spPr bwMode="auto">
            <a:xfrm>
              <a:off x="8171578" y="1961366"/>
              <a:ext cx="2228978" cy="648551"/>
            </a:xfrm>
            <a:prstGeom prst="rect">
              <a:avLst/>
            </a:prstGeom>
            <a:noFill/>
            <a:ln w="9525">
              <a:noFill/>
              <a:miter lim="800000"/>
              <a:headEnd/>
              <a:tailEnd/>
            </a:ln>
            <a:effectLst/>
          </p:spPr>
          <p:txBody>
            <a:bodyPr wrap="square" lIns="72000" tIns="72000" rIns="72000" bIns="72000" rtlCol="0" anchor="b">
              <a:spAutoFit/>
            </a:bodyPr>
            <a:lstStyle/>
            <a:p>
              <a:pPr algn="ctr" defTabSz="914377">
                <a:defRPr/>
              </a:pPr>
              <a:r>
                <a:rPr lang="en-GB" sz="1400" b="1" dirty="0">
                  <a:solidFill>
                    <a:srgbClr val="595959"/>
                  </a:solidFill>
                  <a:sym typeface="Lexia" panose="02060503040202020203" pitchFamily="18" charset="0"/>
                </a:rPr>
                <a:t>Internal medicine / </a:t>
              </a:r>
              <a:br>
                <a:rPr lang="en-GB" sz="1400" b="1" dirty="0">
                  <a:solidFill>
                    <a:srgbClr val="595959"/>
                  </a:solidFill>
                  <a:sym typeface="Lexia" panose="02060503040202020203" pitchFamily="18" charset="0"/>
                </a:rPr>
              </a:br>
              <a:r>
                <a:rPr lang="en-GB" sz="1400" b="1" dirty="0">
                  <a:solidFill>
                    <a:srgbClr val="595959"/>
                  </a:solidFill>
                  <a:sym typeface="Lexia" panose="02060503040202020203" pitchFamily="18" charset="0"/>
                </a:rPr>
                <a:t>hepatologist</a:t>
              </a:r>
            </a:p>
          </p:txBody>
        </p:sp>
        <p:grpSp>
          <p:nvGrpSpPr>
            <p:cNvPr id="35" name="Group 481">
              <a:extLst>
                <a:ext uri="{FF2B5EF4-FFF2-40B4-BE49-F238E27FC236}">
                  <a16:creationId xmlns:a16="http://schemas.microsoft.com/office/drawing/2014/main" id="{755962C5-3A87-D7CD-7AB0-5EFA02CCDF65}"/>
                </a:ext>
              </a:extLst>
            </p:cNvPr>
            <p:cNvGrpSpPr/>
            <p:nvPr/>
          </p:nvGrpSpPr>
          <p:grpSpPr>
            <a:xfrm>
              <a:off x="7408795" y="1848389"/>
              <a:ext cx="716968" cy="836270"/>
              <a:chOff x="4473016" y="3784990"/>
              <a:chExt cx="756604" cy="882502"/>
            </a:xfrm>
          </p:grpSpPr>
          <p:sp>
            <p:nvSpPr>
              <p:cNvPr id="36" name="Freeform 176">
                <a:extLst>
                  <a:ext uri="{FF2B5EF4-FFF2-40B4-BE49-F238E27FC236}">
                    <a16:creationId xmlns:a16="http://schemas.microsoft.com/office/drawing/2014/main" id="{BEACE5BA-A801-7A98-1D48-C9361C5BB3F3}"/>
                  </a:ext>
                </a:extLst>
              </p:cNvPr>
              <p:cNvSpPr>
                <a:spLocks/>
              </p:cNvSpPr>
              <p:nvPr/>
            </p:nvSpPr>
            <p:spPr bwMode="auto">
              <a:xfrm>
                <a:off x="4726358" y="4340542"/>
                <a:ext cx="256764" cy="229379"/>
              </a:xfrm>
              <a:custGeom>
                <a:avLst/>
                <a:gdLst>
                  <a:gd name="T0" fmla="*/ 31 w 86"/>
                  <a:gd name="T1" fmla="*/ 13 h 76"/>
                  <a:gd name="T2" fmla="*/ 16 w 86"/>
                  <a:gd name="T3" fmla="*/ 8 h 76"/>
                  <a:gd name="T4" fmla="*/ 6 w 86"/>
                  <a:gd name="T5" fmla="*/ 0 h 76"/>
                  <a:gd name="T6" fmla="*/ 0 w 86"/>
                  <a:gd name="T7" fmla="*/ 12 h 76"/>
                  <a:gd name="T8" fmla="*/ 0 w 86"/>
                  <a:gd name="T9" fmla="*/ 13 h 76"/>
                  <a:gd name="T10" fmla="*/ 31 w 86"/>
                  <a:gd name="T11" fmla="*/ 69 h 76"/>
                  <a:gd name="T12" fmla="*/ 40 w 86"/>
                  <a:gd name="T13" fmla="*/ 73 h 76"/>
                  <a:gd name="T14" fmla="*/ 64 w 86"/>
                  <a:gd name="T15" fmla="*/ 69 h 76"/>
                  <a:gd name="T16" fmla="*/ 77 w 86"/>
                  <a:gd name="T17" fmla="*/ 39 h 76"/>
                  <a:gd name="T18" fmla="*/ 85 w 86"/>
                  <a:gd name="T19" fmla="*/ 13 h 76"/>
                  <a:gd name="T20" fmla="*/ 85 w 86"/>
                  <a:gd name="T21" fmla="*/ 12 h 76"/>
                  <a:gd name="T22" fmla="*/ 82 w 86"/>
                  <a:gd name="T23" fmla="*/ 3 h 76"/>
                  <a:gd name="T24" fmla="*/ 31 w 86"/>
                  <a:gd name="T25" fmla="*/ 1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76">
                    <a:moveTo>
                      <a:pt x="31" y="13"/>
                    </a:moveTo>
                    <a:cubicBezTo>
                      <a:pt x="26" y="12"/>
                      <a:pt x="21" y="11"/>
                      <a:pt x="16" y="8"/>
                    </a:cubicBezTo>
                    <a:cubicBezTo>
                      <a:pt x="12" y="6"/>
                      <a:pt x="9" y="3"/>
                      <a:pt x="6" y="0"/>
                    </a:cubicBezTo>
                    <a:cubicBezTo>
                      <a:pt x="4" y="3"/>
                      <a:pt x="2" y="7"/>
                      <a:pt x="0" y="12"/>
                    </a:cubicBezTo>
                    <a:cubicBezTo>
                      <a:pt x="0" y="12"/>
                      <a:pt x="0" y="12"/>
                      <a:pt x="0" y="13"/>
                    </a:cubicBezTo>
                    <a:cubicBezTo>
                      <a:pt x="6" y="33"/>
                      <a:pt x="13" y="56"/>
                      <a:pt x="31" y="69"/>
                    </a:cubicBezTo>
                    <a:cubicBezTo>
                      <a:pt x="34" y="71"/>
                      <a:pt x="37" y="72"/>
                      <a:pt x="40" y="73"/>
                    </a:cubicBezTo>
                    <a:cubicBezTo>
                      <a:pt x="48" y="76"/>
                      <a:pt x="57" y="74"/>
                      <a:pt x="64" y="69"/>
                    </a:cubicBezTo>
                    <a:cubicBezTo>
                      <a:pt x="73" y="62"/>
                      <a:pt x="74" y="50"/>
                      <a:pt x="77" y="39"/>
                    </a:cubicBezTo>
                    <a:cubicBezTo>
                      <a:pt x="80" y="30"/>
                      <a:pt x="83" y="21"/>
                      <a:pt x="85" y="13"/>
                    </a:cubicBezTo>
                    <a:cubicBezTo>
                      <a:pt x="86" y="12"/>
                      <a:pt x="86" y="12"/>
                      <a:pt x="85" y="12"/>
                    </a:cubicBezTo>
                    <a:cubicBezTo>
                      <a:pt x="82" y="3"/>
                      <a:pt x="82" y="3"/>
                      <a:pt x="82" y="3"/>
                    </a:cubicBezTo>
                    <a:cubicBezTo>
                      <a:pt x="67" y="12"/>
                      <a:pt x="48" y="15"/>
                      <a:pt x="31" y="13"/>
                    </a:cubicBezTo>
                    <a:close/>
                  </a:path>
                </a:pathLst>
              </a:custGeom>
              <a:solidFill>
                <a:srgbClr val="D9A78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7"/>
                <a:endParaRPr lang="en-GB" kern="0" dirty="0">
                  <a:solidFill>
                    <a:srgbClr val="595959"/>
                  </a:solidFill>
                  <a:sym typeface="Lexia" panose="02060503040202020203" pitchFamily="18" charset="0"/>
                </a:endParaRPr>
              </a:p>
            </p:txBody>
          </p:sp>
          <p:sp>
            <p:nvSpPr>
              <p:cNvPr id="37" name="Freeform 177">
                <a:extLst>
                  <a:ext uri="{FF2B5EF4-FFF2-40B4-BE49-F238E27FC236}">
                    <a16:creationId xmlns:a16="http://schemas.microsoft.com/office/drawing/2014/main" id="{CCC02955-F5E5-B976-373B-97B8F6178C1F}"/>
                  </a:ext>
                </a:extLst>
              </p:cNvPr>
              <p:cNvSpPr>
                <a:spLocks/>
              </p:cNvSpPr>
              <p:nvPr/>
            </p:nvSpPr>
            <p:spPr bwMode="auto">
              <a:xfrm>
                <a:off x="4743476" y="4233190"/>
                <a:ext cx="225953" cy="180959"/>
              </a:xfrm>
              <a:custGeom>
                <a:avLst/>
                <a:gdLst>
                  <a:gd name="T0" fmla="*/ 71 w 76"/>
                  <a:gd name="T1" fmla="*/ 33 h 59"/>
                  <a:gd name="T2" fmla="*/ 71 w 76"/>
                  <a:gd name="T3" fmla="*/ 32 h 59"/>
                  <a:gd name="T4" fmla="*/ 71 w 76"/>
                  <a:gd name="T5" fmla="*/ 7 h 59"/>
                  <a:gd name="T6" fmla="*/ 67 w 76"/>
                  <a:gd name="T7" fmla="*/ 10 h 59"/>
                  <a:gd name="T8" fmla="*/ 65 w 76"/>
                  <a:gd name="T9" fmla="*/ 12 h 59"/>
                  <a:gd name="T10" fmla="*/ 44 w 76"/>
                  <a:gd name="T11" fmla="*/ 21 h 59"/>
                  <a:gd name="T12" fmla="*/ 23 w 76"/>
                  <a:gd name="T13" fmla="*/ 12 h 59"/>
                  <a:gd name="T14" fmla="*/ 21 w 76"/>
                  <a:gd name="T15" fmla="*/ 10 h 59"/>
                  <a:gd name="T16" fmla="*/ 10 w 76"/>
                  <a:gd name="T17" fmla="*/ 0 h 59"/>
                  <a:gd name="T18" fmla="*/ 8 w 76"/>
                  <a:gd name="T19" fmla="*/ 29 h 59"/>
                  <a:gd name="T20" fmla="*/ 0 w 76"/>
                  <a:gd name="T21" fmla="*/ 44 h 59"/>
                  <a:gd name="T22" fmla="*/ 10 w 76"/>
                  <a:gd name="T23" fmla="*/ 52 h 59"/>
                  <a:gd name="T24" fmla="*/ 25 w 76"/>
                  <a:gd name="T25" fmla="*/ 57 h 59"/>
                  <a:gd name="T26" fmla="*/ 76 w 76"/>
                  <a:gd name="T27" fmla="*/ 47 h 59"/>
                  <a:gd name="T28" fmla="*/ 72 w 76"/>
                  <a:gd name="T29" fmla="*/ 33 h 59"/>
                  <a:gd name="T30" fmla="*/ 71 w 76"/>
                  <a:gd name="T31" fmla="*/ 3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6" h="59">
                    <a:moveTo>
                      <a:pt x="71" y="33"/>
                    </a:moveTo>
                    <a:cubicBezTo>
                      <a:pt x="71" y="33"/>
                      <a:pt x="71" y="33"/>
                      <a:pt x="71" y="32"/>
                    </a:cubicBezTo>
                    <a:cubicBezTo>
                      <a:pt x="69" y="23"/>
                      <a:pt x="70" y="12"/>
                      <a:pt x="71" y="7"/>
                    </a:cubicBezTo>
                    <a:cubicBezTo>
                      <a:pt x="70" y="8"/>
                      <a:pt x="68" y="9"/>
                      <a:pt x="67" y="10"/>
                    </a:cubicBezTo>
                    <a:cubicBezTo>
                      <a:pt x="66" y="11"/>
                      <a:pt x="66" y="12"/>
                      <a:pt x="65" y="12"/>
                    </a:cubicBezTo>
                    <a:cubicBezTo>
                      <a:pt x="58" y="18"/>
                      <a:pt x="51" y="21"/>
                      <a:pt x="44" y="21"/>
                    </a:cubicBezTo>
                    <a:cubicBezTo>
                      <a:pt x="37" y="21"/>
                      <a:pt x="30" y="18"/>
                      <a:pt x="23" y="12"/>
                    </a:cubicBezTo>
                    <a:cubicBezTo>
                      <a:pt x="22" y="12"/>
                      <a:pt x="21" y="11"/>
                      <a:pt x="21" y="10"/>
                    </a:cubicBezTo>
                    <a:cubicBezTo>
                      <a:pt x="17" y="7"/>
                      <a:pt x="13" y="4"/>
                      <a:pt x="10" y="0"/>
                    </a:cubicBezTo>
                    <a:cubicBezTo>
                      <a:pt x="11" y="10"/>
                      <a:pt x="11" y="19"/>
                      <a:pt x="8" y="29"/>
                    </a:cubicBezTo>
                    <a:cubicBezTo>
                      <a:pt x="6" y="34"/>
                      <a:pt x="3" y="39"/>
                      <a:pt x="0" y="44"/>
                    </a:cubicBezTo>
                    <a:cubicBezTo>
                      <a:pt x="3" y="47"/>
                      <a:pt x="6" y="50"/>
                      <a:pt x="10" y="52"/>
                    </a:cubicBezTo>
                    <a:cubicBezTo>
                      <a:pt x="15" y="55"/>
                      <a:pt x="20" y="56"/>
                      <a:pt x="25" y="57"/>
                    </a:cubicBezTo>
                    <a:cubicBezTo>
                      <a:pt x="42" y="59"/>
                      <a:pt x="61" y="56"/>
                      <a:pt x="76" y="47"/>
                    </a:cubicBezTo>
                    <a:cubicBezTo>
                      <a:pt x="72" y="33"/>
                      <a:pt x="72" y="33"/>
                      <a:pt x="72" y="33"/>
                    </a:cubicBezTo>
                    <a:lnTo>
                      <a:pt x="71" y="33"/>
                    </a:lnTo>
                    <a:close/>
                  </a:path>
                </a:pathLst>
              </a:custGeom>
              <a:solidFill>
                <a:srgbClr val="D9A78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377"/>
                <a:endParaRPr lang="en-GB" kern="0" dirty="0">
                  <a:solidFill>
                    <a:srgbClr val="595959"/>
                  </a:solidFill>
                  <a:sym typeface="Lexia" panose="02060503040202020203" pitchFamily="18" charset="0"/>
                </a:endParaRPr>
              </a:p>
            </p:txBody>
          </p:sp>
          <p:sp>
            <p:nvSpPr>
              <p:cNvPr id="38" name="Freeform 178">
                <a:extLst>
                  <a:ext uri="{FF2B5EF4-FFF2-40B4-BE49-F238E27FC236}">
                    <a16:creationId xmlns:a16="http://schemas.microsoft.com/office/drawing/2014/main" id="{1F89D8E1-517C-2987-705D-E166208DDDEB}"/>
                  </a:ext>
                </a:extLst>
              </p:cNvPr>
              <p:cNvSpPr>
                <a:spLocks/>
              </p:cNvSpPr>
              <p:nvPr/>
            </p:nvSpPr>
            <p:spPr bwMode="auto">
              <a:xfrm>
                <a:off x="4873571" y="3962126"/>
                <a:ext cx="157482" cy="345779"/>
              </a:xfrm>
              <a:custGeom>
                <a:avLst/>
                <a:gdLst>
                  <a:gd name="T0" fmla="*/ 46 w 53"/>
                  <a:gd name="T1" fmla="*/ 38 h 117"/>
                  <a:gd name="T2" fmla="*/ 46 w 53"/>
                  <a:gd name="T3" fmla="*/ 37 h 117"/>
                  <a:gd name="T4" fmla="*/ 40 w 53"/>
                  <a:gd name="T5" fmla="*/ 18 h 117"/>
                  <a:gd name="T6" fmla="*/ 34 w 53"/>
                  <a:gd name="T7" fmla="*/ 0 h 117"/>
                  <a:gd name="T8" fmla="*/ 16 w 53"/>
                  <a:gd name="T9" fmla="*/ 16 h 117"/>
                  <a:gd name="T10" fmla="*/ 0 w 53"/>
                  <a:gd name="T11" fmla="*/ 24 h 117"/>
                  <a:gd name="T12" fmla="*/ 0 w 53"/>
                  <a:gd name="T13" fmla="*/ 92 h 117"/>
                  <a:gd name="T14" fmla="*/ 0 w 53"/>
                  <a:gd name="T15" fmla="*/ 117 h 117"/>
                  <a:gd name="T16" fmla="*/ 21 w 53"/>
                  <a:gd name="T17" fmla="*/ 108 h 117"/>
                  <a:gd name="T18" fmla="*/ 23 w 53"/>
                  <a:gd name="T19" fmla="*/ 106 h 117"/>
                  <a:gd name="T20" fmla="*/ 27 w 53"/>
                  <a:gd name="T21" fmla="*/ 103 h 117"/>
                  <a:gd name="T22" fmla="*/ 44 w 53"/>
                  <a:gd name="T23" fmla="*/ 78 h 117"/>
                  <a:gd name="T24" fmla="*/ 45 w 53"/>
                  <a:gd name="T25" fmla="*/ 73 h 117"/>
                  <a:gd name="T26" fmla="*/ 51 w 53"/>
                  <a:gd name="T27" fmla="*/ 71 h 117"/>
                  <a:gd name="T28" fmla="*/ 52 w 53"/>
                  <a:gd name="T29" fmla="*/ 66 h 117"/>
                  <a:gd name="T30" fmla="*/ 53 w 53"/>
                  <a:gd name="T31" fmla="*/ 55 h 117"/>
                  <a:gd name="T32" fmla="*/ 46 w 53"/>
                  <a:gd name="T33" fmla="*/ 3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117">
                    <a:moveTo>
                      <a:pt x="46" y="38"/>
                    </a:moveTo>
                    <a:cubicBezTo>
                      <a:pt x="46" y="38"/>
                      <a:pt x="46" y="37"/>
                      <a:pt x="46" y="37"/>
                    </a:cubicBezTo>
                    <a:cubicBezTo>
                      <a:pt x="43" y="32"/>
                      <a:pt x="41" y="24"/>
                      <a:pt x="40" y="18"/>
                    </a:cubicBezTo>
                    <a:cubicBezTo>
                      <a:pt x="38" y="12"/>
                      <a:pt x="35" y="7"/>
                      <a:pt x="34" y="0"/>
                    </a:cubicBezTo>
                    <a:cubicBezTo>
                      <a:pt x="35" y="6"/>
                      <a:pt x="19" y="13"/>
                      <a:pt x="16" y="16"/>
                    </a:cubicBezTo>
                    <a:cubicBezTo>
                      <a:pt x="11" y="19"/>
                      <a:pt x="5" y="21"/>
                      <a:pt x="0" y="24"/>
                    </a:cubicBezTo>
                    <a:cubicBezTo>
                      <a:pt x="0" y="92"/>
                      <a:pt x="0" y="92"/>
                      <a:pt x="0" y="92"/>
                    </a:cubicBezTo>
                    <a:cubicBezTo>
                      <a:pt x="0" y="117"/>
                      <a:pt x="0" y="117"/>
                      <a:pt x="0" y="117"/>
                    </a:cubicBezTo>
                    <a:cubicBezTo>
                      <a:pt x="7" y="117"/>
                      <a:pt x="14" y="114"/>
                      <a:pt x="21" y="108"/>
                    </a:cubicBezTo>
                    <a:cubicBezTo>
                      <a:pt x="22" y="108"/>
                      <a:pt x="22" y="107"/>
                      <a:pt x="23" y="106"/>
                    </a:cubicBezTo>
                    <a:cubicBezTo>
                      <a:pt x="24" y="105"/>
                      <a:pt x="26" y="104"/>
                      <a:pt x="27" y="103"/>
                    </a:cubicBezTo>
                    <a:cubicBezTo>
                      <a:pt x="34" y="96"/>
                      <a:pt x="41" y="88"/>
                      <a:pt x="44" y="78"/>
                    </a:cubicBezTo>
                    <a:cubicBezTo>
                      <a:pt x="45" y="75"/>
                      <a:pt x="44" y="76"/>
                      <a:pt x="45" y="73"/>
                    </a:cubicBezTo>
                    <a:cubicBezTo>
                      <a:pt x="47" y="73"/>
                      <a:pt x="50" y="73"/>
                      <a:pt x="51" y="71"/>
                    </a:cubicBezTo>
                    <a:cubicBezTo>
                      <a:pt x="51" y="69"/>
                      <a:pt x="52" y="68"/>
                      <a:pt x="52" y="66"/>
                    </a:cubicBezTo>
                    <a:cubicBezTo>
                      <a:pt x="52" y="63"/>
                      <a:pt x="52" y="58"/>
                      <a:pt x="53" y="55"/>
                    </a:cubicBezTo>
                    <a:cubicBezTo>
                      <a:pt x="53" y="46"/>
                      <a:pt x="50" y="44"/>
                      <a:pt x="46" y="38"/>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77"/>
                <a:endParaRPr lang="en-GB" kern="0" dirty="0">
                  <a:solidFill>
                    <a:srgbClr val="595959"/>
                  </a:solidFill>
                  <a:sym typeface="Lexia" panose="02060503040202020203" pitchFamily="18" charset="0"/>
                </a:endParaRPr>
              </a:p>
            </p:txBody>
          </p:sp>
          <p:sp>
            <p:nvSpPr>
              <p:cNvPr id="41" name="Freeform 179">
                <a:extLst>
                  <a:ext uri="{FF2B5EF4-FFF2-40B4-BE49-F238E27FC236}">
                    <a16:creationId xmlns:a16="http://schemas.microsoft.com/office/drawing/2014/main" id="{691405AD-2F62-8A3E-3BF5-81FFD677DB98}"/>
                  </a:ext>
                </a:extLst>
              </p:cNvPr>
              <p:cNvSpPr>
                <a:spLocks/>
              </p:cNvSpPr>
              <p:nvPr/>
            </p:nvSpPr>
            <p:spPr bwMode="auto">
              <a:xfrm>
                <a:off x="4705817" y="4030599"/>
                <a:ext cx="167752" cy="277308"/>
              </a:xfrm>
              <a:custGeom>
                <a:avLst/>
                <a:gdLst>
                  <a:gd name="T0" fmla="*/ 56 w 56"/>
                  <a:gd name="T1" fmla="*/ 1 h 94"/>
                  <a:gd name="T2" fmla="*/ 28 w 56"/>
                  <a:gd name="T3" fmla="*/ 11 h 94"/>
                  <a:gd name="T4" fmla="*/ 0 w 56"/>
                  <a:gd name="T5" fmla="*/ 33 h 94"/>
                  <a:gd name="T6" fmla="*/ 9 w 56"/>
                  <a:gd name="T7" fmla="*/ 49 h 94"/>
                  <a:gd name="T8" fmla="*/ 12 w 56"/>
                  <a:gd name="T9" fmla="*/ 53 h 94"/>
                  <a:gd name="T10" fmla="*/ 22 w 56"/>
                  <a:gd name="T11" fmla="*/ 73 h 94"/>
                  <a:gd name="T12" fmla="*/ 33 w 56"/>
                  <a:gd name="T13" fmla="*/ 83 h 94"/>
                  <a:gd name="T14" fmla="*/ 35 w 56"/>
                  <a:gd name="T15" fmla="*/ 85 h 94"/>
                  <a:gd name="T16" fmla="*/ 56 w 56"/>
                  <a:gd name="T17" fmla="*/ 94 h 94"/>
                  <a:gd name="T18" fmla="*/ 56 w 56"/>
                  <a:gd name="T19" fmla="*/ 69 h 94"/>
                  <a:gd name="T20" fmla="*/ 56 w 56"/>
                  <a:gd name="T21" fmla="*/ 1 h 94"/>
                  <a:gd name="T22" fmla="*/ 56 w 56"/>
                  <a:gd name="T23" fmla="*/ 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 h="94">
                    <a:moveTo>
                      <a:pt x="56" y="1"/>
                    </a:moveTo>
                    <a:cubicBezTo>
                      <a:pt x="55" y="0"/>
                      <a:pt x="36" y="6"/>
                      <a:pt x="28" y="11"/>
                    </a:cubicBezTo>
                    <a:cubicBezTo>
                      <a:pt x="18" y="16"/>
                      <a:pt x="9" y="26"/>
                      <a:pt x="0" y="33"/>
                    </a:cubicBezTo>
                    <a:cubicBezTo>
                      <a:pt x="1" y="39"/>
                      <a:pt x="4" y="49"/>
                      <a:pt x="9" y="49"/>
                    </a:cubicBezTo>
                    <a:cubicBezTo>
                      <a:pt x="11" y="49"/>
                      <a:pt x="12" y="51"/>
                      <a:pt x="12" y="53"/>
                    </a:cubicBezTo>
                    <a:cubicBezTo>
                      <a:pt x="14" y="61"/>
                      <a:pt x="17" y="67"/>
                      <a:pt x="22" y="73"/>
                    </a:cubicBezTo>
                    <a:cubicBezTo>
                      <a:pt x="25" y="77"/>
                      <a:pt x="29" y="80"/>
                      <a:pt x="33" y="83"/>
                    </a:cubicBezTo>
                    <a:cubicBezTo>
                      <a:pt x="33" y="84"/>
                      <a:pt x="34" y="85"/>
                      <a:pt x="35" y="85"/>
                    </a:cubicBezTo>
                    <a:cubicBezTo>
                      <a:pt x="42" y="91"/>
                      <a:pt x="49" y="94"/>
                      <a:pt x="56" y="94"/>
                    </a:cubicBezTo>
                    <a:cubicBezTo>
                      <a:pt x="56" y="69"/>
                      <a:pt x="56" y="69"/>
                      <a:pt x="56" y="69"/>
                    </a:cubicBezTo>
                    <a:cubicBezTo>
                      <a:pt x="56" y="1"/>
                      <a:pt x="56" y="1"/>
                      <a:pt x="56" y="1"/>
                    </a:cubicBezTo>
                    <a:cubicBezTo>
                      <a:pt x="56" y="1"/>
                      <a:pt x="56" y="1"/>
                      <a:pt x="56" y="1"/>
                    </a:cubicBezTo>
                    <a:close/>
                  </a:path>
                </a:pathLst>
              </a:custGeom>
              <a:solidFill>
                <a:srgbClr val="F2D7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377"/>
                <a:endParaRPr lang="en-GB" kern="0" dirty="0">
                  <a:solidFill>
                    <a:srgbClr val="595959"/>
                  </a:solidFill>
                  <a:sym typeface="Lexia" panose="02060503040202020203" pitchFamily="18" charset="0"/>
                </a:endParaRPr>
              </a:p>
            </p:txBody>
          </p:sp>
          <p:sp>
            <p:nvSpPr>
              <p:cNvPr id="42" name="Freeform 180">
                <a:extLst>
                  <a:ext uri="{FF2B5EF4-FFF2-40B4-BE49-F238E27FC236}">
                    <a16:creationId xmlns:a16="http://schemas.microsoft.com/office/drawing/2014/main" id="{9C1D3855-B6C8-A6E3-A7CE-A207149FE17B}"/>
                  </a:ext>
                </a:extLst>
              </p:cNvPr>
              <p:cNvSpPr>
                <a:spLocks/>
              </p:cNvSpPr>
              <p:nvPr/>
            </p:nvSpPr>
            <p:spPr bwMode="auto">
              <a:xfrm>
                <a:off x="4743476" y="4369643"/>
                <a:ext cx="3422" cy="0"/>
              </a:xfrm>
              <a:custGeom>
                <a:avLst/>
                <a:gdLst>
                  <a:gd name="T0" fmla="*/ 1 w 1"/>
                  <a:gd name="T1" fmla="*/ 0 h 1"/>
                  <a:gd name="T2" fmla="*/ 1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1"/>
                      <a:pt x="1" y="1"/>
                    </a:cubicBezTo>
                    <a:cubicBezTo>
                      <a:pt x="1" y="1"/>
                      <a:pt x="1" y="1"/>
                      <a:pt x="0" y="1"/>
                    </a:cubicBezTo>
                    <a:cubicBezTo>
                      <a:pt x="1" y="0"/>
                      <a:pt x="1" y="0"/>
                      <a:pt x="1" y="0"/>
                    </a:cubicBezTo>
                    <a:close/>
                  </a:path>
                </a:pathLst>
              </a:custGeom>
              <a:solidFill>
                <a:srgbClr val="E2BB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44" name="Freeform 181">
                <a:extLst>
                  <a:ext uri="{FF2B5EF4-FFF2-40B4-BE49-F238E27FC236}">
                    <a16:creationId xmlns:a16="http://schemas.microsoft.com/office/drawing/2014/main" id="{266A78A8-56EE-BCAB-ADB2-C040927C34E1}"/>
                  </a:ext>
                </a:extLst>
              </p:cNvPr>
              <p:cNvSpPr>
                <a:spLocks/>
              </p:cNvSpPr>
              <p:nvPr/>
            </p:nvSpPr>
            <p:spPr bwMode="auto">
              <a:xfrm>
                <a:off x="4654328" y="3811624"/>
                <a:ext cx="445060" cy="434792"/>
              </a:xfrm>
              <a:custGeom>
                <a:avLst/>
                <a:gdLst>
                  <a:gd name="T0" fmla="*/ 82 w 150"/>
                  <a:gd name="T1" fmla="*/ 3 h 146"/>
                  <a:gd name="T2" fmla="*/ 19 w 150"/>
                  <a:gd name="T3" fmla="*/ 31 h 146"/>
                  <a:gd name="T4" fmla="*/ 9 w 150"/>
                  <a:gd name="T5" fmla="*/ 51 h 146"/>
                  <a:gd name="T6" fmla="*/ 3 w 150"/>
                  <a:gd name="T7" fmla="*/ 104 h 146"/>
                  <a:gd name="T8" fmla="*/ 13 w 150"/>
                  <a:gd name="T9" fmla="*/ 126 h 146"/>
                  <a:gd name="T10" fmla="*/ 31 w 150"/>
                  <a:gd name="T11" fmla="*/ 140 h 146"/>
                  <a:gd name="T12" fmla="*/ 28 w 150"/>
                  <a:gd name="T13" fmla="*/ 135 h 146"/>
                  <a:gd name="T14" fmla="*/ 26 w 150"/>
                  <a:gd name="T15" fmla="*/ 130 h 146"/>
                  <a:gd name="T16" fmla="*/ 24 w 150"/>
                  <a:gd name="T17" fmla="*/ 121 h 146"/>
                  <a:gd name="T18" fmla="*/ 28 w 150"/>
                  <a:gd name="T19" fmla="*/ 104 h 146"/>
                  <a:gd name="T20" fmla="*/ 68 w 150"/>
                  <a:gd name="T21" fmla="*/ 83 h 146"/>
                  <a:gd name="T22" fmla="*/ 107 w 150"/>
                  <a:gd name="T23" fmla="*/ 52 h 146"/>
                  <a:gd name="T24" fmla="*/ 113 w 150"/>
                  <a:gd name="T25" fmla="*/ 76 h 146"/>
                  <a:gd name="T26" fmla="*/ 125 w 150"/>
                  <a:gd name="T27" fmla="*/ 108 h 146"/>
                  <a:gd name="T28" fmla="*/ 116 w 150"/>
                  <a:gd name="T29" fmla="*/ 146 h 146"/>
                  <a:gd name="T30" fmla="*/ 127 w 150"/>
                  <a:gd name="T31" fmla="*/ 140 h 146"/>
                  <a:gd name="T32" fmla="*/ 150 w 150"/>
                  <a:gd name="T33" fmla="*/ 75 h 146"/>
                  <a:gd name="T34" fmla="*/ 127 w 150"/>
                  <a:gd name="T35" fmla="*/ 26 h 146"/>
                  <a:gd name="T36" fmla="*/ 113 w 150"/>
                  <a:gd name="T37" fmla="*/ 20 h 146"/>
                  <a:gd name="T38" fmla="*/ 82 w 150"/>
                  <a:gd name="T39" fmla="*/ 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0" h="146">
                    <a:moveTo>
                      <a:pt x="82" y="3"/>
                    </a:moveTo>
                    <a:cubicBezTo>
                      <a:pt x="58" y="0"/>
                      <a:pt x="33" y="11"/>
                      <a:pt x="19" y="31"/>
                    </a:cubicBezTo>
                    <a:cubicBezTo>
                      <a:pt x="15" y="37"/>
                      <a:pt x="12" y="44"/>
                      <a:pt x="9" y="51"/>
                    </a:cubicBezTo>
                    <a:cubicBezTo>
                      <a:pt x="4" y="67"/>
                      <a:pt x="0" y="86"/>
                      <a:pt x="3" y="104"/>
                    </a:cubicBezTo>
                    <a:cubicBezTo>
                      <a:pt x="4" y="112"/>
                      <a:pt x="8" y="120"/>
                      <a:pt x="13" y="126"/>
                    </a:cubicBezTo>
                    <a:cubicBezTo>
                      <a:pt x="17" y="132"/>
                      <a:pt x="24" y="137"/>
                      <a:pt x="31" y="140"/>
                    </a:cubicBezTo>
                    <a:cubicBezTo>
                      <a:pt x="29" y="138"/>
                      <a:pt x="28" y="137"/>
                      <a:pt x="28" y="135"/>
                    </a:cubicBezTo>
                    <a:cubicBezTo>
                      <a:pt x="27" y="133"/>
                      <a:pt x="26" y="132"/>
                      <a:pt x="26" y="130"/>
                    </a:cubicBezTo>
                    <a:cubicBezTo>
                      <a:pt x="25" y="127"/>
                      <a:pt x="24" y="124"/>
                      <a:pt x="24" y="121"/>
                    </a:cubicBezTo>
                    <a:cubicBezTo>
                      <a:pt x="23" y="115"/>
                      <a:pt x="24" y="109"/>
                      <a:pt x="28" y="104"/>
                    </a:cubicBezTo>
                    <a:cubicBezTo>
                      <a:pt x="36" y="93"/>
                      <a:pt x="56" y="88"/>
                      <a:pt x="68" y="83"/>
                    </a:cubicBezTo>
                    <a:cubicBezTo>
                      <a:pt x="80" y="78"/>
                      <a:pt x="108" y="69"/>
                      <a:pt x="107" y="52"/>
                    </a:cubicBezTo>
                    <a:cubicBezTo>
                      <a:pt x="108" y="60"/>
                      <a:pt x="110" y="69"/>
                      <a:pt x="113" y="76"/>
                    </a:cubicBezTo>
                    <a:cubicBezTo>
                      <a:pt x="118" y="87"/>
                      <a:pt x="124" y="95"/>
                      <a:pt x="125" y="108"/>
                    </a:cubicBezTo>
                    <a:cubicBezTo>
                      <a:pt x="126" y="121"/>
                      <a:pt x="123" y="135"/>
                      <a:pt x="116" y="146"/>
                    </a:cubicBezTo>
                    <a:cubicBezTo>
                      <a:pt x="120" y="146"/>
                      <a:pt x="124" y="144"/>
                      <a:pt x="127" y="140"/>
                    </a:cubicBezTo>
                    <a:cubicBezTo>
                      <a:pt x="143" y="123"/>
                      <a:pt x="150" y="98"/>
                      <a:pt x="150" y="75"/>
                    </a:cubicBezTo>
                    <a:cubicBezTo>
                      <a:pt x="149" y="55"/>
                      <a:pt x="143" y="38"/>
                      <a:pt x="127" y="26"/>
                    </a:cubicBezTo>
                    <a:cubicBezTo>
                      <a:pt x="126" y="25"/>
                      <a:pt x="113" y="17"/>
                      <a:pt x="113" y="20"/>
                    </a:cubicBezTo>
                    <a:cubicBezTo>
                      <a:pt x="112" y="11"/>
                      <a:pt x="89" y="4"/>
                      <a:pt x="82" y="3"/>
                    </a:cubicBezTo>
                    <a:close/>
                  </a:path>
                </a:pathLst>
              </a:custGeom>
              <a:solidFill>
                <a:srgbClr val="894E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45" name="Freeform 182">
                <a:extLst>
                  <a:ext uri="{FF2B5EF4-FFF2-40B4-BE49-F238E27FC236}">
                    <a16:creationId xmlns:a16="http://schemas.microsoft.com/office/drawing/2014/main" id="{96A35404-DB35-D334-B0D5-65D9F327FD8B}"/>
                  </a:ext>
                </a:extLst>
              </p:cNvPr>
              <p:cNvSpPr>
                <a:spLocks/>
              </p:cNvSpPr>
              <p:nvPr/>
            </p:nvSpPr>
            <p:spPr bwMode="auto">
              <a:xfrm>
                <a:off x="4866724" y="4369643"/>
                <a:ext cx="362896" cy="297849"/>
              </a:xfrm>
              <a:custGeom>
                <a:avLst/>
                <a:gdLst>
                  <a:gd name="T0" fmla="*/ 122 w 122"/>
                  <a:gd name="T1" fmla="*/ 101 h 101"/>
                  <a:gd name="T2" fmla="*/ 115 w 122"/>
                  <a:gd name="T3" fmla="*/ 49 h 101"/>
                  <a:gd name="T4" fmla="*/ 76 w 122"/>
                  <a:gd name="T5" fmla="*/ 16 h 101"/>
                  <a:gd name="T6" fmla="*/ 34 w 122"/>
                  <a:gd name="T7" fmla="*/ 0 h 101"/>
                  <a:gd name="T8" fmla="*/ 4 w 122"/>
                  <a:gd name="T9" fmla="*/ 88 h 101"/>
                  <a:gd name="T10" fmla="*/ 0 w 122"/>
                  <a:gd name="T11" fmla="*/ 101 h 101"/>
                  <a:gd name="T12" fmla="*/ 122 w 122"/>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122" h="101">
                    <a:moveTo>
                      <a:pt x="122" y="101"/>
                    </a:moveTo>
                    <a:cubicBezTo>
                      <a:pt x="120" y="79"/>
                      <a:pt x="117" y="59"/>
                      <a:pt x="115" y="49"/>
                    </a:cubicBezTo>
                    <a:cubicBezTo>
                      <a:pt x="109" y="28"/>
                      <a:pt x="97" y="23"/>
                      <a:pt x="76" y="16"/>
                    </a:cubicBezTo>
                    <a:cubicBezTo>
                      <a:pt x="73" y="16"/>
                      <a:pt x="31" y="9"/>
                      <a:pt x="34" y="0"/>
                    </a:cubicBezTo>
                    <a:cubicBezTo>
                      <a:pt x="25" y="30"/>
                      <a:pt x="13" y="58"/>
                      <a:pt x="4" y="88"/>
                    </a:cubicBezTo>
                    <a:cubicBezTo>
                      <a:pt x="3" y="92"/>
                      <a:pt x="1" y="96"/>
                      <a:pt x="0" y="101"/>
                    </a:cubicBezTo>
                    <a:lnTo>
                      <a:pt x="122" y="101"/>
                    </a:lnTo>
                    <a:close/>
                  </a:path>
                </a:pathLst>
              </a:custGeom>
              <a:solidFill>
                <a:srgbClr val="9DB0AC">
                  <a:lumMod val="20000"/>
                  <a:lumOff val="8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48" name="Freeform 183">
                <a:extLst>
                  <a:ext uri="{FF2B5EF4-FFF2-40B4-BE49-F238E27FC236}">
                    <a16:creationId xmlns:a16="http://schemas.microsoft.com/office/drawing/2014/main" id="{D381EE5A-40A8-A101-955F-A0D8A6F736C9}"/>
                  </a:ext>
                </a:extLst>
              </p:cNvPr>
              <p:cNvSpPr>
                <a:spLocks/>
              </p:cNvSpPr>
              <p:nvPr/>
            </p:nvSpPr>
            <p:spPr bwMode="auto">
              <a:xfrm>
                <a:off x="4613382" y="4362795"/>
                <a:ext cx="225953" cy="304697"/>
              </a:xfrm>
              <a:custGeom>
                <a:avLst/>
                <a:gdLst>
                  <a:gd name="T0" fmla="*/ 1 w 76"/>
                  <a:gd name="T1" fmla="*/ 103 h 103"/>
                  <a:gd name="T2" fmla="*/ 76 w 76"/>
                  <a:gd name="T3" fmla="*/ 103 h 103"/>
                  <a:gd name="T4" fmla="*/ 72 w 76"/>
                  <a:gd name="T5" fmla="*/ 90 h 103"/>
                  <a:gd name="T6" fmla="*/ 46 w 76"/>
                  <a:gd name="T7" fmla="*/ 0 h 103"/>
                  <a:gd name="T8" fmla="*/ 23 w 76"/>
                  <a:gd name="T9" fmla="*/ 13 h 103"/>
                  <a:gd name="T10" fmla="*/ 0 w 76"/>
                  <a:gd name="T11" fmla="*/ 18 h 103"/>
                  <a:gd name="T12" fmla="*/ 1 w 76"/>
                  <a:gd name="T13" fmla="*/ 103 h 103"/>
                </a:gdLst>
                <a:ahLst/>
                <a:cxnLst>
                  <a:cxn ang="0">
                    <a:pos x="T0" y="T1"/>
                  </a:cxn>
                  <a:cxn ang="0">
                    <a:pos x="T2" y="T3"/>
                  </a:cxn>
                  <a:cxn ang="0">
                    <a:pos x="T4" y="T5"/>
                  </a:cxn>
                  <a:cxn ang="0">
                    <a:pos x="T6" y="T7"/>
                  </a:cxn>
                  <a:cxn ang="0">
                    <a:pos x="T8" y="T9"/>
                  </a:cxn>
                  <a:cxn ang="0">
                    <a:pos x="T10" y="T11"/>
                  </a:cxn>
                  <a:cxn ang="0">
                    <a:pos x="T12" y="T13"/>
                  </a:cxn>
                </a:cxnLst>
                <a:rect l="0" t="0" r="r" b="b"/>
                <a:pathLst>
                  <a:path w="76" h="103">
                    <a:moveTo>
                      <a:pt x="1" y="103"/>
                    </a:moveTo>
                    <a:cubicBezTo>
                      <a:pt x="76" y="103"/>
                      <a:pt x="76" y="103"/>
                      <a:pt x="76" y="103"/>
                    </a:cubicBezTo>
                    <a:cubicBezTo>
                      <a:pt x="74" y="98"/>
                      <a:pt x="73" y="94"/>
                      <a:pt x="72" y="90"/>
                    </a:cubicBezTo>
                    <a:cubicBezTo>
                      <a:pt x="62" y="60"/>
                      <a:pt x="55" y="31"/>
                      <a:pt x="46" y="0"/>
                    </a:cubicBezTo>
                    <a:cubicBezTo>
                      <a:pt x="46" y="2"/>
                      <a:pt x="25" y="12"/>
                      <a:pt x="23" y="13"/>
                    </a:cubicBezTo>
                    <a:cubicBezTo>
                      <a:pt x="15" y="16"/>
                      <a:pt x="8" y="16"/>
                      <a:pt x="0" y="18"/>
                    </a:cubicBezTo>
                    <a:cubicBezTo>
                      <a:pt x="5" y="45"/>
                      <a:pt x="3" y="74"/>
                      <a:pt x="1" y="103"/>
                    </a:cubicBezTo>
                    <a:close/>
                  </a:path>
                </a:pathLst>
              </a:custGeom>
              <a:solidFill>
                <a:srgbClr val="9DB0AC">
                  <a:lumMod val="20000"/>
                  <a:lumOff val="8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50" name="Freeform 184">
                <a:extLst>
                  <a:ext uri="{FF2B5EF4-FFF2-40B4-BE49-F238E27FC236}">
                    <a16:creationId xmlns:a16="http://schemas.microsoft.com/office/drawing/2014/main" id="{2D91EA70-E588-4BDB-ECFA-92F0C557C9EC}"/>
                  </a:ext>
                </a:extLst>
              </p:cNvPr>
              <p:cNvSpPr>
                <a:spLocks/>
              </p:cNvSpPr>
              <p:nvPr/>
            </p:nvSpPr>
            <p:spPr bwMode="auto">
              <a:xfrm>
                <a:off x="4736630" y="4420997"/>
                <a:ext cx="236223" cy="246495"/>
              </a:xfrm>
              <a:custGeom>
                <a:avLst/>
                <a:gdLst>
                  <a:gd name="T0" fmla="*/ 29 w 79"/>
                  <a:gd name="T1" fmla="*/ 83 h 83"/>
                  <a:gd name="T2" fmla="*/ 49 w 79"/>
                  <a:gd name="T3" fmla="*/ 83 h 83"/>
                  <a:gd name="T4" fmla="*/ 62 w 79"/>
                  <a:gd name="T5" fmla="*/ 52 h 83"/>
                  <a:gd name="T6" fmla="*/ 72 w 79"/>
                  <a:gd name="T7" fmla="*/ 29 h 83"/>
                  <a:gd name="T8" fmla="*/ 77 w 79"/>
                  <a:gd name="T9" fmla="*/ 15 h 83"/>
                  <a:gd name="T10" fmla="*/ 79 w 79"/>
                  <a:gd name="T11" fmla="*/ 1 h 83"/>
                  <a:gd name="T12" fmla="*/ 42 w 79"/>
                  <a:gd name="T13" fmla="*/ 14 h 83"/>
                  <a:gd name="T14" fmla="*/ 19 w 79"/>
                  <a:gd name="T15" fmla="*/ 9 h 83"/>
                  <a:gd name="T16" fmla="*/ 0 w 79"/>
                  <a:gd name="T17" fmla="*/ 0 h 83"/>
                  <a:gd name="T18" fmla="*/ 29 w 79"/>
                  <a:gd name="T19"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83">
                    <a:moveTo>
                      <a:pt x="29" y="83"/>
                    </a:moveTo>
                    <a:cubicBezTo>
                      <a:pt x="49" y="83"/>
                      <a:pt x="49" y="83"/>
                      <a:pt x="49" y="83"/>
                    </a:cubicBezTo>
                    <a:cubicBezTo>
                      <a:pt x="53" y="72"/>
                      <a:pt x="58" y="62"/>
                      <a:pt x="62" y="52"/>
                    </a:cubicBezTo>
                    <a:cubicBezTo>
                      <a:pt x="65" y="44"/>
                      <a:pt x="69" y="38"/>
                      <a:pt x="72" y="29"/>
                    </a:cubicBezTo>
                    <a:cubicBezTo>
                      <a:pt x="73" y="25"/>
                      <a:pt x="75" y="20"/>
                      <a:pt x="77" y="15"/>
                    </a:cubicBezTo>
                    <a:cubicBezTo>
                      <a:pt x="77" y="13"/>
                      <a:pt x="78" y="2"/>
                      <a:pt x="79" y="1"/>
                    </a:cubicBezTo>
                    <a:cubicBezTo>
                      <a:pt x="69" y="10"/>
                      <a:pt x="55" y="14"/>
                      <a:pt x="42" y="14"/>
                    </a:cubicBezTo>
                    <a:cubicBezTo>
                      <a:pt x="34" y="14"/>
                      <a:pt x="26" y="13"/>
                      <a:pt x="19" y="9"/>
                    </a:cubicBezTo>
                    <a:cubicBezTo>
                      <a:pt x="13" y="7"/>
                      <a:pt x="7" y="0"/>
                      <a:pt x="0" y="0"/>
                    </a:cubicBezTo>
                    <a:cubicBezTo>
                      <a:pt x="7" y="29"/>
                      <a:pt x="17" y="55"/>
                      <a:pt x="29" y="8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51" name="Freeform 185">
                <a:extLst>
                  <a:ext uri="{FF2B5EF4-FFF2-40B4-BE49-F238E27FC236}">
                    <a16:creationId xmlns:a16="http://schemas.microsoft.com/office/drawing/2014/main" id="{BFEC3424-3100-C1FD-EA5F-3A1AD5087A0B}"/>
                  </a:ext>
                </a:extLst>
              </p:cNvPr>
              <p:cNvSpPr>
                <a:spLocks/>
              </p:cNvSpPr>
              <p:nvPr/>
            </p:nvSpPr>
            <p:spPr bwMode="auto">
              <a:xfrm>
                <a:off x="4863299" y="4359373"/>
                <a:ext cx="167752" cy="308119"/>
              </a:xfrm>
              <a:custGeom>
                <a:avLst/>
                <a:gdLst>
                  <a:gd name="T0" fmla="*/ 27 w 56"/>
                  <a:gd name="T1" fmla="*/ 104 h 104"/>
                  <a:gd name="T2" fmla="*/ 51 w 56"/>
                  <a:gd name="T3" fmla="*/ 67 h 104"/>
                  <a:gd name="T4" fmla="*/ 38 w 56"/>
                  <a:gd name="T5" fmla="*/ 43 h 104"/>
                  <a:gd name="T6" fmla="*/ 56 w 56"/>
                  <a:gd name="T7" fmla="*/ 45 h 104"/>
                  <a:gd name="T8" fmla="*/ 44 w 56"/>
                  <a:gd name="T9" fmla="*/ 8 h 104"/>
                  <a:gd name="T10" fmla="*/ 34 w 56"/>
                  <a:gd name="T11" fmla="*/ 0 h 104"/>
                  <a:gd name="T12" fmla="*/ 12 w 56"/>
                  <a:gd name="T13" fmla="*/ 65 h 104"/>
                  <a:gd name="T14" fmla="*/ 0 w 56"/>
                  <a:gd name="T15" fmla="*/ 104 h 104"/>
                  <a:gd name="T16" fmla="*/ 27 w 56"/>
                  <a:gd name="T17"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04">
                    <a:moveTo>
                      <a:pt x="27" y="104"/>
                    </a:moveTo>
                    <a:cubicBezTo>
                      <a:pt x="40" y="85"/>
                      <a:pt x="51" y="68"/>
                      <a:pt x="51" y="67"/>
                    </a:cubicBezTo>
                    <a:cubicBezTo>
                      <a:pt x="51" y="67"/>
                      <a:pt x="38" y="43"/>
                      <a:pt x="38" y="43"/>
                    </a:cubicBezTo>
                    <a:cubicBezTo>
                      <a:pt x="56" y="45"/>
                      <a:pt x="56" y="45"/>
                      <a:pt x="56" y="45"/>
                    </a:cubicBezTo>
                    <a:cubicBezTo>
                      <a:pt x="54" y="39"/>
                      <a:pt x="50" y="11"/>
                      <a:pt x="44" y="8"/>
                    </a:cubicBezTo>
                    <a:cubicBezTo>
                      <a:pt x="34" y="0"/>
                      <a:pt x="34" y="0"/>
                      <a:pt x="34" y="0"/>
                    </a:cubicBezTo>
                    <a:cubicBezTo>
                      <a:pt x="12" y="65"/>
                      <a:pt x="12" y="65"/>
                      <a:pt x="12" y="65"/>
                    </a:cubicBezTo>
                    <a:cubicBezTo>
                      <a:pt x="0" y="104"/>
                      <a:pt x="0" y="104"/>
                      <a:pt x="0" y="104"/>
                    </a:cubicBezTo>
                    <a:lnTo>
                      <a:pt x="27" y="104"/>
                    </a:lnTo>
                    <a:close/>
                  </a:path>
                </a:pathLst>
              </a:custGeom>
              <a:solidFill>
                <a:srgbClr val="9DB0AC">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52" name="Freeform 186">
                <a:extLst>
                  <a:ext uri="{FF2B5EF4-FFF2-40B4-BE49-F238E27FC236}">
                    <a16:creationId xmlns:a16="http://schemas.microsoft.com/office/drawing/2014/main" id="{1B72A3DD-6EAC-E669-0482-1CEC3CABB804}"/>
                  </a:ext>
                </a:extLst>
              </p:cNvPr>
              <p:cNvSpPr>
                <a:spLocks/>
              </p:cNvSpPr>
              <p:nvPr/>
            </p:nvSpPr>
            <p:spPr bwMode="auto">
              <a:xfrm>
                <a:off x="4678427" y="4353763"/>
                <a:ext cx="164330" cy="308119"/>
              </a:xfrm>
              <a:custGeom>
                <a:avLst/>
                <a:gdLst>
                  <a:gd name="T0" fmla="*/ 5 w 55"/>
                  <a:gd name="T1" fmla="*/ 67 h 104"/>
                  <a:gd name="T2" fmla="*/ 28 w 55"/>
                  <a:gd name="T3" fmla="*/ 104 h 104"/>
                  <a:gd name="T4" fmla="*/ 55 w 55"/>
                  <a:gd name="T5" fmla="*/ 104 h 104"/>
                  <a:gd name="T6" fmla="*/ 43 w 55"/>
                  <a:gd name="T7" fmla="*/ 65 h 104"/>
                  <a:gd name="T8" fmla="*/ 23 w 55"/>
                  <a:gd name="T9" fmla="*/ 0 h 104"/>
                  <a:gd name="T10" fmla="*/ 11 w 55"/>
                  <a:gd name="T11" fmla="*/ 8 h 104"/>
                  <a:gd name="T12" fmla="*/ 0 w 55"/>
                  <a:gd name="T13" fmla="*/ 45 h 104"/>
                  <a:gd name="T14" fmla="*/ 18 w 55"/>
                  <a:gd name="T15" fmla="*/ 43 h 104"/>
                  <a:gd name="T16" fmla="*/ 5 w 55"/>
                  <a:gd name="T17" fmla="*/ 6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04">
                    <a:moveTo>
                      <a:pt x="5" y="67"/>
                    </a:moveTo>
                    <a:cubicBezTo>
                      <a:pt x="4" y="68"/>
                      <a:pt x="16" y="85"/>
                      <a:pt x="28" y="104"/>
                    </a:cubicBezTo>
                    <a:cubicBezTo>
                      <a:pt x="55" y="104"/>
                      <a:pt x="55" y="104"/>
                      <a:pt x="55" y="104"/>
                    </a:cubicBezTo>
                    <a:cubicBezTo>
                      <a:pt x="43" y="65"/>
                      <a:pt x="43" y="65"/>
                      <a:pt x="43" y="65"/>
                    </a:cubicBezTo>
                    <a:cubicBezTo>
                      <a:pt x="23" y="0"/>
                      <a:pt x="23" y="0"/>
                      <a:pt x="23" y="0"/>
                    </a:cubicBezTo>
                    <a:cubicBezTo>
                      <a:pt x="11" y="8"/>
                      <a:pt x="11" y="8"/>
                      <a:pt x="11" y="8"/>
                    </a:cubicBezTo>
                    <a:cubicBezTo>
                      <a:pt x="6" y="11"/>
                      <a:pt x="2" y="39"/>
                      <a:pt x="0" y="45"/>
                    </a:cubicBezTo>
                    <a:cubicBezTo>
                      <a:pt x="18" y="43"/>
                      <a:pt x="18" y="43"/>
                      <a:pt x="18" y="43"/>
                    </a:cubicBezTo>
                    <a:cubicBezTo>
                      <a:pt x="18" y="43"/>
                      <a:pt x="5" y="67"/>
                      <a:pt x="5" y="67"/>
                    </a:cubicBezTo>
                    <a:close/>
                  </a:path>
                </a:pathLst>
              </a:custGeom>
              <a:solidFill>
                <a:srgbClr val="9DB0AC">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grpSp>
            <p:nvGrpSpPr>
              <p:cNvPr id="55" name="Group 493">
                <a:extLst>
                  <a:ext uri="{FF2B5EF4-FFF2-40B4-BE49-F238E27FC236}">
                    <a16:creationId xmlns:a16="http://schemas.microsoft.com/office/drawing/2014/main" id="{8A135ABD-2E59-E94A-D42F-E663E0288B6C}"/>
                  </a:ext>
                </a:extLst>
              </p:cNvPr>
              <p:cNvGrpSpPr/>
              <p:nvPr/>
            </p:nvGrpSpPr>
            <p:grpSpPr>
              <a:xfrm>
                <a:off x="4956404" y="4344878"/>
                <a:ext cx="86785" cy="235073"/>
                <a:chOff x="11265408" y="2058441"/>
                <a:chExt cx="806558" cy="2184701"/>
              </a:xfrm>
              <a:solidFill>
                <a:srgbClr val="830051"/>
              </a:solidFill>
            </p:grpSpPr>
            <p:sp>
              <p:nvSpPr>
                <p:cNvPr id="64" name="Freeform 502">
                  <a:extLst>
                    <a:ext uri="{FF2B5EF4-FFF2-40B4-BE49-F238E27FC236}">
                      <a16:creationId xmlns:a16="http://schemas.microsoft.com/office/drawing/2014/main" id="{DB157DAF-0EE3-5E7A-2945-69B8134D3FC0}"/>
                    </a:ext>
                  </a:extLst>
                </p:cNvPr>
                <p:cNvSpPr/>
                <p:nvPr/>
              </p:nvSpPr>
              <p:spPr>
                <a:xfrm rot="10800000" flipH="1">
                  <a:off x="11537300" y="3708476"/>
                  <a:ext cx="334166" cy="334166"/>
                </a:xfrm>
                <a:custGeom>
                  <a:avLst/>
                  <a:gdLst>
                    <a:gd name="connsiteX0" fmla="*/ 334166 w 334166"/>
                    <a:gd name="connsiteY0" fmla="*/ 167083 h 334166"/>
                    <a:gd name="connsiteX1" fmla="*/ 167083 w 334166"/>
                    <a:gd name="connsiteY1" fmla="*/ 334166 h 334166"/>
                    <a:gd name="connsiteX2" fmla="*/ 0 w 334166"/>
                    <a:gd name="connsiteY2" fmla="*/ 167083 h 334166"/>
                    <a:gd name="connsiteX3" fmla="*/ 167083 w 334166"/>
                    <a:gd name="connsiteY3" fmla="*/ 0 h 334166"/>
                    <a:gd name="connsiteX4" fmla="*/ 334166 w 334166"/>
                    <a:gd name="connsiteY4" fmla="*/ 167083 h 334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166" h="334166">
                      <a:moveTo>
                        <a:pt x="334166" y="167083"/>
                      </a:moveTo>
                      <a:cubicBezTo>
                        <a:pt x="334166" y="259361"/>
                        <a:pt x="259361" y="334166"/>
                        <a:pt x="167083" y="334166"/>
                      </a:cubicBezTo>
                      <a:cubicBezTo>
                        <a:pt x="74806" y="334166"/>
                        <a:pt x="0" y="259361"/>
                        <a:pt x="0" y="167083"/>
                      </a:cubicBezTo>
                      <a:cubicBezTo>
                        <a:pt x="0" y="74806"/>
                        <a:pt x="74806" y="0"/>
                        <a:pt x="167083" y="0"/>
                      </a:cubicBezTo>
                      <a:cubicBezTo>
                        <a:pt x="259361" y="0"/>
                        <a:pt x="334166" y="74806"/>
                        <a:pt x="334166" y="167083"/>
                      </a:cubicBezTo>
                      <a:close/>
                    </a:path>
                  </a:pathLst>
                </a:custGeom>
                <a:grpFill/>
                <a:ln w="33338"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65" name="Freeform 503">
                  <a:extLst>
                    <a:ext uri="{FF2B5EF4-FFF2-40B4-BE49-F238E27FC236}">
                      <a16:creationId xmlns:a16="http://schemas.microsoft.com/office/drawing/2014/main" id="{BAC47406-2351-663B-C4FD-F934C5A4132D}"/>
                    </a:ext>
                  </a:extLst>
                </p:cNvPr>
                <p:cNvSpPr/>
                <p:nvPr/>
              </p:nvSpPr>
              <p:spPr bwMode="auto">
                <a:xfrm>
                  <a:off x="11265408" y="2058441"/>
                  <a:ext cx="806558" cy="2184701"/>
                </a:xfrm>
                <a:custGeom>
                  <a:avLst/>
                  <a:gdLst>
                    <a:gd name="connsiteX0" fmla="*/ 0 w 806558"/>
                    <a:gd name="connsiteY0" fmla="*/ 0 h 2184701"/>
                    <a:gd name="connsiteX1" fmla="*/ 110656 w 806558"/>
                    <a:gd name="connsiteY1" fmla="*/ 34341 h 2184701"/>
                    <a:gd name="connsiteX2" fmla="*/ 539225 w 806558"/>
                    <a:gd name="connsiteY2" fmla="*/ 680953 h 2184701"/>
                    <a:gd name="connsiteX3" fmla="*/ 539225 w 806558"/>
                    <a:gd name="connsiteY3" fmla="*/ 1462902 h 2184701"/>
                    <a:gd name="connsiteX4" fmla="*/ 806558 w 806558"/>
                    <a:gd name="connsiteY4" fmla="*/ 1817118 h 2184701"/>
                    <a:gd name="connsiteX5" fmla="*/ 438975 w 806558"/>
                    <a:gd name="connsiteY5" fmla="*/ 2184701 h 2184701"/>
                    <a:gd name="connsiteX6" fmla="*/ 71392 w 806558"/>
                    <a:gd name="connsiteY6" fmla="*/ 1817118 h 2184701"/>
                    <a:gd name="connsiteX7" fmla="*/ 338725 w 806558"/>
                    <a:gd name="connsiteY7" fmla="*/ 1462902 h 2184701"/>
                    <a:gd name="connsiteX8" fmla="*/ 338725 w 806558"/>
                    <a:gd name="connsiteY8" fmla="*/ 680953 h 2184701"/>
                    <a:gd name="connsiteX9" fmla="*/ 32806 w 806558"/>
                    <a:gd name="connsiteY9" fmla="*/ 219021 h 2184701"/>
                    <a:gd name="connsiteX10" fmla="*/ 0 w 806558"/>
                    <a:gd name="connsiteY10" fmla="*/ 208863 h 2184701"/>
                    <a:gd name="connsiteX11" fmla="*/ 0 w 806558"/>
                    <a:gd name="connsiteY11" fmla="*/ 0 h 2184701"/>
                    <a:gd name="connsiteX12" fmla="*/ 438975 w 806558"/>
                    <a:gd name="connsiteY12" fmla="*/ 1583202 h 2184701"/>
                    <a:gd name="connsiteX13" fmla="*/ 205058 w 806558"/>
                    <a:gd name="connsiteY13" fmla="*/ 1817118 h 2184701"/>
                    <a:gd name="connsiteX14" fmla="*/ 438975 w 806558"/>
                    <a:gd name="connsiteY14" fmla="*/ 2051035 h 2184701"/>
                    <a:gd name="connsiteX15" fmla="*/ 672891 w 806558"/>
                    <a:gd name="connsiteY15" fmla="*/ 1817118 h 2184701"/>
                    <a:gd name="connsiteX16" fmla="*/ 438975 w 806558"/>
                    <a:gd name="connsiteY16" fmla="*/ 1583202 h 2184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06558" h="2184701">
                      <a:moveTo>
                        <a:pt x="0" y="0"/>
                      </a:moveTo>
                      <a:lnTo>
                        <a:pt x="110656" y="34341"/>
                      </a:lnTo>
                      <a:cubicBezTo>
                        <a:pt x="362534" y="140857"/>
                        <a:pt x="539225" y="390228"/>
                        <a:pt x="539225" y="680953"/>
                      </a:cubicBezTo>
                      <a:lnTo>
                        <a:pt x="539225" y="1462902"/>
                      </a:lnTo>
                      <a:cubicBezTo>
                        <a:pt x="692941" y="1506344"/>
                        <a:pt x="806558" y="1650035"/>
                        <a:pt x="806558" y="1817118"/>
                      </a:cubicBezTo>
                      <a:cubicBezTo>
                        <a:pt x="806558" y="2020960"/>
                        <a:pt x="642816" y="2184701"/>
                        <a:pt x="438975" y="2184701"/>
                      </a:cubicBezTo>
                      <a:cubicBezTo>
                        <a:pt x="235133" y="2184701"/>
                        <a:pt x="71392" y="2020960"/>
                        <a:pt x="71392" y="1817118"/>
                      </a:cubicBezTo>
                      <a:cubicBezTo>
                        <a:pt x="71392" y="1650035"/>
                        <a:pt x="185008" y="1506344"/>
                        <a:pt x="338725" y="1462902"/>
                      </a:cubicBezTo>
                      <a:lnTo>
                        <a:pt x="338725" y="680953"/>
                      </a:lnTo>
                      <a:cubicBezTo>
                        <a:pt x="338725" y="472935"/>
                        <a:pt x="212786" y="294991"/>
                        <a:pt x="32806" y="219021"/>
                      </a:cubicBezTo>
                      <a:lnTo>
                        <a:pt x="0" y="208863"/>
                      </a:lnTo>
                      <a:lnTo>
                        <a:pt x="0" y="0"/>
                      </a:lnTo>
                      <a:close/>
                      <a:moveTo>
                        <a:pt x="438975" y="1583202"/>
                      </a:moveTo>
                      <a:cubicBezTo>
                        <a:pt x="308650" y="1583202"/>
                        <a:pt x="205058" y="1686793"/>
                        <a:pt x="205058" y="1817118"/>
                      </a:cubicBezTo>
                      <a:cubicBezTo>
                        <a:pt x="205058" y="1947443"/>
                        <a:pt x="308650" y="2051035"/>
                        <a:pt x="438975" y="2051035"/>
                      </a:cubicBezTo>
                      <a:cubicBezTo>
                        <a:pt x="569300" y="2051035"/>
                        <a:pt x="672891" y="1947443"/>
                        <a:pt x="672891" y="1817118"/>
                      </a:cubicBezTo>
                      <a:cubicBezTo>
                        <a:pt x="672891" y="1686793"/>
                        <a:pt x="569300" y="1583202"/>
                        <a:pt x="438975" y="1583202"/>
                      </a:cubicBezTo>
                      <a:close/>
                    </a:path>
                  </a:pathLst>
                </a:custGeom>
                <a:grp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ea typeface="MS PGothic" pitchFamily="34" charset="-128"/>
                    <a:cs typeface="ヒラギノ角ゴ Pro W3"/>
                    <a:sym typeface="Lexia" panose="02060503040202020203" pitchFamily="18" charset="0"/>
                  </a:endParaRPr>
                </a:p>
              </p:txBody>
            </p:sp>
          </p:grpSp>
          <p:sp>
            <p:nvSpPr>
              <p:cNvPr id="56" name="Freeform 187">
                <a:extLst>
                  <a:ext uri="{FF2B5EF4-FFF2-40B4-BE49-F238E27FC236}">
                    <a16:creationId xmlns:a16="http://schemas.microsoft.com/office/drawing/2014/main" id="{758F3220-714E-FC5E-3333-DBFB4A3B4CF2}"/>
                  </a:ext>
                </a:extLst>
              </p:cNvPr>
              <p:cNvSpPr>
                <a:spLocks/>
              </p:cNvSpPr>
              <p:nvPr/>
            </p:nvSpPr>
            <p:spPr bwMode="auto">
              <a:xfrm>
                <a:off x="4473016" y="4414149"/>
                <a:ext cx="157482" cy="253343"/>
              </a:xfrm>
              <a:custGeom>
                <a:avLst/>
                <a:gdLst>
                  <a:gd name="T0" fmla="*/ 53 w 53"/>
                  <a:gd name="T1" fmla="*/ 85 h 85"/>
                  <a:gd name="T2" fmla="*/ 51 w 53"/>
                  <a:gd name="T3" fmla="*/ 53 h 85"/>
                  <a:gd name="T4" fmla="*/ 47 w 53"/>
                  <a:gd name="T5" fmla="*/ 0 h 85"/>
                  <a:gd name="T6" fmla="*/ 36 w 53"/>
                  <a:gd name="T7" fmla="*/ 4 h 85"/>
                  <a:gd name="T8" fmla="*/ 2 w 53"/>
                  <a:gd name="T9" fmla="*/ 55 h 85"/>
                  <a:gd name="T10" fmla="*/ 0 w 53"/>
                  <a:gd name="T11" fmla="*/ 85 h 85"/>
                  <a:gd name="T12" fmla="*/ 53 w 53"/>
                  <a:gd name="T13" fmla="*/ 85 h 85"/>
                </a:gdLst>
                <a:ahLst/>
                <a:cxnLst>
                  <a:cxn ang="0">
                    <a:pos x="T0" y="T1"/>
                  </a:cxn>
                  <a:cxn ang="0">
                    <a:pos x="T2" y="T3"/>
                  </a:cxn>
                  <a:cxn ang="0">
                    <a:pos x="T4" y="T5"/>
                  </a:cxn>
                  <a:cxn ang="0">
                    <a:pos x="T6" y="T7"/>
                  </a:cxn>
                  <a:cxn ang="0">
                    <a:pos x="T8" y="T9"/>
                  </a:cxn>
                  <a:cxn ang="0">
                    <a:pos x="T10" y="T11"/>
                  </a:cxn>
                  <a:cxn ang="0">
                    <a:pos x="T12" y="T13"/>
                  </a:cxn>
                </a:cxnLst>
                <a:rect l="0" t="0" r="r" b="b"/>
                <a:pathLst>
                  <a:path w="53" h="85">
                    <a:moveTo>
                      <a:pt x="53" y="85"/>
                    </a:moveTo>
                    <a:cubicBezTo>
                      <a:pt x="52" y="74"/>
                      <a:pt x="50" y="63"/>
                      <a:pt x="51" y="53"/>
                    </a:cubicBezTo>
                    <a:cubicBezTo>
                      <a:pt x="51" y="35"/>
                      <a:pt x="50" y="17"/>
                      <a:pt x="47" y="0"/>
                    </a:cubicBezTo>
                    <a:cubicBezTo>
                      <a:pt x="43" y="0"/>
                      <a:pt x="40" y="2"/>
                      <a:pt x="36" y="4"/>
                    </a:cubicBezTo>
                    <a:cubicBezTo>
                      <a:pt x="5" y="12"/>
                      <a:pt x="4" y="33"/>
                      <a:pt x="2" y="55"/>
                    </a:cubicBezTo>
                    <a:cubicBezTo>
                      <a:pt x="0" y="65"/>
                      <a:pt x="2" y="75"/>
                      <a:pt x="0" y="85"/>
                    </a:cubicBezTo>
                    <a:lnTo>
                      <a:pt x="53" y="85"/>
                    </a:lnTo>
                    <a:close/>
                  </a:path>
                </a:pathLst>
              </a:custGeom>
              <a:solidFill>
                <a:srgbClr val="9DB0AC">
                  <a:lumMod val="20000"/>
                  <a:lumOff val="8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57" name="Freeform 495">
                <a:extLst>
                  <a:ext uri="{FF2B5EF4-FFF2-40B4-BE49-F238E27FC236}">
                    <a16:creationId xmlns:a16="http://schemas.microsoft.com/office/drawing/2014/main" id="{B964ACAE-D965-1450-E553-F0442F61805F}"/>
                  </a:ext>
                </a:extLst>
              </p:cNvPr>
              <p:cNvSpPr/>
              <p:nvPr/>
            </p:nvSpPr>
            <p:spPr bwMode="auto">
              <a:xfrm>
                <a:off x="4647223" y="4328200"/>
                <a:ext cx="151016" cy="314025"/>
              </a:xfrm>
              <a:custGeom>
                <a:avLst/>
                <a:gdLst>
                  <a:gd name="connsiteX0" fmla="*/ 1136165 w 1403498"/>
                  <a:gd name="connsiteY0" fmla="*/ 0 h 2918453"/>
                  <a:gd name="connsiteX1" fmla="*/ 1136165 w 1403498"/>
                  <a:gd name="connsiteY1" fmla="*/ 208861 h 2918453"/>
                  <a:gd name="connsiteX2" fmla="*/ 1107917 w 1403498"/>
                  <a:gd name="connsiteY2" fmla="*/ 217607 h 2918453"/>
                  <a:gd name="connsiteX3" fmla="*/ 801999 w 1403498"/>
                  <a:gd name="connsiteY3" fmla="*/ 679539 h 2918453"/>
                  <a:gd name="connsiteX4" fmla="*/ 801999 w 1403498"/>
                  <a:gd name="connsiteY4" fmla="*/ 1020389 h 2918453"/>
                  <a:gd name="connsiteX5" fmla="*/ 1403498 w 1403498"/>
                  <a:gd name="connsiteY5" fmla="*/ 1715454 h 2918453"/>
                  <a:gd name="connsiteX6" fmla="*/ 1336665 w 1403498"/>
                  <a:gd name="connsiteY6" fmla="*/ 1829071 h 2918453"/>
                  <a:gd name="connsiteX7" fmla="*/ 1336665 w 1403498"/>
                  <a:gd name="connsiteY7" fmla="*/ 2651120 h 2918453"/>
                  <a:gd name="connsiteX8" fmla="*/ 1162899 w 1403498"/>
                  <a:gd name="connsiteY8" fmla="*/ 2848278 h 2918453"/>
                  <a:gd name="connsiteX9" fmla="*/ 1069332 w 1403498"/>
                  <a:gd name="connsiteY9" fmla="*/ 2918453 h 2918453"/>
                  <a:gd name="connsiteX10" fmla="*/ 1035915 w 1403498"/>
                  <a:gd name="connsiteY10" fmla="*/ 2918453 h 2918453"/>
                  <a:gd name="connsiteX11" fmla="*/ 902249 w 1403498"/>
                  <a:gd name="connsiteY11" fmla="*/ 2784786 h 2918453"/>
                  <a:gd name="connsiteX12" fmla="*/ 1035915 w 1403498"/>
                  <a:gd name="connsiteY12" fmla="*/ 2651120 h 2918453"/>
                  <a:gd name="connsiteX13" fmla="*/ 1069332 w 1403498"/>
                  <a:gd name="connsiteY13" fmla="*/ 2651120 h 2918453"/>
                  <a:gd name="connsiteX14" fmla="*/ 1162899 w 1403498"/>
                  <a:gd name="connsiteY14" fmla="*/ 2711270 h 2918453"/>
                  <a:gd name="connsiteX15" fmla="*/ 1202999 w 1403498"/>
                  <a:gd name="connsiteY15" fmla="*/ 2651120 h 2918453"/>
                  <a:gd name="connsiteX16" fmla="*/ 1202999 w 1403498"/>
                  <a:gd name="connsiteY16" fmla="*/ 1829071 h 2918453"/>
                  <a:gd name="connsiteX17" fmla="*/ 1136165 w 1403498"/>
                  <a:gd name="connsiteY17" fmla="*/ 1715454 h 2918453"/>
                  <a:gd name="connsiteX18" fmla="*/ 701749 w 1403498"/>
                  <a:gd name="connsiteY18" fmla="*/ 1281038 h 2918453"/>
                  <a:gd name="connsiteX19" fmla="*/ 267333 w 1403498"/>
                  <a:gd name="connsiteY19" fmla="*/ 1715454 h 2918453"/>
                  <a:gd name="connsiteX20" fmla="*/ 200500 w 1403498"/>
                  <a:gd name="connsiteY20" fmla="*/ 1829071 h 2918453"/>
                  <a:gd name="connsiteX21" fmla="*/ 200500 w 1403498"/>
                  <a:gd name="connsiteY21" fmla="*/ 2651120 h 2918453"/>
                  <a:gd name="connsiteX22" fmla="*/ 240600 w 1403498"/>
                  <a:gd name="connsiteY22" fmla="*/ 2711270 h 2918453"/>
                  <a:gd name="connsiteX23" fmla="*/ 334166 w 1403498"/>
                  <a:gd name="connsiteY23" fmla="*/ 2651120 h 2918453"/>
                  <a:gd name="connsiteX24" fmla="*/ 367583 w 1403498"/>
                  <a:gd name="connsiteY24" fmla="*/ 2651120 h 2918453"/>
                  <a:gd name="connsiteX25" fmla="*/ 501249 w 1403498"/>
                  <a:gd name="connsiteY25" fmla="*/ 2784786 h 2918453"/>
                  <a:gd name="connsiteX26" fmla="*/ 367583 w 1403498"/>
                  <a:gd name="connsiteY26" fmla="*/ 2918453 h 2918453"/>
                  <a:gd name="connsiteX27" fmla="*/ 334166 w 1403498"/>
                  <a:gd name="connsiteY27" fmla="*/ 2918453 h 2918453"/>
                  <a:gd name="connsiteX28" fmla="*/ 240600 w 1403498"/>
                  <a:gd name="connsiteY28" fmla="*/ 2848278 h 2918453"/>
                  <a:gd name="connsiteX29" fmla="*/ 66833 w 1403498"/>
                  <a:gd name="connsiteY29" fmla="*/ 2651120 h 2918453"/>
                  <a:gd name="connsiteX30" fmla="*/ 66833 w 1403498"/>
                  <a:gd name="connsiteY30" fmla="*/ 1829071 h 2918453"/>
                  <a:gd name="connsiteX31" fmla="*/ 0 w 1403498"/>
                  <a:gd name="connsiteY31" fmla="*/ 1715454 h 2918453"/>
                  <a:gd name="connsiteX32" fmla="*/ 601499 w 1403498"/>
                  <a:gd name="connsiteY32" fmla="*/ 1020389 h 2918453"/>
                  <a:gd name="connsiteX33" fmla="*/ 601499 w 1403498"/>
                  <a:gd name="connsiteY33" fmla="*/ 679539 h 2918453"/>
                  <a:gd name="connsiteX34" fmla="*/ 1030067 w 1403498"/>
                  <a:gd name="connsiteY34" fmla="*/ 32927 h 2918453"/>
                  <a:gd name="connsiteX35" fmla="*/ 1136165 w 1403498"/>
                  <a:gd name="connsiteY35" fmla="*/ 0 h 2918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03498" h="2918453">
                    <a:moveTo>
                      <a:pt x="1136165" y="0"/>
                    </a:moveTo>
                    <a:lnTo>
                      <a:pt x="1136165" y="208861"/>
                    </a:lnTo>
                    <a:lnTo>
                      <a:pt x="1107917" y="217607"/>
                    </a:lnTo>
                    <a:cubicBezTo>
                      <a:pt x="927938" y="293577"/>
                      <a:pt x="801999" y="471521"/>
                      <a:pt x="801999" y="679539"/>
                    </a:cubicBezTo>
                    <a:lnTo>
                      <a:pt x="801999" y="1020389"/>
                    </a:lnTo>
                    <a:cubicBezTo>
                      <a:pt x="1142849" y="1070514"/>
                      <a:pt x="1403498" y="1361238"/>
                      <a:pt x="1403498" y="1715454"/>
                    </a:cubicBezTo>
                    <a:cubicBezTo>
                      <a:pt x="1403498" y="1765579"/>
                      <a:pt x="1376765" y="1809021"/>
                      <a:pt x="1336665" y="1829071"/>
                    </a:cubicBezTo>
                    <a:lnTo>
                      <a:pt x="1336665" y="2651120"/>
                    </a:lnTo>
                    <a:cubicBezTo>
                      <a:pt x="1336665" y="2751370"/>
                      <a:pt x="1259807" y="2834911"/>
                      <a:pt x="1162899" y="2848278"/>
                    </a:cubicBezTo>
                    <a:cubicBezTo>
                      <a:pt x="1149532" y="2888378"/>
                      <a:pt x="1112774" y="2918453"/>
                      <a:pt x="1069332" y="2918453"/>
                    </a:cubicBezTo>
                    <a:lnTo>
                      <a:pt x="1035915" y="2918453"/>
                    </a:lnTo>
                    <a:cubicBezTo>
                      <a:pt x="962399" y="2918453"/>
                      <a:pt x="902249" y="2858303"/>
                      <a:pt x="902249" y="2784786"/>
                    </a:cubicBezTo>
                    <a:cubicBezTo>
                      <a:pt x="902249" y="2711270"/>
                      <a:pt x="962399" y="2651120"/>
                      <a:pt x="1035915" y="2651120"/>
                    </a:cubicBezTo>
                    <a:lnTo>
                      <a:pt x="1069332" y="2651120"/>
                    </a:lnTo>
                    <a:cubicBezTo>
                      <a:pt x="1109432" y="2651120"/>
                      <a:pt x="1146190" y="2677853"/>
                      <a:pt x="1162899" y="2711270"/>
                    </a:cubicBezTo>
                    <a:cubicBezTo>
                      <a:pt x="1186290" y="2701245"/>
                      <a:pt x="1202999" y="2677853"/>
                      <a:pt x="1202999" y="2651120"/>
                    </a:cubicBezTo>
                    <a:lnTo>
                      <a:pt x="1202999" y="1829071"/>
                    </a:lnTo>
                    <a:cubicBezTo>
                      <a:pt x="1162899" y="1805679"/>
                      <a:pt x="1136165" y="1762238"/>
                      <a:pt x="1136165" y="1715454"/>
                    </a:cubicBezTo>
                    <a:cubicBezTo>
                      <a:pt x="1136165" y="1474855"/>
                      <a:pt x="942349" y="1281038"/>
                      <a:pt x="701749" y="1281038"/>
                    </a:cubicBezTo>
                    <a:cubicBezTo>
                      <a:pt x="461149" y="1281038"/>
                      <a:pt x="267333" y="1474855"/>
                      <a:pt x="267333" y="1715454"/>
                    </a:cubicBezTo>
                    <a:cubicBezTo>
                      <a:pt x="267333" y="1765579"/>
                      <a:pt x="240600" y="1809021"/>
                      <a:pt x="200500" y="1829071"/>
                    </a:cubicBezTo>
                    <a:lnTo>
                      <a:pt x="200500" y="2651120"/>
                    </a:lnTo>
                    <a:cubicBezTo>
                      <a:pt x="200500" y="2677853"/>
                      <a:pt x="217208" y="2701245"/>
                      <a:pt x="240600" y="2711270"/>
                    </a:cubicBezTo>
                    <a:cubicBezTo>
                      <a:pt x="257308" y="2674512"/>
                      <a:pt x="290725" y="2651120"/>
                      <a:pt x="334166" y="2651120"/>
                    </a:cubicBezTo>
                    <a:lnTo>
                      <a:pt x="367583" y="2651120"/>
                    </a:lnTo>
                    <a:cubicBezTo>
                      <a:pt x="441099" y="2651120"/>
                      <a:pt x="501249" y="2711270"/>
                      <a:pt x="501249" y="2784786"/>
                    </a:cubicBezTo>
                    <a:cubicBezTo>
                      <a:pt x="501249" y="2858303"/>
                      <a:pt x="441099" y="2918453"/>
                      <a:pt x="367583" y="2918453"/>
                    </a:cubicBezTo>
                    <a:lnTo>
                      <a:pt x="334166" y="2918453"/>
                    </a:lnTo>
                    <a:cubicBezTo>
                      <a:pt x="290725" y="2918453"/>
                      <a:pt x="253966" y="2888378"/>
                      <a:pt x="240600" y="2848278"/>
                    </a:cubicBezTo>
                    <a:cubicBezTo>
                      <a:pt x="143691" y="2834911"/>
                      <a:pt x="66833" y="2751370"/>
                      <a:pt x="66833" y="2651120"/>
                    </a:cubicBezTo>
                    <a:lnTo>
                      <a:pt x="66833" y="1829071"/>
                    </a:lnTo>
                    <a:cubicBezTo>
                      <a:pt x="26733" y="1805679"/>
                      <a:pt x="0" y="1762238"/>
                      <a:pt x="0" y="1715454"/>
                    </a:cubicBezTo>
                    <a:cubicBezTo>
                      <a:pt x="0" y="1361238"/>
                      <a:pt x="260650" y="1070514"/>
                      <a:pt x="601499" y="1020389"/>
                    </a:cubicBezTo>
                    <a:lnTo>
                      <a:pt x="601499" y="679539"/>
                    </a:lnTo>
                    <a:cubicBezTo>
                      <a:pt x="601499" y="388814"/>
                      <a:pt x="778190" y="139443"/>
                      <a:pt x="1030067" y="32927"/>
                    </a:cubicBezTo>
                    <a:lnTo>
                      <a:pt x="1136165" y="0"/>
                    </a:lnTo>
                    <a:close/>
                  </a:path>
                </a:pathLst>
              </a:custGeom>
              <a:solidFill>
                <a:srgbClr val="830051"/>
              </a:solid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ea typeface="MS PGothic" pitchFamily="34" charset="-128"/>
                  <a:cs typeface="ヒラギノ角ゴ Pro W3"/>
                  <a:sym typeface="Lexia" panose="02060503040202020203" pitchFamily="18" charset="0"/>
                </a:endParaRPr>
              </a:p>
            </p:txBody>
          </p:sp>
          <p:sp>
            <p:nvSpPr>
              <p:cNvPr id="58" name="Freeform 189">
                <a:extLst>
                  <a:ext uri="{FF2B5EF4-FFF2-40B4-BE49-F238E27FC236}">
                    <a16:creationId xmlns:a16="http://schemas.microsoft.com/office/drawing/2014/main" id="{658E10A0-FF59-AA4E-CDB3-6EB1564FA66F}"/>
                  </a:ext>
                </a:extLst>
              </p:cNvPr>
              <p:cNvSpPr>
                <a:spLocks/>
              </p:cNvSpPr>
              <p:nvPr/>
            </p:nvSpPr>
            <p:spPr bwMode="auto">
              <a:xfrm flipH="1">
                <a:off x="5018268" y="4487146"/>
                <a:ext cx="37657" cy="30813"/>
              </a:xfrm>
              <a:custGeom>
                <a:avLst/>
                <a:gdLst>
                  <a:gd name="T0" fmla="*/ 12 w 13"/>
                  <a:gd name="T1" fmla="*/ 5 h 10"/>
                  <a:gd name="T2" fmla="*/ 11 w 13"/>
                  <a:gd name="T3" fmla="*/ 9 h 10"/>
                  <a:gd name="T4" fmla="*/ 12 w 13"/>
                  <a:gd name="T5" fmla="*/ 10 h 10"/>
                  <a:gd name="T6" fmla="*/ 0 w 13"/>
                  <a:gd name="T7" fmla="*/ 5 h 10"/>
                  <a:gd name="T8" fmla="*/ 0 w 13"/>
                  <a:gd name="T9" fmla="*/ 5 h 10"/>
                  <a:gd name="T10" fmla="*/ 2 w 13"/>
                  <a:gd name="T11" fmla="*/ 3 h 10"/>
                  <a:gd name="T12" fmla="*/ 2 w 13"/>
                  <a:gd name="T13" fmla="*/ 0 h 10"/>
                  <a:gd name="T14" fmla="*/ 13 w 13"/>
                  <a:gd name="T15" fmla="*/ 4 h 10"/>
                  <a:gd name="T16" fmla="*/ 12 w 13"/>
                  <a:gd name="T17"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0">
                    <a:moveTo>
                      <a:pt x="12" y="5"/>
                    </a:moveTo>
                    <a:cubicBezTo>
                      <a:pt x="10" y="6"/>
                      <a:pt x="11" y="7"/>
                      <a:pt x="11" y="9"/>
                    </a:cubicBezTo>
                    <a:cubicBezTo>
                      <a:pt x="12" y="10"/>
                      <a:pt x="12" y="10"/>
                      <a:pt x="12" y="10"/>
                    </a:cubicBezTo>
                    <a:cubicBezTo>
                      <a:pt x="8" y="9"/>
                      <a:pt x="4" y="7"/>
                      <a:pt x="0" y="5"/>
                    </a:cubicBezTo>
                    <a:cubicBezTo>
                      <a:pt x="0" y="5"/>
                      <a:pt x="0" y="5"/>
                      <a:pt x="0" y="5"/>
                    </a:cubicBezTo>
                    <a:cubicBezTo>
                      <a:pt x="1" y="4"/>
                      <a:pt x="1" y="4"/>
                      <a:pt x="2" y="3"/>
                    </a:cubicBezTo>
                    <a:cubicBezTo>
                      <a:pt x="2" y="2"/>
                      <a:pt x="2" y="1"/>
                      <a:pt x="2" y="0"/>
                    </a:cubicBezTo>
                    <a:cubicBezTo>
                      <a:pt x="5" y="1"/>
                      <a:pt x="9" y="2"/>
                      <a:pt x="13" y="4"/>
                    </a:cubicBezTo>
                    <a:cubicBezTo>
                      <a:pt x="13" y="4"/>
                      <a:pt x="12" y="5"/>
                      <a:pt x="12" y="5"/>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grpSp>
            <p:nvGrpSpPr>
              <p:cNvPr id="59" name="Group 497">
                <a:extLst>
                  <a:ext uri="{FF2B5EF4-FFF2-40B4-BE49-F238E27FC236}">
                    <a16:creationId xmlns:a16="http://schemas.microsoft.com/office/drawing/2014/main" id="{609BF3A9-DCEC-226F-66CB-239E4305B28D}"/>
                  </a:ext>
                </a:extLst>
              </p:cNvPr>
              <p:cNvGrpSpPr/>
              <p:nvPr/>
            </p:nvGrpSpPr>
            <p:grpSpPr>
              <a:xfrm>
                <a:off x="4664886" y="3784990"/>
                <a:ext cx="437623" cy="234137"/>
                <a:chOff x="4668444" y="3774699"/>
                <a:chExt cx="437623" cy="234137"/>
              </a:xfrm>
            </p:grpSpPr>
            <p:sp>
              <p:nvSpPr>
                <p:cNvPr id="60" name="Freeform 498">
                  <a:extLst>
                    <a:ext uri="{FF2B5EF4-FFF2-40B4-BE49-F238E27FC236}">
                      <a16:creationId xmlns:a16="http://schemas.microsoft.com/office/drawing/2014/main" id="{90ADAC5E-05CA-42EE-23B8-E7BD03AB666E}"/>
                    </a:ext>
                  </a:extLst>
                </p:cNvPr>
                <p:cNvSpPr/>
                <p:nvPr/>
              </p:nvSpPr>
              <p:spPr bwMode="auto">
                <a:xfrm>
                  <a:off x="4873568" y="3774725"/>
                  <a:ext cx="232499" cy="234111"/>
                </a:xfrm>
                <a:custGeom>
                  <a:avLst/>
                  <a:gdLst>
                    <a:gd name="connsiteX0" fmla="*/ 0 w 232552"/>
                    <a:gd name="connsiteY0" fmla="*/ 0 h 234111"/>
                    <a:gd name="connsiteX1" fmla="*/ 46022 w 232552"/>
                    <a:gd name="connsiteY1" fmla="*/ 306 h 234111"/>
                    <a:gd name="connsiteX2" fmla="*/ 189844 w 232552"/>
                    <a:gd name="connsiteY2" fmla="*/ 87596 h 234111"/>
                    <a:gd name="connsiteX3" fmla="*/ 232305 w 232552"/>
                    <a:gd name="connsiteY3" fmla="*/ 234111 h 234111"/>
                    <a:gd name="connsiteX4" fmla="*/ 15672 w 232552"/>
                    <a:gd name="connsiteY4" fmla="*/ 195268 h 234111"/>
                    <a:gd name="connsiteX5" fmla="*/ 0 w 232552"/>
                    <a:gd name="connsiteY5" fmla="*/ 195615 h 234111"/>
                    <a:gd name="connsiteX6" fmla="*/ 0 w 232552"/>
                    <a:gd name="connsiteY6" fmla="*/ 0 h 234111"/>
                    <a:gd name="connsiteX0" fmla="*/ 0 w 232617"/>
                    <a:gd name="connsiteY0" fmla="*/ 0 h 234111"/>
                    <a:gd name="connsiteX1" fmla="*/ 46022 w 232617"/>
                    <a:gd name="connsiteY1" fmla="*/ 306 h 234111"/>
                    <a:gd name="connsiteX2" fmla="*/ 193402 w 232617"/>
                    <a:gd name="connsiteY2" fmla="*/ 66248 h 234111"/>
                    <a:gd name="connsiteX3" fmla="*/ 232305 w 232617"/>
                    <a:gd name="connsiteY3" fmla="*/ 234111 h 234111"/>
                    <a:gd name="connsiteX4" fmla="*/ 15672 w 232617"/>
                    <a:gd name="connsiteY4" fmla="*/ 195268 h 234111"/>
                    <a:gd name="connsiteX5" fmla="*/ 0 w 232617"/>
                    <a:gd name="connsiteY5" fmla="*/ 195615 h 234111"/>
                    <a:gd name="connsiteX6" fmla="*/ 0 w 232617"/>
                    <a:gd name="connsiteY6" fmla="*/ 0 h 234111"/>
                    <a:gd name="connsiteX0" fmla="*/ 0 w 232617"/>
                    <a:gd name="connsiteY0" fmla="*/ 0 h 234111"/>
                    <a:gd name="connsiteX1" fmla="*/ 46022 w 232617"/>
                    <a:gd name="connsiteY1" fmla="*/ 306 h 234111"/>
                    <a:gd name="connsiteX2" fmla="*/ 193402 w 232617"/>
                    <a:gd name="connsiteY2" fmla="*/ 73364 h 234111"/>
                    <a:gd name="connsiteX3" fmla="*/ 232305 w 232617"/>
                    <a:gd name="connsiteY3" fmla="*/ 234111 h 234111"/>
                    <a:gd name="connsiteX4" fmla="*/ 15672 w 232617"/>
                    <a:gd name="connsiteY4" fmla="*/ 195268 h 234111"/>
                    <a:gd name="connsiteX5" fmla="*/ 0 w 232617"/>
                    <a:gd name="connsiteY5" fmla="*/ 195615 h 234111"/>
                    <a:gd name="connsiteX6" fmla="*/ 0 w 232617"/>
                    <a:gd name="connsiteY6" fmla="*/ 0 h 234111"/>
                    <a:gd name="connsiteX0" fmla="*/ 0 w 232456"/>
                    <a:gd name="connsiteY0" fmla="*/ 0 h 234111"/>
                    <a:gd name="connsiteX1" fmla="*/ 46022 w 232456"/>
                    <a:gd name="connsiteY1" fmla="*/ 306 h 234111"/>
                    <a:gd name="connsiteX2" fmla="*/ 193402 w 232456"/>
                    <a:gd name="connsiteY2" fmla="*/ 73364 h 234111"/>
                    <a:gd name="connsiteX3" fmla="*/ 232305 w 232456"/>
                    <a:gd name="connsiteY3" fmla="*/ 234111 h 234111"/>
                    <a:gd name="connsiteX4" fmla="*/ 15672 w 232456"/>
                    <a:gd name="connsiteY4" fmla="*/ 195268 h 234111"/>
                    <a:gd name="connsiteX5" fmla="*/ 0 w 232456"/>
                    <a:gd name="connsiteY5" fmla="*/ 195615 h 234111"/>
                    <a:gd name="connsiteX6" fmla="*/ 0 w 232456"/>
                    <a:gd name="connsiteY6" fmla="*/ 0 h 234111"/>
                    <a:gd name="connsiteX0" fmla="*/ 0 w 232592"/>
                    <a:gd name="connsiteY0" fmla="*/ 0 h 234111"/>
                    <a:gd name="connsiteX1" fmla="*/ 53138 w 232592"/>
                    <a:gd name="connsiteY1" fmla="*/ 7422 h 234111"/>
                    <a:gd name="connsiteX2" fmla="*/ 193402 w 232592"/>
                    <a:gd name="connsiteY2" fmla="*/ 73364 h 234111"/>
                    <a:gd name="connsiteX3" fmla="*/ 232305 w 232592"/>
                    <a:gd name="connsiteY3" fmla="*/ 234111 h 234111"/>
                    <a:gd name="connsiteX4" fmla="*/ 15672 w 232592"/>
                    <a:gd name="connsiteY4" fmla="*/ 195268 h 234111"/>
                    <a:gd name="connsiteX5" fmla="*/ 0 w 232592"/>
                    <a:gd name="connsiteY5" fmla="*/ 195615 h 234111"/>
                    <a:gd name="connsiteX6" fmla="*/ 0 w 232592"/>
                    <a:gd name="connsiteY6" fmla="*/ 0 h 234111"/>
                    <a:gd name="connsiteX0" fmla="*/ 0 w 232499"/>
                    <a:gd name="connsiteY0" fmla="*/ 0 h 234111"/>
                    <a:gd name="connsiteX1" fmla="*/ 53138 w 232499"/>
                    <a:gd name="connsiteY1" fmla="*/ 7422 h 234111"/>
                    <a:gd name="connsiteX2" fmla="*/ 193402 w 232499"/>
                    <a:gd name="connsiteY2" fmla="*/ 73364 h 234111"/>
                    <a:gd name="connsiteX3" fmla="*/ 232305 w 232499"/>
                    <a:gd name="connsiteY3" fmla="*/ 234111 h 234111"/>
                    <a:gd name="connsiteX4" fmla="*/ 15672 w 232499"/>
                    <a:gd name="connsiteY4" fmla="*/ 195268 h 234111"/>
                    <a:gd name="connsiteX5" fmla="*/ 0 w 232499"/>
                    <a:gd name="connsiteY5" fmla="*/ 195615 h 234111"/>
                    <a:gd name="connsiteX6" fmla="*/ 0 w 232499"/>
                    <a:gd name="connsiteY6" fmla="*/ 0 h 23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499" h="234111">
                      <a:moveTo>
                        <a:pt x="0" y="0"/>
                      </a:moveTo>
                      <a:lnTo>
                        <a:pt x="53138" y="7422"/>
                      </a:lnTo>
                      <a:cubicBezTo>
                        <a:pt x="117497" y="16277"/>
                        <a:pt x="170657" y="46257"/>
                        <a:pt x="193402" y="73364"/>
                      </a:cubicBezTo>
                      <a:cubicBezTo>
                        <a:pt x="216147" y="100471"/>
                        <a:pt x="234605" y="180088"/>
                        <a:pt x="232305" y="234111"/>
                      </a:cubicBezTo>
                      <a:cubicBezTo>
                        <a:pt x="177328" y="212945"/>
                        <a:pt x="104451" y="199615"/>
                        <a:pt x="15672" y="195268"/>
                      </a:cubicBezTo>
                      <a:lnTo>
                        <a:pt x="0" y="195615"/>
                      </a:lnTo>
                      <a:lnTo>
                        <a:pt x="0" y="0"/>
                      </a:lnTo>
                      <a:close/>
                    </a:path>
                  </a:pathLst>
                </a:custGeom>
                <a:solidFill>
                  <a:srgbClr val="68D2DF"/>
                </a:solid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ea typeface="MS PGothic" pitchFamily="34" charset="-128"/>
                    <a:cs typeface="ヒラギノ角ゴ Pro W3"/>
                    <a:sym typeface="Lexia" panose="02060503040202020203" pitchFamily="18" charset="0"/>
                  </a:endParaRPr>
                </a:p>
              </p:txBody>
            </p:sp>
            <p:sp>
              <p:nvSpPr>
                <p:cNvPr id="63" name="Freeform 499">
                  <a:extLst>
                    <a:ext uri="{FF2B5EF4-FFF2-40B4-BE49-F238E27FC236}">
                      <a16:creationId xmlns:a16="http://schemas.microsoft.com/office/drawing/2014/main" id="{8A2CC16E-F66E-B24C-C3AB-D1097CE7BCA3}"/>
                    </a:ext>
                  </a:extLst>
                </p:cNvPr>
                <p:cNvSpPr/>
                <p:nvPr/>
              </p:nvSpPr>
              <p:spPr bwMode="auto">
                <a:xfrm>
                  <a:off x="4668444" y="3774699"/>
                  <a:ext cx="205125" cy="227109"/>
                </a:xfrm>
                <a:custGeom>
                  <a:avLst/>
                  <a:gdLst>
                    <a:gd name="connsiteX0" fmla="*/ 201241 w 205125"/>
                    <a:gd name="connsiteY0" fmla="*/ 0 h 227109"/>
                    <a:gd name="connsiteX1" fmla="*/ 205125 w 205125"/>
                    <a:gd name="connsiteY1" fmla="*/ 26 h 227109"/>
                    <a:gd name="connsiteX2" fmla="*/ 205125 w 205125"/>
                    <a:gd name="connsiteY2" fmla="*/ 195641 h 227109"/>
                    <a:gd name="connsiteX3" fmla="*/ 153545 w 205125"/>
                    <a:gd name="connsiteY3" fmla="*/ 196782 h 227109"/>
                    <a:gd name="connsiteX4" fmla="*/ 0 w 205125"/>
                    <a:gd name="connsiteY4" fmla="*/ 227109 h 227109"/>
                    <a:gd name="connsiteX5" fmla="*/ 67845 w 205125"/>
                    <a:gd name="connsiteY5" fmla="*/ 56136 h 227109"/>
                    <a:gd name="connsiteX6" fmla="*/ 201241 w 205125"/>
                    <a:gd name="connsiteY6" fmla="*/ 0 h 227109"/>
                    <a:gd name="connsiteX0" fmla="*/ 201241 w 205125"/>
                    <a:gd name="connsiteY0" fmla="*/ 0 h 227109"/>
                    <a:gd name="connsiteX1" fmla="*/ 205125 w 205125"/>
                    <a:gd name="connsiteY1" fmla="*/ 26 h 227109"/>
                    <a:gd name="connsiteX2" fmla="*/ 205125 w 205125"/>
                    <a:gd name="connsiteY2" fmla="*/ 195641 h 227109"/>
                    <a:gd name="connsiteX3" fmla="*/ 153545 w 205125"/>
                    <a:gd name="connsiteY3" fmla="*/ 196782 h 227109"/>
                    <a:gd name="connsiteX4" fmla="*/ 0 w 205125"/>
                    <a:gd name="connsiteY4" fmla="*/ 227109 h 227109"/>
                    <a:gd name="connsiteX5" fmla="*/ 46497 w 205125"/>
                    <a:gd name="connsiteY5" fmla="*/ 56136 h 227109"/>
                    <a:gd name="connsiteX6" fmla="*/ 201241 w 205125"/>
                    <a:gd name="connsiteY6" fmla="*/ 0 h 227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125" h="227109">
                      <a:moveTo>
                        <a:pt x="201241" y="0"/>
                      </a:moveTo>
                      <a:lnTo>
                        <a:pt x="205125" y="26"/>
                      </a:lnTo>
                      <a:lnTo>
                        <a:pt x="205125" y="195641"/>
                      </a:lnTo>
                      <a:lnTo>
                        <a:pt x="153545" y="196782"/>
                      </a:lnTo>
                      <a:cubicBezTo>
                        <a:pt x="86796" y="202369"/>
                        <a:pt x="25072" y="218310"/>
                        <a:pt x="0" y="227109"/>
                      </a:cubicBezTo>
                      <a:cubicBezTo>
                        <a:pt x="1496" y="184866"/>
                        <a:pt x="4639" y="93932"/>
                        <a:pt x="46497" y="56136"/>
                      </a:cubicBezTo>
                      <a:cubicBezTo>
                        <a:pt x="77890" y="27789"/>
                        <a:pt x="150447" y="5591"/>
                        <a:pt x="201241" y="0"/>
                      </a:cubicBezTo>
                      <a:close/>
                    </a:path>
                  </a:pathLst>
                </a:custGeom>
                <a:solidFill>
                  <a:srgbClr val="68D2DF">
                    <a:lumMod val="60000"/>
                    <a:lumOff val="40000"/>
                  </a:srgbClr>
                </a:solid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ea typeface="MS PGothic" pitchFamily="34" charset="-128"/>
                    <a:cs typeface="ヒラギノ角ゴ Pro W3"/>
                    <a:sym typeface="Lexia" panose="02060503040202020203" pitchFamily="18" charset="0"/>
                  </a:endParaRPr>
                </a:p>
              </p:txBody>
            </p:sp>
          </p:grpSp>
        </p:grpSp>
        <p:cxnSp>
          <p:nvCxnSpPr>
            <p:cNvPr id="197" name="Straight Arrow Connector 196">
              <a:extLst>
                <a:ext uri="{FF2B5EF4-FFF2-40B4-BE49-F238E27FC236}">
                  <a16:creationId xmlns:a16="http://schemas.microsoft.com/office/drawing/2014/main" id="{9983149B-47B5-AA82-7B75-561283A11D78}"/>
                </a:ext>
              </a:extLst>
            </p:cNvPr>
            <p:cNvCxnSpPr>
              <a:cxnSpLocks/>
            </p:cNvCxnSpPr>
            <p:nvPr/>
          </p:nvCxnSpPr>
          <p:spPr>
            <a:xfrm>
              <a:off x="6096000" y="2328421"/>
              <a:ext cx="0" cy="386499"/>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00" name="Straight Arrow Connector 199">
              <a:extLst>
                <a:ext uri="{FF2B5EF4-FFF2-40B4-BE49-F238E27FC236}">
                  <a16:creationId xmlns:a16="http://schemas.microsoft.com/office/drawing/2014/main" id="{A695828C-B01D-7A16-B15D-873E5E5E06FD}"/>
                </a:ext>
              </a:extLst>
            </p:cNvPr>
            <p:cNvCxnSpPr>
              <a:cxnSpLocks/>
            </p:cNvCxnSpPr>
            <p:nvPr/>
          </p:nvCxnSpPr>
          <p:spPr>
            <a:xfrm flipH="1">
              <a:off x="6642755" y="2632111"/>
              <a:ext cx="676143" cy="507015"/>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02" name="Straight Arrow Connector 201">
              <a:extLst>
                <a:ext uri="{FF2B5EF4-FFF2-40B4-BE49-F238E27FC236}">
                  <a16:creationId xmlns:a16="http://schemas.microsoft.com/office/drawing/2014/main" id="{D392DC59-A48F-D34C-09DF-22AFC588CA2C}"/>
                </a:ext>
              </a:extLst>
            </p:cNvPr>
            <p:cNvCxnSpPr>
              <a:cxnSpLocks/>
            </p:cNvCxnSpPr>
            <p:nvPr/>
          </p:nvCxnSpPr>
          <p:spPr>
            <a:xfrm flipH="1">
              <a:off x="6755877" y="3657600"/>
              <a:ext cx="889261" cy="0"/>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04" name="Straight Arrow Connector 203">
              <a:extLst>
                <a:ext uri="{FF2B5EF4-FFF2-40B4-BE49-F238E27FC236}">
                  <a16:creationId xmlns:a16="http://schemas.microsoft.com/office/drawing/2014/main" id="{62A30CC1-7CDC-1EC9-BE3E-78276A7DAC74}"/>
                </a:ext>
              </a:extLst>
            </p:cNvPr>
            <p:cNvCxnSpPr>
              <a:cxnSpLocks/>
            </p:cNvCxnSpPr>
            <p:nvPr/>
          </p:nvCxnSpPr>
          <p:spPr>
            <a:xfrm>
              <a:off x="6096000" y="3996965"/>
              <a:ext cx="0" cy="791852"/>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sp>
          <p:nvSpPr>
            <p:cNvPr id="206" name="TextBox 504">
              <a:extLst>
                <a:ext uri="{FF2B5EF4-FFF2-40B4-BE49-F238E27FC236}">
                  <a16:creationId xmlns:a16="http://schemas.microsoft.com/office/drawing/2014/main" id="{6056ADA2-57AE-360C-CE98-40495B91768A}"/>
                </a:ext>
              </a:extLst>
            </p:cNvPr>
            <p:cNvSpPr txBox="1"/>
            <p:nvPr/>
          </p:nvSpPr>
          <p:spPr bwMode="auto">
            <a:xfrm>
              <a:off x="1486913" y="2031510"/>
              <a:ext cx="815782" cy="360850"/>
            </a:xfrm>
            <a:prstGeom prst="rect">
              <a:avLst/>
            </a:prstGeom>
            <a:noFill/>
            <a:ln w="9525">
              <a:noFill/>
              <a:miter lim="800000"/>
              <a:headEnd/>
              <a:tailEnd/>
            </a:ln>
            <a:effectLst/>
          </p:spPr>
          <p:txBody>
            <a:bodyPr wrap="none" lIns="72000" tIns="72000" rIns="72000" bIns="72000" rtlCol="0" anchor="b">
              <a:spAutoFit/>
            </a:bodyPr>
            <a:lstStyle/>
            <a:p>
              <a:pPr algn="ctr" defTabSz="914377">
                <a:defRPr/>
              </a:pPr>
              <a:r>
                <a:rPr lang="en-GB" sz="1400" b="1" dirty="0">
                  <a:solidFill>
                    <a:srgbClr val="595959"/>
                  </a:solidFill>
                  <a:sym typeface="Lexia" panose="02060503040202020203" pitchFamily="18" charset="0"/>
                </a:rPr>
                <a:t>Surgeon</a:t>
              </a:r>
            </a:p>
          </p:txBody>
        </p:sp>
        <p:grpSp>
          <p:nvGrpSpPr>
            <p:cNvPr id="207" name="Group 206">
              <a:extLst>
                <a:ext uri="{FF2B5EF4-FFF2-40B4-BE49-F238E27FC236}">
                  <a16:creationId xmlns:a16="http://schemas.microsoft.com/office/drawing/2014/main" id="{7E0146DF-B8D9-E7EE-32D1-E6C4D4112643}"/>
                </a:ext>
              </a:extLst>
            </p:cNvPr>
            <p:cNvGrpSpPr/>
            <p:nvPr/>
          </p:nvGrpSpPr>
          <p:grpSpPr>
            <a:xfrm>
              <a:off x="2234903" y="1786819"/>
              <a:ext cx="597441" cy="850232"/>
              <a:chOff x="1747942" y="3385049"/>
              <a:chExt cx="653295" cy="929719"/>
            </a:xfrm>
          </p:grpSpPr>
          <p:grpSp>
            <p:nvGrpSpPr>
              <p:cNvPr id="208" name="Group 506">
                <a:extLst>
                  <a:ext uri="{FF2B5EF4-FFF2-40B4-BE49-F238E27FC236}">
                    <a16:creationId xmlns:a16="http://schemas.microsoft.com/office/drawing/2014/main" id="{31121953-7852-E11D-76E2-867988FE2DEC}"/>
                  </a:ext>
                </a:extLst>
              </p:cNvPr>
              <p:cNvGrpSpPr/>
              <p:nvPr/>
            </p:nvGrpSpPr>
            <p:grpSpPr>
              <a:xfrm>
                <a:off x="1747942" y="3392778"/>
                <a:ext cx="653295" cy="921990"/>
                <a:chOff x="2715342" y="3872799"/>
                <a:chExt cx="360845" cy="509258"/>
              </a:xfrm>
            </p:grpSpPr>
            <p:sp>
              <p:nvSpPr>
                <p:cNvPr id="212" name="Rectangle 278">
                  <a:extLst>
                    <a:ext uri="{FF2B5EF4-FFF2-40B4-BE49-F238E27FC236}">
                      <a16:creationId xmlns:a16="http://schemas.microsoft.com/office/drawing/2014/main" id="{B2EC9016-8DF6-A302-D56E-BD201DE501D7}"/>
                    </a:ext>
                  </a:extLst>
                </p:cNvPr>
                <p:cNvSpPr>
                  <a:spLocks noChangeArrowheads="1"/>
                </p:cNvSpPr>
                <p:nvPr/>
              </p:nvSpPr>
              <p:spPr bwMode="auto">
                <a:xfrm>
                  <a:off x="2853081" y="4167684"/>
                  <a:ext cx="84392" cy="92152"/>
                </a:xfrm>
                <a:prstGeom prst="rect">
                  <a:avLst/>
                </a:prstGeom>
                <a:solidFill>
                  <a:srgbClr val="D9A78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13" name="Freeform 279">
                  <a:extLst>
                    <a:ext uri="{FF2B5EF4-FFF2-40B4-BE49-F238E27FC236}">
                      <a16:creationId xmlns:a16="http://schemas.microsoft.com/office/drawing/2014/main" id="{2C98F779-88E9-44C2-559C-8F876CA0C271}"/>
                    </a:ext>
                  </a:extLst>
                </p:cNvPr>
                <p:cNvSpPr>
                  <a:spLocks/>
                </p:cNvSpPr>
                <p:nvPr/>
              </p:nvSpPr>
              <p:spPr bwMode="auto">
                <a:xfrm>
                  <a:off x="2895764" y="4222975"/>
                  <a:ext cx="180423" cy="159082"/>
                </a:xfrm>
                <a:custGeom>
                  <a:avLst/>
                  <a:gdLst>
                    <a:gd name="T0" fmla="*/ 62 w 214"/>
                    <a:gd name="T1" fmla="*/ 0 h 189"/>
                    <a:gd name="T2" fmla="*/ 171 w 214"/>
                    <a:gd name="T3" fmla="*/ 28 h 189"/>
                    <a:gd name="T4" fmla="*/ 214 w 214"/>
                    <a:gd name="T5" fmla="*/ 189 h 189"/>
                    <a:gd name="T6" fmla="*/ 0 w 214"/>
                    <a:gd name="T7" fmla="*/ 189 h 189"/>
                    <a:gd name="T8" fmla="*/ 0 w 214"/>
                    <a:gd name="T9" fmla="*/ 5 h 189"/>
                    <a:gd name="T10" fmla="*/ 62 w 214"/>
                    <a:gd name="T11" fmla="*/ 0 h 189"/>
                  </a:gdLst>
                  <a:ahLst/>
                  <a:cxnLst>
                    <a:cxn ang="0">
                      <a:pos x="T0" y="T1"/>
                    </a:cxn>
                    <a:cxn ang="0">
                      <a:pos x="T2" y="T3"/>
                    </a:cxn>
                    <a:cxn ang="0">
                      <a:pos x="T4" y="T5"/>
                    </a:cxn>
                    <a:cxn ang="0">
                      <a:pos x="T6" y="T7"/>
                    </a:cxn>
                    <a:cxn ang="0">
                      <a:pos x="T8" y="T9"/>
                    </a:cxn>
                    <a:cxn ang="0">
                      <a:pos x="T10" y="T11"/>
                    </a:cxn>
                  </a:cxnLst>
                  <a:rect l="0" t="0" r="r" b="b"/>
                  <a:pathLst>
                    <a:path w="214" h="189">
                      <a:moveTo>
                        <a:pt x="62" y="0"/>
                      </a:moveTo>
                      <a:cubicBezTo>
                        <a:pt x="62" y="0"/>
                        <a:pt x="157" y="14"/>
                        <a:pt x="171" y="28"/>
                      </a:cubicBezTo>
                      <a:cubicBezTo>
                        <a:pt x="183" y="41"/>
                        <a:pt x="208" y="162"/>
                        <a:pt x="214" y="189"/>
                      </a:cubicBezTo>
                      <a:cubicBezTo>
                        <a:pt x="48" y="189"/>
                        <a:pt x="0" y="189"/>
                        <a:pt x="0" y="189"/>
                      </a:cubicBezTo>
                      <a:cubicBezTo>
                        <a:pt x="0" y="5"/>
                        <a:pt x="0" y="5"/>
                        <a:pt x="0" y="5"/>
                      </a:cubicBezTo>
                      <a:lnTo>
                        <a:pt x="62" y="0"/>
                      </a:lnTo>
                      <a:close/>
                    </a:path>
                  </a:pathLst>
                </a:custGeom>
                <a:solidFill>
                  <a:srgbClr val="68D2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14" name="Freeform 280">
                  <a:extLst>
                    <a:ext uri="{FF2B5EF4-FFF2-40B4-BE49-F238E27FC236}">
                      <a16:creationId xmlns:a16="http://schemas.microsoft.com/office/drawing/2014/main" id="{DFBFA05C-086B-C467-3E8B-91565FD6858E}"/>
                    </a:ext>
                  </a:extLst>
                </p:cNvPr>
                <p:cNvSpPr>
                  <a:spLocks/>
                </p:cNvSpPr>
                <p:nvPr/>
              </p:nvSpPr>
              <p:spPr bwMode="auto">
                <a:xfrm>
                  <a:off x="2895764" y="3903840"/>
                  <a:ext cx="105732" cy="280334"/>
                </a:xfrm>
                <a:custGeom>
                  <a:avLst/>
                  <a:gdLst>
                    <a:gd name="T0" fmla="*/ 0 w 125"/>
                    <a:gd name="T1" fmla="*/ 0 h 332"/>
                    <a:gd name="T2" fmla="*/ 125 w 125"/>
                    <a:gd name="T3" fmla="*/ 157 h 332"/>
                    <a:gd name="T4" fmla="*/ 90 w 125"/>
                    <a:gd name="T5" fmla="*/ 293 h 332"/>
                    <a:gd name="T6" fmla="*/ 0 w 125"/>
                    <a:gd name="T7" fmla="*/ 332 h 332"/>
                    <a:gd name="T8" fmla="*/ 0 w 125"/>
                    <a:gd name="T9" fmla="*/ 0 h 332"/>
                  </a:gdLst>
                  <a:ahLst/>
                  <a:cxnLst>
                    <a:cxn ang="0">
                      <a:pos x="T0" y="T1"/>
                    </a:cxn>
                    <a:cxn ang="0">
                      <a:pos x="T2" y="T3"/>
                    </a:cxn>
                    <a:cxn ang="0">
                      <a:pos x="T4" y="T5"/>
                    </a:cxn>
                    <a:cxn ang="0">
                      <a:pos x="T6" y="T7"/>
                    </a:cxn>
                    <a:cxn ang="0">
                      <a:pos x="T8" y="T9"/>
                    </a:cxn>
                  </a:cxnLst>
                  <a:rect l="0" t="0" r="r" b="b"/>
                  <a:pathLst>
                    <a:path w="125" h="332">
                      <a:moveTo>
                        <a:pt x="0" y="0"/>
                      </a:moveTo>
                      <a:cubicBezTo>
                        <a:pt x="48" y="0"/>
                        <a:pt x="125" y="28"/>
                        <a:pt x="125" y="157"/>
                      </a:cubicBezTo>
                      <a:cubicBezTo>
                        <a:pt x="125" y="231"/>
                        <a:pt x="101" y="280"/>
                        <a:pt x="90" y="293"/>
                      </a:cubicBezTo>
                      <a:cubicBezTo>
                        <a:pt x="80" y="306"/>
                        <a:pt x="26" y="332"/>
                        <a:pt x="0" y="332"/>
                      </a:cubicBezTo>
                      <a:cubicBezTo>
                        <a:pt x="0" y="202"/>
                        <a:pt x="0" y="0"/>
                        <a:pt x="0" y="0"/>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15" name="Freeform 281">
                  <a:extLst>
                    <a:ext uri="{FF2B5EF4-FFF2-40B4-BE49-F238E27FC236}">
                      <a16:creationId xmlns:a16="http://schemas.microsoft.com/office/drawing/2014/main" id="{C191FFAE-8636-C46E-3616-FE552C1AEE62}"/>
                    </a:ext>
                  </a:extLst>
                </p:cNvPr>
                <p:cNvSpPr>
                  <a:spLocks/>
                </p:cNvSpPr>
                <p:nvPr/>
              </p:nvSpPr>
              <p:spPr bwMode="auto">
                <a:xfrm>
                  <a:off x="2975305" y="4026062"/>
                  <a:ext cx="47531" cy="65961"/>
                </a:xfrm>
                <a:custGeom>
                  <a:avLst/>
                  <a:gdLst>
                    <a:gd name="T0" fmla="*/ 54 w 56"/>
                    <a:gd name="T1" fmla="*/ 42 h 78"/>
                    <a:gd name="T2" fmla="*/ 32 w 56"/>
                    <a:gd name="T3" fmla="*/ 2 h 78"/>
                    <a:gd name="T4" fmla="*/ 2 w 56"/>
                    <a:gd name="T5" fmla="*/ 35 h 78"/>
                    <a:gd name="T6" fmla="*/ 24 w 56"/>
                    <a:gd name="T7" fmla="*/ 76 h 78"/>
                    <a:gd name="T8" fmla="*/ 54 w 56"/>
                    <a:gd name="T9" fmla="*/ 42 h 78"/>
                  </a:gdLst>
                  <a:ahLst/>
                  <a:cxnLst>
                    <a:cxn ang="0">
                      <a:pos x="T0" y="T1"/>
                    </a:cxn>
                    <a:cxn ang="0">
                      <a:pos x="T2" y="T3"/>
                    </a:cxn>
                    <a:cxn ang="0">
                      <a:pos x="T4" y="T5"/>
                    </a:cxn>
                    <a:cxn ang="0">
                      <a:pos x="T6" y="T7"/>
                    </a:cxn>
                    <a:cxn ang="0">
                      <a:pos x="T8" y="T9"/>
                    </a:cxn>
                  </a:cxnLst>
                  <a:rect l="0" t="0" r="r" b="b"/>
                  <a:pathLst>
                    <a:path w="56" h="78">
                      <a:moveTo>
                        <a:pt x="54" y="42"/>
                      </a:moveTo>
                      <a:cubicBezTo>
                        <a:pt x="56" y="22"/>
                        <a:pt x="46" y="4"/>
                        <a:pt x="32" y="2"/>
                      </a:cubicBezTo>
                      <a:cubicBezTo>
                        <a:pt x="18" y="0"/>
                        <a:pt x="5" y="15"/>
                        <a:pt x="2" y="35"/>
                      </a:cubicBezTo>
                      <a:cubicBezTo>
                        <a:pt x="0" y="56"/>
                        <a:pt x="10" y="74"/>
                        <a:pt x="24" y="76"/>
                      </a:cubicBezTo>
                      <a:cubicBezTo>
                        <a:pt x="39" y="78"/>
                        <a:pt x="52" y="63"/>
                        <a:pt x="54" y="42"/>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16" name="Freeform 282">
                  <a:extLst>
                    <a:ext uri="{FF2B5EF4-FFF2-40B4-BE49-F238E27FC236}">
                      <a16:creationId xmlns:a16="http://schemas.microsoft.com/office/drawing/2014/main" id="{38933AC1-66FA-7CCF-E7AC-84EFF81FFC2D}"/>
                    </a:ext>
                  </a:extLst>
                </p:cNvPr>
                <p:cNvSpPr>
                  <a:spLocks/>
                </p:cNvSpPr>
                <p:nvPr/>
              </p:nvSpPr>
              <p:spPr bwMode="auto">
                <a:xfrm>
                  <a:off x="2790032" y="3903840"/>
                  <a:ext cx="105732" cy="280334"/>
                </a:xfrm>
                <a:custGeom>
                  <a:avLst/>
                  <a:gdLst>
                    <a:gd name="T0" fmla="*/ 125 w 125"/>
                    <a:gd name="T1" fmla="*/ 0 h 332"/>
                    <a:gd name="T2" fmla="*/ 0 w 125"/>
                    <a:gd name="T3" fmla="*/ 157 h 332"/>
                    <a:gd name="T4" fmla="*/ 35 w 125"/>
                    <a:gd name="T5" fmla="*/ 293 h 332"/>
                    <a:gd name="T6" fmla="*/ 125 w 125"/>
                    <a:gd name="T7" fmla="*/ 332 h 332"/>
                    <a:gd name="T8" fmla="*/ 125 w 125"/>
                    <a:gd name="T9" fmla="*/ 0 h 332"/>
                  </a:gdLst>
                  <a:ahLst/>
                  <a:cxnLst>
                    <a:cxn ang="0">
                      <a:pos x="T0" y="T1"/>
                    </a:cxn>
                    <a:cxn ang="0">
                      <a:pos x="T2" y="T3"/>
                    </a:cxn>
                    <a:cxn ang="0">
                      <a:pos x="T4" y="T5"/>
                    </a:cxn>
                    <a:cxn ang="0">
                      <a:pos x="T6" y="T7"/>
                    </a:cxn>
                    <a:cxn ang="0">
                      <a:pos x="T8" y="T9"/>
                    </a:cxn>
                  </a:cxnLst>
                  <a:rect l="0" t="0" r="r" b="b"/>
                  <a:pathLst>
                    <a:path w="125" h="332">
                      <a:moveTo>
                        <a:pt x="125" y="0"/>
                      </a:moveTo>
                      <a:cubicBezTo>
                        <a:pt x="77" y="0"/>
                        <a:pt x="0" y="28"/>
                        <a:pt x="0" y="157"/>
                      </a:cubicBezTo>
                      <a:cubicBezTo>
                        <a:pt x="0" y="231"/>
                        <a:pt x="25" y="280"/>
                        <a:pt x="35" y="293"/>
                      </a:cubicBezTo>
                      <a:cubicBezTo>
                        <a:pt x="45" y="306"/>
                        <a:pt x="99" y="332"/>
                        <a:pt x="125" y="332"/>
                      </a:cubicBezTo>
                      <a:cubicBezTo>
                        <a:pt x="125" y="202"/>
                        <a:pt x="125" y="0"/>
                        <a:pt x="125" y="0"/>
                      </a:cubicBezTo>
                      <a:close/>
                    </a:path>
                  </a:pathLst>
                </a:custGeom>
                <a:solidFill>
                  <a:srgbClr val="F2D7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17" name="Freeform 283">
                  <a:extLst>
                    <a:ext uri="{FF2B5EF4-FFF2-40B4-BE49-F238E27FC236}">
                      <a16:creationId xmlns:a16="http://schemas.microsoft.com/office/drawing/2014/main" id="{BFC241BD-0313-6EC6-9F50-7DE16C73EFD6}"/>
                    </a:ext>
                  </a:extLst>
                </p:cNvPr>
                <p:cNvSpPr>
                  <a:spLocks/>
                </p:cNvSpPr>
                <p:nvPr/>
              </p:nvSpPr>
              <p:spPr bwMode="auto">
                <a:xfrm>
                  <a:off x="2768692" y="4026062"/>
                  <a:ext cx="46561" cy="65961"/>
                </a:xfrm>
                <a:custGeom>
                  <a:avLst/>
                  <a:gdLst>
                    <a:gd name="T0" fmla="*/ 2 w 56"/>
                    <a:gd name="T1" fmla="*/ 42 h 78"/>
                    <a:gd name="T2" fmla="*/ 24 w 56"/>
                    <a:gd name="T3" fmla="*/ 2 h 78"/>
                    <a:gd name="T4" fmla="*/ 54 w 56"/>
                    <a:gd name="T5" fmla="*/ 35 h 78"/>
                    <a:gd name="T6" fmla="*/ 32 w 56"/>
                    <a:gd name="T7" fmla="*/ 76 h 78"/>
                    <a:gd name="T8" fmla="*/ 2 w 56"/>
                    <a:gd name="T9" fmla="*/ 42 h 78"/>
                  </a:gdLst>
                  <a:ahLst/>
                  <a:cxnLst>
                    <a:cxn ang="0">
                      <a:pos x="T0" y="T1"/>
                    </a:cxn>
                    <a:cxn ang="0">
                      <a:pos x="T2" y="T3"/>
                    </a:cxn>
                    <a:cxn ang="0">
                      <a:pos x="T4" y="T5"/>
                    </a:cxn>
                    <a:cxn ang="0">
                      <a:pos x="T6" y="T7"/>
                    </a:cxn>
                    <a:cxn ang="0">
                      <a:pos x="T8" y="T9"/>
                    </a:cxn>
                  </a:cxnLst>
                  <a:rect l="0" t="0" r="r" b="b"/>
                  <a:pathLst>
                    <a:path w="56" h="78">
                      <a:moveTo>
                        <a:pt x="2" y="42"/>
                      </a:moveTo>
                      <a:cubicBezTo>
                        <a:pt x="0" y="22"/>
                        <a:pt x="10" y="4"/>
                        <a:pt x="24" y="2"/>
                      </a:cubicBezTo>
                      <a:cubicBezTo>
                        <a:pt x="38" y="0"/>
                        <a:pt x="52" y="15"/>
                        <a:pt x="54" y="35"/>
                      </a:cubicBezTo>
                      <a:cubicBezTo>
                        <a:pt x="56" y="56"/>
                        <a:pt x="46" y="74"/>
                        <a:pt x="32" y="76"/>
                      </a:cubicBezTo>
                      <a:cubicBezTo>
                        <a:pt x="18" y="78"/>
                        <a:pt x="4" y="63"/>
                        <a:pt x="2" y="42"/>
                      </a:cubicBezTo>
                      <a:close/>
                    </a:path>
                  </a:pathLst>
                </a:custGeom>
                <a:solidFill>
                  <a:srgbClr val="F2D7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18" name="Freeform 284">
                  <a:extLst>
                    <a:ext uri="{FF2B5EF4-FFF2-40B4-BE49-F238E27FC236}">
                      <a16:creationId xmlns:a16="http://schemas.microsoft.com/office/drawing/2014/main" id="{8486B57D-9C1E-4714-7E01-090316A562FA}"/>
                    </a:ext>
                  </a:extLst>
                </p:cNvPr>
                <p:cNvSpPr>
                  <a:spLocks/>
                </p:cNvSpPr>
                <p:nvPr/>
              </p:nvSpPr>
              <p:spPr bwMode="auto">
                <a:xfrm>
                  <a:off x="2715342" y="4222975"/>
                  <a:ext cx="180423" cy="159082"/>
                </a:xfrm>
                <a:custGeom>
                  <a:avLst/>
                  <a:gdLst>
                    <a:gd name="T0" fmla="*/ 152 w 214"/>
                    <a:gd name="T1" fmla="*/ 0 h 189"/>
                    <a:gd name="T2" fmla="*/ 44 w 214"/>
                    <a:gd name="T3" fmla="*/ 28 h 189"/>
                    <a:gd name="T4" fmla="*/ 0 w 214"/>
                    <a:gd name="T5" fmla="*/ 189 h 189"/>
                    <a:gd name="T6" fmla="*/ 214 w 214"/>
                    <a:gd name="T7" fmla="*/ 189 h 189"/>
                    <a:gd name="T8" fmla="*/ 214 w 214"/>
                    <a:gd name="T9" fmla="*/ 5 h 189"/>
                    <a:gd name="T10" fmla="*/ 152 w 214"/>
                    <a:gd name="T11" fmla="*/ 0 h 189"/>
                  </a:gdLst>
                  <a:ahLst/>
                  <a:cxnLst>
                    <a:cxn ang="0">
                      <a:pos x="T0" y="T1"/>
                    </a:cxn>
                    <a:cxn ang="0">
                      <a:pos x="T2" y="T3"/>
                    </a:cxn>
                    <a:cxn ang="0">
                      <a:pos x="T4" y="T5"/>
                    </a:cxn>
                    <a:cxn ang="0">
                      <a:pos x="T6" y="T7"/>
                    </a:cxn>
                    <a:cxn ang="0">
                      <a:pos x="T8" y="T9"/>
                    </a:cxn>
                    <a:cxn ang="0">
                      <a:pos x="T10" y="T11"/>
                    </a:cxn>
                  </a:cxnLst>
                  <a:rect l="0" t="0" r="r" b="b"/>
                  <a:pathLst>
                    <a:path w="214" h="189">
                      <a:moveTo>
                        <a:pt x="152" y="0"/>
                      </a:moveTo>
                      <a:cubicBezTo>
                        <a:pt x="152" y="0"/>
                        <a:pt x="58" y="14"/>
                        <a:pt x="44" y="28"/>
                      </a:cubicBezTo>
                      <a:cubicBezTo>
                        <a:pt x="31" y="41"/>
                        <a:pt x="6" y="162"/>
                        <a:pt x="0" y="189"/>
                      </a:cubicBezTo>
                      <a:cubicBezTo>
                        <a:pt x="166" y="189"/>
                        <a:pt x="214" y="189"/>
                        <a:pt x="214" y="189"/>
                      </a:cubicBezTo>
                      <a:cubicBezTo>
                        <a:pt x="214" y="5"/>
                        <a:pt x="214" y="5"/>
                        <a:pt x="214" y="5"/>
                      </a:cubicBezTo>
                      <a:lnTo>
                        <a:pt x="152" y="0"/>
                      </a:lnTo>
                      <a:close/>
                    </a:path>
                  </a:pathLst>
                </a:custGeom>
                <a:solidFill>
                  <a:srgbClr val="68D2DF">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19" name="Freeform 287">
                  <a:extLst>
                    <a:ext uri="{FF2B5EF4-FFF2-40B4-BE49-F238E27FC236}">
                      <a16:creationId xmlns:a16="http://schemas.microsoft.com/office/drawing/2014/main" id="{C16E1919-294C-9A04-B271-BE39D8F2B964}"/>
                    </a:ext>
                  </a:extLst>
                </p:cNvPr>
                <p:cNvSpPr>
                  <a:spLocks/>
                </p:cNvSpPr>
                <p:nvPr/>
              </p:nvSpPr>
              <p:spPr bwMode="auto">
                <a:xfrm>
                  <a:off x="2751233" y="3872799"/>
                  <a:ext cx="287124" cy="192063"/>
                </a:xfrm>
                <a:custGeom>
                  <a:avLst/>
                  <a:gdLst>
                    <a:gd name="T0" fmla="*/ 299 w 340"/>
                    <a:gd name="T1" fmla="*/ 187 h 228"/>
                    <a:gd name="T2" fmla="*/ 170 w 340"/>
                    <a:gd name="T3" fmla="*/ 0 h 228"/>
                    <a:gd name="T4" fmla="*/ 43 w 340"/>
                    <a:gd name="T5" fmla="*/ 182 h 228"/>
                    <a:gd name="T6" fmla="*/ 66 w 340"/>
                    <a:gd name="T7" fmla="*/ 228 h 228"/>
                    <a:gd name="T8" fmla="*/ 70 w 340"/>
                    <a:gd name="T9" fmla="*/ 228 h 228"/>
                    <a:gd name="T10" fmla="*/ 81 w 340"/>
                    <a:gd name="T11" fmla="*/ 152 h 228"/>
                    <a:gd name="T12" fmla="*/ 238 w 340"/>
                    <a:gd name="T13" fmla="*/ 108 h 228"/>
                    <a:gd name="T14" fmla="*/ 267 w 340"/>
                    <a:gd name="T15" fmla="*/ 163 h 228"/>
                    <a:gd name="T16" fmla="*/ 256 w 340"/>
                    <a:gd name="T17" fmla="*/ 167 h 228"/>
                    <a:gd name="T18" fmla="*/ 267 w 340"/>
                    <a:gd name="T19" fmla="*/ 228 h 228"/>
                    <a:gd name="T20" fmla="*/ 275 w 340"/>
                    <a:gd name="T21" fmla="*/ 228 h 228"/>
                    <a:gd name="T22" fmla="*/ 299 w 340"/>
                    <a:gd name="T23" fmla="*/ 187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0" h="228">
                      <a:moveTo>
                        <a:pt x="299" y="187"/>
                      </a:moveTo>
                      <a:cubicBezTo>
                        <a:pt x="299" y="187"/>
                        <a:pt x="340" y="0"/>
                        <a:pt x="170" y="0"/>
                      </a:cubicBezTo>
                      <a:cubicBezTo>
                        <a:pt x="0" y="0"/>
                        <a:pt x="43" y="182"/>
                        <a:pt x="43" y="182"/>
                      </a:cubicBezTo>
                      <a:cubicBezTo>
                        <a:pt x="43" y="182"/>
                        <a:pt x="66" y="168"/>
                        <a:pt x="66" y="228"/>
                      </a:cubicBezTo>
                      <a:cubicBezTo>
                        <a:pt x="75" y="228"/>
                        <a:pt x="70" y="228"/>
                        <a:pt x="70" y="228"/>
                      </a:cubicBezTo>
                      <a:cubicBezTo>
                        <a:pt x="70" y="228"/>
                        <a:pt x="79" y="188"/>
                        <a:pt x="81" y="152"/>
                      </a:cubicBezTo>
                      <a:cubicBezTo>
                        <a:pt x="141" y="152"/>
                        <a:pt x="194" y="144"/>
                        <a:pt x="238" y="108"/>
                      </a:cubicBezTo>
                      <a:cubicBezTo>
                        <a:pt x="264" y="108"/>
                        <a:pt x="267" y="139"/>
                        <a:pt x="267" y="163"/>
                      </a:cubicBezTo>
                      <a:cubicBezTo>
                        <a:pt x="256" y="167"/>
                        <a:pt x="256" y="167"/>
                        <a:pt x="256" y="167"/>
                      </a:cubicBezTo>
                      <a:cubicBezTo>
                        <a:pt x="256" y="167"/>
                        <a:pt x="267" y="188"/>
                        <a:pt x="267" y="228"/>
                      </a:cubicBezTo>
                      <a:cubicBezTo>
                        <a:pt x="275" y="228"/>
                        <a:pt x="275" y="228"/>
                        <a:pt x="275" y="228"/>
                      </a:cubicBezTo>
                      <a:cubicBezTo>
                        <a:pt x="275" y="228"/>
                        <a:pt x="274" y="162"/>
                        <a:pt x="299" y="187"/>
                      </a:cubicBezTo>
                      <a:close/>
                    </a:path>
                  </a:pathLst>
                </a:custGeom>
                <a:solidFill>
                  <a:srgbClr val="F0AB00">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grpSp>
          <p:grpSp>
            <p:nvGrpSpPr>
              <p:cNvPr id="209" name="Group 507">
                <a:extLst>
                  <a:ext uri="{FF2B5EF4-FFF2-40B4-BE49-F238E27FC236}">
                    <a16:creationId xmlns:a16="http://schemas.microsoft.com/office/drawing/2014/main" id="{9177C078-B6AB-E081-B942-16ECB792569D}"/>
                  </a:ext>
                </a:extLst>
              </p:cNvPr>
              <p:cNvGrpSpPr/>
              <p:nvPr/>
            </p:nvGrpSpPr>
            <p:grpSpPr>
              <a:xfrm>
                <a:off x="1867440" y="3385049"/>
                <a:ext cx="412006" cy="208547"/>
                <a:chOff x="4668444" y="3774699"/>
                <a:chExt cx="437623" cy="234137"/>
              </a:xfrm>
            </p:grpSpPr>
            <p:sp>
              <p:nvSpPr>
                <p:cNvPr id="210" name="Freeform 508">
                  <a:extLst>
                    <a:ext uri="{FF2B5EF4-FFF2-40B4-BE49-F238E27FC236}">
                      <a16:creationId xmlns:a16="http://schemas.microsoft.com/office/drawing/2014/main" id="{4223E8D4-2964-731B-30B3-BC5ED56B441A}"/>
                    </a:ext>
                  </a:extLst>
                </p:cNvPr>
                <p:cNvSpPr/>
                <p:nvPr/>
              </p:nvSpPr>
              <p:spPr bwMode="auto">
                <a:xfrm>
                  <a:off x="4873568" y="3774725"/>
                  <a:ext cx="232499" cy="234111"/>
                </a:xfrm>
                <a:custGeom>
                  <a:avLst/>
                  <a:gdLst>
                    <a:gd name="connsiteX0" fmla="*/ 0 w 232552"/>
                    <a:gd name="connsiteY0" fmla="*/ 0 h 234111"/>
                    <a:gd name="connsiteX1" fmla="*/ 46022 w 232552"/>
                    <a:gd name="connsiteY1" fmla="*/ 306 h 234111"/>
                    <a:gd name="connsiteX2" fmla="*/ 189844 w 232552"/>
                    <a:gd name="connsiteY2" fmla="*/ 87596 h 234111"/>
                    <a:gd name="connsiteX3" fmla="*/ 232305 w 232552"/>
                    <a:gd name="connsiteY3" fmla="*/ 234111 h 234111"/>
                    <a:gd name="connsiteX4" fmla="*/ 15672 w 232552"/>
                    <a:gd name="connsiteY4" fmla="*/ 195268 h 234111"/>
                    <a:gd name="connsiteX5" fmla="*/ 0 w 232552"/>
                    <a:gd name="connsiteY5" fmla="*/ 195615 h 234111"/>
                    <a:gd name="connsiteX6" fmla="*/ 0 w 232552"/>
                    <a:gd name="connsiteY6" fmla="*/ 0 h 234111"/>
                    <a:gd name="connsiteX0" fmla="*/ 0 w 232617"/>
                    <a:gd name="connsiteY0" fmla="*/ 0 h 234111"/>
                    <a:gd name="connsiteX1" fmla="*/ 46022 w 232617"/>
                    <a:gd name="connsiteY1" fmla="*/ 306 h 234111"/>
                    <a:gd name="connsiteX2" fmla="*/ 193402 w 232617"/>
                    <a:gd name="connsiteY2" fmla="*/ 66248 h 234111"/>
                    <a:gd name="connsiteX3" fmla="*/ 232305 w 232617"/>
                    <a:gd name="connsiteY3" fmla="*/ 234111 h 234111"/>
                    <a:gd name="connsiteX4" fmla="*/ 15672 w 232617"/>
                    <a:gd name="connsiteY4" fmla="*/ 195268 h 234111"/>
                    <a:gd name="connsiteX5" fmla="*/ 0 w 232617"/>
                    <a:gd name="connsiteY5" fmla="*/ 195615 h 234111"/>
                    <a:gd name="connsiteX6" fmla="*/ 0 w 232617"/>
                    <a:gd name="connsiteY6" fmla="*/ 0 h 234111"/>
                    <a:gd name="connsiteX0" fmla="*/ 0 w 232617"/>
                    <a:gd name="connsiteY0" fmla="*/ 0 h 234111"/>
                    <a:gd name="connsiteX1" fmla="*/ 46022 w 232617"/>
                    <a:gd name="connsiteY1" fmla="*/ 306 h 234111"/>
                    <a:gd name="connsiteX2" fmla="*/ 193402 w 232617"/>
                    <a:gd name="connsiteY2" fmla="*/ 73364 h 234111"/>
                    <a:gd name="connsiteX3" fmla="*/ 232305 w 232617"/>
                    <a:gd name="connsiteY3" fmla="*/ 234111 h 234111"/>
                    <a:gd name="connsiteX4" fmla="*/ 15672 w 232617"/>
                    <a:gd name="connsiteY4" fmla="*/ 195268 h 234111"/>
                    <a:gd name="connsiteX5" fmla="*/ 0 w 232617"/>
                    <a:gd name="connsiteY5" fmla="*/ 195615 h 234111"/>
                    <a:gd name="connsiteX6" fmla="*/ 0 w 232617"/>
                    <a:gd name="connsiteY6" fmla="*/ 0 h 234111"/>
                    <a:gd name="connsiteX0" fmla="*/ 0 w 232456"/>
                    <a:gd name="connsiteY0" fmla="*/ 0 h 234111"/>
                    <a:gd name="connsiteX1" fmla="*/ 46022 w 232456"/>
                    <a:gd name="connsiteY1" fmla="*/ 306 h 234111"/>
                    <a:gd name="connsiteX2" fmla="*/ 193402 w 232456"/>
                    <a:gd name="connsiteY2" fmla="*/ 73364 h 234111"/>
                    <a:gd name="connsiteX3" fmla="*/ 232305 w 232456"/>
                    <a:gd name="connsiteY3" fmla="*/ 234111 h 234111"/>
                    <a:gd name="connsiteX4" fmla="*/ 15672 w 232456"/>
                    <a:gd name="connsiteY4" fmla="*/ 195268 h 234111"/>
                    <a:gd name="connsiteX5" fmla="*/ 0 w 232456"/>
                    <a:gd name="connsiteY5" fmla="*/ 195615 h 234111"/>
                    <a:gd name="connsiteX6" fmla="*/ 0 w 232456"/>
                    <a:gd name="connsiteY6" fmla="*/ 0 h 234111"/>
                    <a:gd name="connsiteX0" fmla="*/ 0 w 232592"/>
                    <a:gd name="connsiteY0" fmla="*/ 0 h 234111"/>
                    <a:gd name="connsiteX1" fmla="*/ 53138 w 232592"/>
                    <a:gd name="connsiteY1" fmla="*/ 7422 h 234111"/>
                    <a:gd name="connsiteX2" fmla="*/ 193402 w 232592"/>
                    <a:gd name="connsiteY2" fmla="*/ 73364 h 234111"/>
                    <a:gd name="connsiteX3" fmla="*/ 232305 w 232592"/>
                    <a:gd name="connsiteY3" fmla="*/ 234111 h 234111"/>
                    <a:gd name="connsiteX4" fmla="*/ 15672 w 232592"/>
                    <a:gd name="connsiteY4" fmla="*/ 195268 h 234111"/>
                    <a:gd name="connsiteX5" fmla="*/ 0 w 232592"/>
                    <a:gd name="connsiteY5" fmla="*/ 195615 h 234111"/>
                    <a:gd name="connsiteX6" fmla="*/ 0 w 232592"/>
                    <a:gd name="connsiteY6" fmla="*/ 0 h 234111"/>
                    <a:gd name="connsiteX0" fmla="*/ 0 w 232499"/>
                    <a:gd name="connsiteY0" fmla="*/ 0 h 234111"/>
                    <a:gd name="connsiteX1" fmla="*/ 53138 w 232499"/>
                    <a:gd name="connsiteY1" fmla="*/ 7422 h 234111"/>
                    <a:gd name="connsiteX2" fmla="*/ 193402 w 232499"/>
                    <a:gd name="connsiteY2" fmla="*/ 73364 h 234111"/>
                    <a:gd name="connsiteX3" fmla="*/ 232305 w 232499"/>
                    <a:gd name="connsiteY3" fmla="*/ 234111 h 234111"/>
                    <a:gd name="connsiteX4" fmla="*/ 15672 w 232499"/>
                    <a:gd name="connsiteY4" fmla="*/ 195268 h 234111"/>
                    <a:gd name="connsiteX5" fmla="*/ 0 w 232499"/>
                    <a:gd name="connsiteY5" fmla="*/ 195615 h 234111"/>
                    <a:gd name="connsiteX6" fmla="*/ 0 w 232499"/>
                    <a:gd name="connsiteY6" fmla="*/ 0 h 23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499" h="234111">
                      <a:moveTo>
                        <a:pt x="0" y="0"/>
                      </a:moveTo>
                      <a:lnTo>
                        <a:pt x="53138" y="7422"/>
                      </a:lnTo>
                      <a:cubicBezTo>
                        <a:pt x="117497" y="16277"/>
                        <a:pt x="170657" y="46257"/>
                        <a:pt x="193402" y="73364"/>
                      </a:cubicBezTo>
                      <a:cubicBezTo>
                        <a:pt x="216147" y="100471"/>
                        <a:pt x="234605" y="180088"/>
                        <a:pt x="232305" y="234111"/>
                      </a:cubicBezTo>
                      <a:cubicBezTo>
                        <a:pt x="177328" y="212945"/>
                        <a:pt x="104451" y="199615"/>
                        <a:pt x="15672" y="195268"/>
                      </a:cubicBezTo>
                      <a:lnTo>
                        <a:pt x="0" y="195615"/>
                      </a:lnTo>
                      <a:lnTo>
                        <a:pt x="0" y="0"/>
                      </a:lnTo>
                      <a:close/>
                    </a:path>
                  </a:pathLst>
                </a:custGeom>
                <a:solidFill>
                  <a:srgbClr val="68D2DF"/>
                </a:solid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ea typeface="MS PGothic" pitchFamily="34" charset="-128"/>
                    <a:cs typeface="ヒラギノ角ゴ Pro W3"/>
                    <a:sym typeface="Lexia" panose="02060503040202020203" pitchFamily="18" charset="0"/>
                  </a:endParaRPr>
                </a:p>
              </p:txBody>
            </p:sp>
            <p:sp>
              <p:nvSpPr>
                <p:cNvPr id="211" name="Freeform 509">
                  <a:extLst>
                    <a:ext uri="{FF2B5EF4-FFF2-40B4-BE49-F238E27FC236}">
                      <a16:creationId xmlns:a16="http://schemas.microsoft.com/office/drawing/2014/main" id="{2AF656EE-129B-2CFE-33D8-A12034F92300}"/>
                    </a:ext>
                  </a:extLst>
                </p:cNvPr>
                <p:cNvSpPr/>
                <p:nvPr/>
              </p:nvSpPr>
              <p:spPr bwMode="auto">
                <a:xfrm>
                  <a:off x="4668444" y="3774699"/>
                  <a:ext cx="205125" cy="227109"/>
                </a:xfrm>
                <a:custGeom>
                  <a:avLst/>
                  <a:gdLst>
                    <a:gd name="connsiteX0" fmla="*/ 201241 w 205125"/>
                    <a:gd name="connsiteY0" fmla="*/ 0 h 227109"/>
                    <a:gd name="connsiteX1" fmla="*/ 205125 w 205125"/>
                    <a:gd name="connsiteY1" fmla="*/ 26 h 227109"/>
                    <a:gd name="connsiteX2" fmla="*/ 205125 w 205125"/>
                    <a:gd name="connsiteY2" fmla="*/ 195641 h 227109"/>
                    <a:gd name="connsiteX3" fmla="*/ 153545 w 205125"/>
                    <a:gd name="connsiteY3" fmla="*/ 196782 h 227109"/>
                    <a:gd name="connsiteX4" fmla="*/ 0 w 205125"/>
                    <a:gd name="connsiteY4" fmla="*/ 227109 h 227109"/>
                    <a:gd name="connsiteX5" fmla="*/ 67845 w 205125"/>
                    <a:gd name="connsiteY5" fmla="*/ 56136 h 227109"/>
                    <a:gd name="connsiteX6" fmla="*/ 201241 w 205125"/>
                    <a:gd name="connsiteY6" fmla="*/ 0 h 227109"/>
                    <a:gd name="connsiteX0" fmla="*/ 201241 w 205125"/>
                    <a:gd name="connsiteY0" fmla="*/ 0 h 227109"/>
                    <a:gd name="connsiteX1" fmla="*/ 205125 w 205125"/>
                    <a:gd name="connsiteY1" fmla="*/ 26 h 227109"/>
                    <a:gd name="connsiteX2" fmla="*/ 205125 w 205125"/>
                    <a:gd name="connsiteY2" fmla="*/ 195641 h 227109"/>
                    <a:gd name="connsiteX3" fmla="*/ 153545 w 205125"/>
                    <a:gd name="connsiteY3" fmla="*/ 196782 h 227109"/>
                    <a:gd name="connsiteX4" fmla="*/ 0 w 205125"/>
                    <a:gd name="connsiteY4" fmla="*/ 227109 h 227109"/>
                    <a:gd name="connsiteX5" fmla="*/ 46497 w 205125"/>
                    <a:gd name="connsiteY5" fmla="*/ 56136 h 227109"/>
                    <a:gd name="connsiteX6" fmla="*/ 201241 w 205125"/>
                    <a:gd name="connsiteY6" fmla="*/ 0 h 227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125" h="227109">
                      <a:moveTo>
                        <a:pt x="201241" y="0"/>
                      </a:moveTo>
                      <a:lnTo>
                        <a:pt x="205125" y="26"/>
                      </a:lnTo>
                      <a:lnTo>
                        <a:pt x="205125" y="195641"/>
                      </a:lnTo>
                      <a:lnTo>
                        <a:pt x="153545" y="196782"/>
                      </a:lnTo>
                      <a:cubicBezTo>
                        <a:pt x="86796" y="202369"/>
                        <a:pt x="25072" y="218310"/>
                        <a:pt x="0" y="227109"/>
                      </a:cubicBezTo>
                      <a:cubicBezTo>
                        <a:pt x="1496" y="184866"/>
                        <a:pt x="4639" y="93932"/>
                        <a:pt x="46497" y="56136"/>
                      </a:cubicBezTo>
                      <a:cubicBezTo>
                        <a:pt x="77890" y="27789"/>
                        <a:pt x="150447" y="5591"/>
                        <a:pt x="201241" y="0"/>
                      </a:cubicBezTo>
                      <a:close/>
                    </a:path>
                  </a:pathLst>
                </a:custGeom>
                <a:solidFill>
                  <a:srgbClr val="68D2DF">
                    <a:lumMod val="60000"/>
                    <a:lumOff val="40000"/>
                  </a:srgbClr>
                </a:solid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ea typeface="MS PGothic" pitchFamily="34" charset="-128"/>
                    <a:cs typeface="ヒラギノ角ゴ Pro W3"/>
                    <a:sym typeface="Lexia" panose="02060503040202020203" pitchFamily="18" charset="0"/>
                  </a:endParaRPr>
                </a:p>
              </p:txBody>
            </p:sp>
          </p:grpSp>
        </p:grpSp>
        <p:sp>
          <p:nvSpPr>
            <p:cNvPr id="220" name="TextBox 504">
              <a:extLst>
                <a:ext uri="{FF2B5EF4-FFF2-40B4-BE49-F238E27FC236}">
                  <a16:creationId xmlns:a16="http://schemas.microsoft.com/office/drawing/2014/main" id="{9BDC9A2B-0AA9-25FE-364E-02B65C05CC94}"/>
                </a:ext>
              </a:extLst>
            </p:cNvPr>
            <p:cNvSpPr txBox="1"/>
            <p:nvPr/>
          </p:nvSpPr>
          <p:spPr bwMode="auto">
            <a:xfrm>
              <a:off x="8966881" y="4889600"/>
              <a:ext cx="1787331" cy="406095"/>
            </a:xfrm>
            <a:prstGeom prst="rect">
              <a:avLst/>
            </a:prstGeom>
            <a:noFill/>
            <a:ln w="9525">
              <a:noFill/>
              <a:miter lim="800000"/>
              <a:headEnd/>
              <a:tailEnd/>
            </a:ln>
            <a:effectLst/>
          </p:spPr>
          <p:txBody>
            <a:bodyPr wrap="square" lIns="72000" tIns="72000" rIns="72000" bIns="72000" rtlCol="0" anchor="b">
              <a:spAutoFit/>
            </a:bodyPr>
            <a:lstStyle/>
            <a:p>
              <a:pPr algn="ctr" defTabSz="914377">
                <a:defRPr/>
              </a:pPr>
              <a:r>
                <a:rPr lang="en-GB" sz="1400" b="1" dirty="0">
                  <a:solidFill>
                    <a:srgbClr val="595959"/>
                  </a:solidFill>
                  <a:sym typeface="Lexia" panose="02060503040202020203" pitchFamily="18" charset="0"/>
                </a:rPr>
                <a:t>Palliative care</a:t>
              </a:r>
            </a:p>
          </p:txBody>
        </p:sp>
        <p:grpSp>
          <p:nvGrpSpPr>
            <p:cNvPr id="221" name="Group 220">
              <a:extLst>
                <a:ext uri="{FF2B5EF4-FFF2-40B4-BE49-F238E27FC236}">
                  <a16:creationId xmlns:a16="http://schemas.microsoft.com/office/drawing/2014/main" id="{088C87EC-C52A-CC52-AA2E-97C8CD2E61DD}"/>
                </a:ext>
              </a:extLst>
            </p:cNvPr>
            <p:cNvGrpSpPr/>
            <p:nvPr/>
          </p:nvGrpSpPr>
          <p:grpSpPr>
            <a:xfrm>
              <a:off x="8202111" y="4595868"/>
              <a:ext cx="831657" cy="831657"/>
              <a:chOff x="714890" y="3559530"/>
              <a:chExt cx="831657" cy="831657"/>
            </a:xfrm>
          </p:grpSpPr>
          <p:pic>
            <p:nvPicPr>
              <p:cNvPr id="222" name="Picture 221" descr="Icon&#10;&#10;Description automatically generated">
                <a:extLst>
                  <a:ext uri="{FF2B5EF4-FFF2-40B4-BE49-F238E27FC236}">
                    <a16:creationId xmlns:a16="http://schemas.microsoft.com/office/drawing/2014/main" id="{71886B5C-6697-5273-B12C-5494B81DC2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890" y="3559530"/>
                <a:ext cx="831657" cy="831657"/>
              </a:xfrm>
              <a:prstGeom prst="rect">
                <a:avLst/>
              </a:prstGeom>
            </p:spPr>
          </p:pic>
          <p:sp>
            <p:nvSpPr>
              <p:cNvPr id="223" name="Cross 222">
                <a:extLst>
                  <a:ext uri="{FF2B5EF4-FFF2-40B4-BE49-F238E27FC236}">
                    <a16:creationId xmlns:a16="http://schemas.microsoft.com/office/drawing/2014/main" id="{7B129BB4-7383-D688-0F31-13484D17D2B2}"/>
                  </a:ext>
                </a:extLst>
              </p:cNvPr>
              <p:cNvSpPr/>
              <p:nvPr/>
            </p:nvSpPr>
            <p:spPr>
              <a:xfrm>
                <a:off x="1070150" y="3617407"/>
                <a:ext cx="130628" cy="130628"/>
              </a:xfrm>
              <a:prstGeom prst="plus">
                <a:avLst>
                  <a:gd name="adj" fmla="val 3653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56" name="Group 255">
              <a:extLst>
                <a:ext uri="{FF2B5EF4-FFF2-40B4-BE49-F238E27FC236}">
                  <a16:creationId xmlns:a16="http://schemas.microsoft.com/office/drawing/2014/main" id="{BC63551F-3BE7-8F5D-AB68-2FF7C5FF2F0A}"/>
                </a:ext>
              </a:extLst>
            </p:cNvPr>
            <p:cNvGrpSpPr/>
            <p:nvPr/>
          </p:nvGrpSpPr>
          <p:grpSpPr>
            <a:xfrm>
              <a:off x="4986222" y="3721837"/>
              <a:ext cx="1067132" cy="1131442"/>
              <a:chOff x="4986222" y="3921862"/>
              <a:chExt cx="1067132" cy="1131442"/>
            </a:xfrm>
          </p:grpSpPr>
          <p:sp>
            <p:nvSpPr>
              <p:cNvPr id="225" name="TextBox 320">
                <a:extLst>
                  <a:ext uri="{FF2B5EF4-FFF2-40B4-BE49-F238E27FC236}">
                    <a16:creationId xmlns:a16="http://schemas.microsoft.com/office/drawing/2014/main" id="{AC18EE7B-DE4E-9F60-7CD4-DCDD3CBD36C4}"/>
                  </a:ext>
                </a:extLst>
              </p:cNvPr>
              <p:cNvSpPr txBox="1"/>
              <p:nvPr/>
            </p:nvSpPr>
            <p:spPr bwMode="auto">
              <a:xfrm>
                <a:off x="4986222" y="4692454"/>
                <a:ext cx="1067132" cy="360850"/>
              </a:xfrm>
              <a:prstGeom prst="rect">
                <a:avLst/>
              </a:prstGeom>
              <a:noFill/>
              <a:ln w="9525">
                <a:noFill/>
                <a:miter lim="800000"/>
                <a:headEnd/>
                <a:tailEnd/>
              </a:ln>
              <a:effectLst/>
            </p:spPr>
            <p:txBody>
              <a:bodyPr wrap="none" lIns="72000" tIns="72000" rIns="72000" bIns="72000" rtlCol="0" anchor="b">
                <a:spAutoFit/>
              </a:bodyPr>
              <a:lstStyle/>
              <a:p>
                <a:pPr algn="ctr" defTabSz="914377">
                  <a:defRPr/>
                </a:pPr>
                <a:r>
                  <a:rPr lang="en-GB" sz="1400" b="1" dirty="0">
                    <a:solidFill>
                      <a:srgbClr val="595959"/>
                    </a:solidFill>
                    <a:sym typeface="Lexia" panose="02060503040202020203" pitchFamily="18" charset="0"/>
                  </a:rPr>
                  <a:t>Radiologist</a:t>
                </a:r>
              </a:p>
            </p:txBody>
          </p:sp>
          <p:grpSp>
            <p:nvGrpSpPr>
              <p:cNvPr id="226" name="Group 342">
                <a:extLst>
                  <a:ext uri="{FF2B5EF4-FFF2-40B4-BE49-F238E27FC236}">
                    <a16:creationId xmlns:a16="http://schemas.microsoft.com/office/drawing/2014/main" id="{597FFBC1-3A37-72EA-68A9-03234F5FEF39}"/>
                  </a:ext>
                </a:extLst>
              </p:cNvPr>
              <p:cNvGrpSpPr/>
              <p:nvPr/>
            </p:nvGrpSpPr>
            <p:grpSpPr>
              <a:xfrm>
                <a:off x="5154730" y="3921862"/>
                <a:ext cx="770174" cy="846526"/>
                <a:chOff x="6914396" y="3815369"/>
                <a:chExt cx="804588" cy="884352"/>
              </a:xfrm>
            </p:grpSpPr>
            <p:grpSp>
              <p:nvGrpSpPr>
                <p:cNvPr id="227" name="Group 352">
                  <a:extLst>
                    <a:ext uri="{FF2B5EF4-FFF2-40B4-BE49-F238E27FC236}">
                      <a16:creationId xmlns:a16="http://schemas.microsoft.com/office/drawing/2014/main" id="{0BB4F411-0C5C-E3F5-851E-C1E15FE3C701}"/>
                    </a:ext>
                  </a:extLst>
                </p:cNvPr>
                <p:cNvGrpSpPr/>
                <p:nvPr/>
              </p:nvGrpSpPr>
              <p:grpSpPr>
                <a:xfrm>
                  <a:off x="6914396" y="3815369"/>
                  <a:ext cx="804588" cy="884352"/>
                  <a:chOff x="5995841" y="3225172"/>
                  <a:chExt cx="500379" cy="549985"/>
                </a:xfrm>
              </p:grpSpPr>
              <p:sp>
                <p:nvSpPr>
                  <p:cNvPr id="234" name="Freeform 51">
                    <a:extLst>
                      <a:ext uri="{FF2B5EF4-FFF2-40B4-BE49-F238E27FC236}">
                        <a16:creationId xmlns:a16="http://schemas.microsoft.com/office/drawing/2014/main" id="{80C8785A-6542-2E7B-56CF-BCC42E0E2111}"/>
                      </a:ext>
                    </a:extLst>
                  </p:cNvPr>
                  <p:cNvSpPr>
                    <a:spLocks/>
                  </p:cNvSpPr>
                  <p:nvPr/>
                </p:nvSpPr>
                <p:spPr bwMode="auto">
                  <a:xfrm>
                    <a:off x="6004467" y="3225172"/>
                    <a:ext cx="465871" cy="534889"/>
                  </a:xfrm>
                  <a:custGeom>
                    <a:avLst/>
                    <a:gdLst>
                      <a:gd name="T0" fmla="*/ 67 w 248"/>
                      <a:gd name="T1" fmla="*/ 84 h 286"/>
                      <a:gd name="T2" fmla="*/ 68 w 248"/>
                      <a:gd name="T3" fmla="*/ 70 h 286"/>
                      <a:gd name="T4" fmla="*/ 146 w 248"/>
                      <a:gd name="T5" fmla="*/ 6 h 286"/>
                      <a:gd name="T6" fmla="*/ 213 w 248"/>
                      <a:gd name="T7" fmla="*/ 86 h 286"/>
                      <a:gd name="T8" fmla="*/ 216 w 248"/>
                      <a:gd name="T9" fmla="*/ 126 h 286"/>
                      <a:gd name="T10" fmla="*/ 230 w 248"/>
                      <a:gd name="T11" fmla="*/ 171 h 286"/>
                      <a:gd name="T12" fmla="*/ 246 w 248"/>
                      <a:gd name="T13" fmla="*/ 243 h 286"/>
                      <a:gd name="T14" fmla="*/ 234 w 248"/>
                      <a:gd name="T15" fmla="*/ 283 h 286"/>
                      <a:gd name="T16" fmla="*/ 215 w 248"/>
                      <a:gd name="T17" fmla="*/ 285 h 286"/>
                      <a:gd name="T18" fmla="*/ 86 w 248"/>
                      <a:gd name="T19" fmla="*/ 279 h 286"/>
                      <a:gd name="T20" fmla="*/ 44 w 248"/>
                      <a:gd name="T21" fmla="*/ 279 h 286"/>
                      <a:gd name="T22" fmla="*/ 51 w 248"/>
                      <a:gd name="T23" fmla="*/ 177 h 286"/>
                      <a:gd name="T24" fmla="*/ 66 w 248"/>
                      <a:gd name="T25" fmla="*/ 123 h 286"/>
                      <a:gd name="T26" fmla="*/ 67 w 248"/>
                      <a:gd name="T27" fmla="*/ 84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8" h="286">
                        <a:moveTo>
                          <a:pt x="67" y="84"/>
                        </a:moveTo>
                        <a:cubicBezTo>
                          <a:pt x="67" y="80"/>
                          <a:pt x="67" y="75"/>
                          <a:pt x="68" y="70"/>
                        </a:cubicBezTo>
                        <a:cubicBezTo>
                          <a:pt x="73" y="33"/>
                          <a:pt x="106" y="0"/>
                          <a:pt x="146" y="6"/>
                        </a:cubicBezTo>
                        <a:cubicBezTo>
                          <a:pt x="188" y="13"/>
                          <a:pt x="209" y="44"/>
                          <a:pt x="213" y="86"/>
                        </a:cubicBezTo>
                        <a:cubicBezTo>
                          <a:pt x="215" y="100"/>
                          <a:pt x="212" y="112"/>
                          <a:pt x="216" y="126"/>
                        </a:cubicBezTo>
                        <a:cubicBezTo>
                          <a:pt x="221" y="141"/>
                          <a:pt x="226" y="156"/>
                          <a:pt x="230" y="171"/>
                        </a:cubicBezTo>
                        <a:cubicBezTo>
                          <a:pt x="236" y="195"/>
                          <a:pt x="243" y="219"/>
                          <a:pt x="246" y="243"/>
                        </a:cubicBezTo>
                        <a:cubicBezTo>
                          <a:pt x="248" y="258"/>
                          <a:pt x="247" y="277"/>
                          <a:pt x="234" y="283"/>
                        </a:cubicBezTo>
                        <a:cubicBezTo>
                          <a:pt x="228" y="286"/>
                          <a:pt x="222" y="286"/>
                          <a:pt x="215" y="285"/>
                        </a:cubicBezTo>
                        <a:cubicBezTo>
                          <a:pt x="172" y="283"/>
                          <a:pt x="129" y="281"/>
                          <a:pt x="86" y="279"/>
                        </a:cubicBezTo>
                        <a:cubicBezTo>
                          <a:pt x="73" y="279"/>
                          <a:pt x="55" y="284"/>
                          <a:pt x="44" y="279"/>
                        </a:cubicBezTo>
                        <a:cubicBezTo>
                          <a:pt x="0" y="261"/>
                          <a:pt x="42" y="203"/>
                          <a:pt x="51" y="177"/>
                        </a:cubicBezTo>
                        <a:cubicBezTo>
                          <a:pt x="58" y="160"/>
                          <a:pt x="63" y="141"/>
                          <a:pt x="66" y="123"/>
                        </a:cubicBezTo>
                        <a:cubicBezTo>
                          <a:pt x="68" y="109"/>
                          <a:pt x="67" y="97"/>
                          <a:pt x="67" y="8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33" name="Freeform 50">
                    <a:extLst>
                      <a:ext uri="{FF2B5EF4-FFF2-40B4-BE49-F238E27FC236}">
                        <a16:creationId xmlns:a16="http://schemas.microsoft.com/office/drawing/2014/main" id="{1EFCA21A-171B-1DD8-83D7-7D7A3C6680C3}"/>
                      </a:ext>
                    </a:extLst>
                  </p:cNvPr>
                  <p:cNvSpPr>
                    <a:spLocks/>
                  </p:cNvSpPr>
                  <p:nvPr/>
                </p:nvSpPr>
                <p:spPr bwMode="auto">
                  <a:xfrm>
                    <a:off x="6343087" y="3274777"/>
                    <a:ext cx="6470" cy="6471"/>
                  </a:xfrm>
                  <a:custGeom>
                    <a:avLst/>
                    <a:gdLst>
                      <a:gd name="T0" fmla="*/ 3 w 3"/>
                      <a:gd name="T1" fmla="*/ 3 h 3"/>
                      <a:gd name="T2" fmla="*/ 0 w 3"/>
                      <a:gd name="T3" fmla="*/ 0 h 3"/>
                      <a:gd name="T4" fmla="*/ 3 w 3"/>
                      <a:gd name="T5" fmla="*/ 3 h 3"/>
                    </a:gdLst>
                    <a:ahLst/>
                    <a:cxnLst>
                      <a:cxn ang="0">
                        <a:pos x="T0" y="T1"/>
                      </a:cxn>
                      <a:cxn ang="0">
                        <a:pos x="T2" y="T3"/>
                      </a:cxn>
                      <a:cxn ang="0">
                        <a:pos x="T4" y="T5"/>
                      </a:cxn>
                    </a:cxnLst>
                    <a:rect l="0" t="0" r="r" b="b"/>
                    <a:pathLst>
                      <a:path w="3" h="3">
                        <a:moveTo>
                          <a:pt x="3" y="3"/>
                        </a:moveTo>
                        <a:cubicBezTo>
                          <a:pt x="2" y="2"/>
                          <a:pt x="1" y="1"/>
                          <a:pt x="0" y="0"/>
                        </a:cubicBezTo>
                        <a:cubicBezTo>
                          <a:pt x="1" y="1"/>
                          <a:pt x="2" y="2"/>
                          <a:pt x="3" y="3"/>
                        </a:cubicBezTo>
                        <a:close/>
                      </a:path>
                    </a:pathLst>
                  </a:custGeom>
                  <a:solidFill>
                    <a:srgbClr val="2B2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35" name="Freeform 52">
                    <a:extLst>
                      <a:ext uri="{FF2B5EF4-FFF2-40B4-BE49-F238E27FC236}">
                        <a16:creationId xmlns:a16="http://schemas.microsoft.com/office/drawing/2014/main" id="{6C1A4538-C6A0-5B6E-10E8-D15394C2492C}"/>
                      </a:ext>
                    </a:extLst>
                  </p:cNvPr>
                  <p:cNvSpPr>
                    <a:spLocks/>
                  </p:cNvSpPr>
                  <p:nvPr/>
                </p:nvSpPr>
                <p:spPr bwMode="auto">
                  <a:xfrm>
                    <a:off x="6183483" y="3460263"/>
                    <a:ext cx="142349" cy="174702"/>
                  </a:xfrm>
                  <a:custGeom>
                    <a:avLst/>
                    <a:gdLst>
                      <a:gd name="T0" fmla="*/ 0 w 75"/>
                      <a:gd name="T1" fmla="*/ 57 h 93"/>
                      <a:gd name="T2" fmla="*/ 5 w 75"/>
                      <a:gd name="T3" fmla="*/ 17 h 93"/>
                      <a:gd name="T4" fmla="*/ 72 w 75"/>
                      <a:gd name="T5" fmla="*/ 23 h 93"/>
                      <a:gd name="T6" fmla="*/ 72 w 75"/>
                      <a:gd name="T7" fmla="*/ 52 h 93"/>
                      <a:gd name="T8" fmla="*/ 39 w 75"/>
                      <a:gd name="T9" fmla="*/ 93 h 93"/>
                      <a:gd name="T10" fmla="*/ 15 w 75"/>
                      <a:gd name="T11" fmla="*/ 81 h 93"/>
                      <a:gd name="T12" fmla="*/ 12 w 75"/>
                      <a:gd name="T13" fmla="*/ 84 h 93"/>
                      <a:gd name="T14" fmla="*/ 0 w 75"/>
                      <a:gd name="T15" fmla="*/ 57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93">
                        <a:moveTo>
                          <a:pt x="0" y="57"/>
                        </a:moveTo>
                        <a:cubicBezTo>
                          <a:pt x="0" y="57"/>
                          <a:pt x="9" y="38"/>
                          <a:pt x="5" y="17"/>
                        </a:cubicBezTo>
                        <a:cubicBezTo>
                          <a:pt x="3" y="0"/>
                          <a:pt x="72" y="23"/>
                          <a:pt x="72" y="23"/>
                        </a:cubicBezTo>
                        <a:cubicBezTo>
                          <a:pt x="72" y="23"/>
                          <a:pt x="70" y="39"/>
                          <a:pt x="72" y="52"/>
                        </a:cubicBezTo>
                        <a:cubicBezTo>
                          <a:pt x="75" y="66"/>
                          <a:pt x="39" y="93"/>
                          <a:pt x="39" y="93"/>
                        </a:cubicBezTo>
                        <a:cubicBezTo>
                          <a:pt x="15" y="81"/>
                          <a:pt x="15" y="81"/>
                          <a:pt x="15" y="81"/>
                        </a:cubicBezTo>
                        <a:cubicBezTo>
                          <a:pt x="12" y="84"/>
                          <a:pt x="12" y="84"/>
                          <a:pt x="12" y="84"/>
                        </a:cubicBezTo>
                        <a:lnTo>
                          <a:pt x="0" y="57"/>
                        </a:lnTo>
                        <a:close/>
                      </a:path>
                    </a:pathLst>
                  </a:custGeom>
                  <a:solidFill>
                    <a:srgbClr val="DEB0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36" name="Freeform 53">
                    <a:extLst>
                      <a:ext uri="{FF2B5EF4-FFF2-40B4-BE49-F238E27FC236}">
                        <a16:creationId xmlns:a16="http://schemas.microsoft.com/office/drawing/2014/main" id="{1B09566F-44F6-1D2E-38DC-CCA4DB1E52A7}"/>
                      </a:ext>
                    </a:extLst>
                  </p:cNvPr>
                  <p:cNvSpPr>
                    <a:spLocks/>
                  </p:cNvSpPr>
                  <p:nvPr/>
                </p:nvSpPr>
                <p:spPr bwMode="auto">
                  <a:xfrm>
                    <a:off x="6267599" y="3313600"/>
                    <a:ext cx="92742" cy="226466"/>
                  </a:xfrm>
                  <a:custGeom>
                    <a:avLst/>
                    <a:gdLst>
                      <a:gd name="T0" fmla="*/ 16 w 50"/>
                      <a:gd name="T1" fmla="*/ 16 h 120"/>
                      <a:gd name="T2" fmla="*/ 35 w 50"/>
                      <a:gd name="T3" fmla="*/ 0 h 120"/>
                      <a:gd name="T4" fmla="*/ 41 w 50"/>
                      <a:gd name="T5" fmla="*/ 18 h 120"/>
                      <a:gd name="T6" fmla="*/ 47 w 50"/>
                      <a:gd name="T7" fmla="*/ 39 h 120"/>
                      <a:gd name="T8" fmla="*/ 45 w 50"/>
                      <a:gd name="T9" fmla="*/ 80 h 120"/>
                      <a:gd name="T10" fmla="*/ 24 w 50"/>
                      <a:gd name="T11" fmla="*/ 109 h 120"/>
                      <a:gd name="T12" fmla="*/ 22 w 50"/>
                      <a:gd name="T13" fmla="*/ 111 h 120"/>
                      <a:gd name="T14" fmla="*/ 0 w 50"/>
                      <a:gd name="T15" fmla="*/ 120 h 120"/>
                      <a:gd name="T16" fmla="*/ 0 w 50"/>
                      <a:gd name="T17" fmla="*/ 24 h 120"/>
                      <a:gd name="T18" fmla="*/ 16 w 50"/>
                      <a:gd name="T19" fmla="*/ 1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120">
                        <a:moveTo>
                          <a:pt x="16" y="16"/>
                        </a:moveTo>
                        <a:cubicBezTo>
                          <a:pt x="20" y="13"/>
                          <a:pt x="36" y="6"/>
                          <a:pt x="35" y="0"/>
                        </a:cubicBezTo>
                        <a:cubicBezTo>
                          <a:pt x="36" y="7"/>
                          <a:pt x="39" y="12"/>
                          <a:pt x="41" y="18"/>
                        </a:cubicBezTo>
                        <a:cubicBezTo>
                          <a:pt x="43" y="25"/>
                          <a:pt x="46" y="31"/>
                          <a:pt x="47" y="39"/>
                        </a:cubicBezTo>
                        <a:cubicBezTo>
                          <a:pt x="50" y="52"/>
                          <a:pt x="50" y="67"/>
                          <a:pt x="45" y="80"/>
                        </a:cubicBezTo>
                        <a:cubicBezTo>
                          <a:pt x="41" y="91"/>
                          <a:pt x="33" y="101"/>
                          <a:pt x="24" y="109"/>
                        </a:cubicBezTo>
                        <a:cubicBezTo>
                          <a:pt x="23" y="109"/>
                          <a:pt x="23" y="110"/>
                          <a:pt x="22" y="111"/>
                        </a:cubicBezTo>
                        <a:cubicBezTo>
                          <a:pt x="15" y="117"/>
                          <a:pt x="7" y="120"/>
                          <a:pt x="0" y="120"/>
                        </a:cubicBezTo>
                        <a:cubicBezTo>
                          <a:pt x="0" y="24"/>
                          <a:pt x="0" y="24"/>
                          <a:pt x="0" y="24"/>
                        </a:cubicBezTo>
                        <a:cubicBezTo>
                          <a:pt x="6" y="21"/>
                          <a:pt x="11" y="19"/>
                          <a:pt x="16" y="16"/>
                        </a:cubicBezTo>
                        <a:close/>
                      </a:path>
                    </a:pathLst>
                  </a:custGeom>
                  <a:solidFill>
                    <a:srgbClr val="F9CF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37" name="Freeform 54">
                    <a:extLst>
                      <a:ext uri="{FF2B5EF4-FFF2-40B4-BE49-F238E27FC236}">
                        <a16:creationId xmlns:a16="http://schemas.microsoft.com/office/drawing/2014/main" id="{EB047831-304D-DADE-C989-77EE10DD1E2F}"/>
                      </a:ext>
                    </a:extLst>
                  </p:cNvPr>
                  <p:cNvSpPr>
                    <a:spLocks/>
                  </p:cNvSpPr>
                  <p:nvPr/>
                </p:nvSpPr>
                <p:spPr bwMode="auto">
                  <a:xfrm>
                    <a:off x="6159759" y="3358892"/>
                    <a:ext cx="107841" cy="181172"/>
                  </a:xfrm>
                  <a:custGeom>
                    <a:avLst/>
                    <a:gdLst>
                      <a:gd name="T0" fmla="*/ 31 w 57"/>
                      <a:gd name="T1" fmla="*/ 17 h 96"/>
                      <a:gd name="T2" fmla="*/ 57 w 57"/>
                      <a:gd name="T3" fmla="*/ 0 h 96"/>
                      <a:gd name="T4" fmla="*/ 57 w 57"/>
                      <a:gd name="T5" fmla="*/ 96 h 96"/>
                      <a:gd name="T6" fmla="*/ 35 w 57"/>
                      <a:gd name="T7" fmla="*/ 87 h 96"/>
                      <a:gd name="T8" fmla="*/ 33 w 57"/>
                      <a:gd name="T9" fmla="*/ 85 h 96"/>
                      <a:gd name="T10" fmla="*/ 12 w 57"/>
                      <a:gd name="T11" fmla="*/ 54 h 96"/>
                      <a:gd name="T12" fmla="*/ 9 w 57"/>
                      <a:gd name="T13" fmla="*/ 50 h 96"/>
                      <a:gd name="T14" fmla="*/ 0 w 57"/>
                      <a:gd name="T15" fmla="*/ 33 h 96"/>
                      <a:gd name="T16" fmla="*/ 31 w 57"/>
                      <a:gd name="T17" fmla="*/ 17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96">
                        <a:moveTo>
                          <a:pt x="31" y="17"/>
                        </a:moveTo>
                        <a:cubicBezTo>
                          <a:pt x="40" y="12"/>
                          <a:pt x="57" y="0"/>
                          <a:pt x="57" y="0"/>
                        </a:cubicBezTo>
                        <a:cubicBezTo>
                          <a:pt x="57" y="96"/>
                          <a:pt x="57" y="96"/>
                          <a:pt x="57" y="96"/>
                        </a:cubicBezTo>
                        <a:cubicBezTo>
                          <a:pt x="50" y="96"/>
                          <a:pt x="43" y="93"/>
                          <a:pt x="35" y="87"/>
                        </a:cubicBezTo>
                        <a:cubicBezTo>
                          <a:pt x="35" y="86"/>
                          <a:pt x="34" y="85"/>
                          <a:pt x="33" y="85"/>
                        </a:cubicBezTo>
                        <a:cubicBezTo>
                          <a:pt x="23" y="76"/>
                          <a:pt x="14" y="67"/>
                          <a:pt x="12" y="54"/>
                        </a:cubicBezTo>
                        <a:cubicBezTo>
                          <a:pt x="12" y="52"/>
                          <a:pt x="11" y="50"/>
                          <a:pt x="9" y="50"/>
                        </a:cubicBezTo>
                        <a:cubicBezTo>
                          <a:pt x="4" y="49"/>
                          <a:pt x="1" y="39"/>
                          <a:pt x="0" y="33"/>
                        </a:cubicBezTo>
                        <a:cubicBezTo>
                          <a:pt x="9" y="26"/>
                          <a:pt x="21" y="22"/>
                          <a:pt x="31" y="17"/>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39" name="Freeform 56">
                    <a:extLst>
                      <a:ext uri="{FF2B5EF4-FFF2-40B4-BE49-F238E27FC236}">
                        <a16:creationId xmlns:a16="http://schemas.microsoft.com/office/drawing/2014/main" id="{A7B4219F-4439-76C2-79BF-B7407BD52FDE}"/>
                      </a:ext>
                    </a:extLst>
                  </p:cNvPr>
                  <p:cNvSpPr>
                    <a:spLocks/>
                  </p:cNvSpPr>
                  <p:nvPr/>
                </p:nvSpPr>
                <p:spPr bwMode="auto">
                  <a:xfrm>
                    <a:off x="6261128" y="3574573"/>
                    <a:ext cx="235092" cy="200584"/>
                  </a:xfrm>
                  <a:custGeom>
                    <a:avLst/>
                    <a:gdLst>
                      <a:gd name="T0" fmla="*/ 125 w 125"/>
                      <a:gd name="T1" fmla="*/ 107 h 107"/>
                      <a:gd name="T2" fmla="*/ 118 w 125"/>
                      <a:gd name="T3" fmla="*/ 54 h 107"/>
                      <a:gd name="T4" fmla="*/ 78 w 125"/>
                      <a:gd name="T5" fmla="*/ 20 h 107"/>
                      <a:gd name="T6" fmla="*/ 33 w 125"/>
                      <a:gd name="T7" fmla="*/ 0 h 107"/>
                      <a:gd name="T8" fmla="*/ 4 w 125"/>
                      <a:gd name="T9" fmla="*/ 94 h 107"/>
                      <a:gd name="T10" fmla="*/ 0 w 125"/>
                      <a:gd name="T11" fmla="*/ 107 h 107"/>
                      <a:gd name="T12" fmla="*/ 125 w 125"/>
                      <a:gd name="T13" fmla="*/ 107 h 107"/>
                    </a:gdLst>
                    <a:ahLst/>
                    <a:cxnLst>
                      <a:cxn ang="0">
                        <a:pos x="T0" y="T1"/>
                      </a:cxn>
                      <a:cxn ang="0">
                        <a:pos x="T2" y="T3"/>
                      </a:cxn>
                      <a:cxn ang="0">
                        <a:pos x="T4" y="T5"/>
                      </a:cxn>
                      <a:cxn ang="0">
                        <a:pos x="T6" y="T7"/>
                      </a:cxn>
                      <a:cxn ang="0">
                        <a:pos x="T8" y="T9"/>
                      </a:cxn>
                      <a:cxn ang="0">
                        <a:pos x="T10" y="T11"/>
                      </a:cxn>
                      <a:cxn ang="0">
                        <a:pos x="T12" y="T13"/>
                      </a:cxn>
                    </a:cxnLst>
                    <a:rect l="0" t="0" r="r" b="b"/>
                    <a:pathLst>
                      <a:path w="125" h="107">
                        <a:moveTo>
                          <a:pt x="125" y="107"/>
                        </a:moveTo>
                        <a:cubicBezTo>
                          <a:pt x="123" y="84"/>
                          <a:pt x="120" y="64"/>
                          <a:pt x="118" y="54"/>
                        </a:cubicBezTo>
                        <a:cubicBezTo>
                          <a:pt x="112" y="32"/>
                          <a:pt x="99" y="27"/>
                          <a:pt x="78" y="20"/>
                        </a:cubicBezTo>
                        <a:cubicBezTo>
                          <a:pt x="75" y="19"/>
                          <a:pt x="30" y="10"/>
                          <a:pt x="33" y="0"/>
                        </a:cubicBezTo>
                        <a:cubicBezTo>
                          <a:pt x="23" y="31"/>
                          <a:pt x="14" y="62"/>
                          <a:pt x="4" y="94"/>
                        </a:cubicBezTo>
                        <a:cubicBezTo>
                          <a:pt x="3" y="98"/>
                          <a:pt x="2" y="102"/>
                          <a:pt x="0" y="107"/>
                        </a:cubicBezTo>
                        <a:lnTo>
                          <a:pt x="125" y="107"/>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40" name="Freeform 57">
                    <a:extLst>
                      <a:ext uri="{FF2B5EF4-FFF2-40B4-BE49-F238E27FC236}">
                        <a16:creationId xmlns:a16="http://schemas.microsoft.com/office/drawing/2014/main" id="{9E494241-1766-2BC7-7B03-A90EDCE3B2DB}"/>
                      </a:ext>
                    </a:extLst>
                  </p:cNvPr>
                  <p:cNvSpPr>
                    <a:spLocks/>
                  </p:cNvSpPr>
                  <p:nvPr/>
                </p:nvSpPr>
                <p:spPr bwMode="auto">
                  <a:xfrm>
                    <a:off x="6097210" y="3574573"/>
                    <a:ext cx="144506" cy="200584"/>
                  </a:xfrm>
                  <a:custGeom>
                    <a:avLst/>
                    <a:gdLst>
                      <a:gd name="T0" fmla="*/ 1 w 77"/>
                      <a:gd name="T1" fmla="*/ 107 h 107"/>
                      <a:gd name="T2" fmla="*/ 77 w 77"/>
                      <a:gd name="T3" fmla="*/ 107 h 107"/>
                      <a:gd name="T4" fmla="*/ 73 w 77"/>
                      <a:gd name="T5" fmla="*/ 94 h 107"/>
                      <a:gd name="T6" fmla="*/ 45 w 77"/>
                      <a:gd name="T7" fmla="*/ 0 h 107"/>
                      <a:gd name="T8" fmla="*/ 24 w 77"/>
                      <a:gd name="T9" fmla="*/ 14 h 107"/>
                      <a:gd name="T10" fmla="*/ 0 w 77"/>
                      <a:gd name="T11" fmla="*/ 19 h 107"/>
                      <a:gd name="T12" fmla="*/ 1 w 77"/>
                      <a:gd name="T13" fmla="*/ 107 h 107"/>
                    </a:gdLst>
                    <a:ahLst/>
                    <a:cxnLst>
                      <a:cxn ang="0">
                        <a:pos x="T0" y="T1"/>
                      </a:cxn>
                      <a:cxn ang="0">
                        <a:pos x="T2" y="T3"/>
                      </a:cxn>
                      <a:cxn ang="0">
                        <a:pos x="T4" y="T5"/>
                      </a:cxn>
                      <a:cxn ang="0">
                        <a:pos x="T6" y="T7"/>
                      </a:cxn>
                      <a:cxn ang="0">
                        <a:pos x="T8" y="T9"/>
                      </a:cxn>
                      <a:cxn ang="0">
                        <a:pos x="T10" y="T11"/>
                      </a:cxn>
                      <a:cxn ang="0">
                        <a:pos x="T12" y="T13"/>
                      </a:cxn>
                    </a:cxnLst>
                    <a:rect l="0" t="0" r="r" b="b"/>
                    <a:pathLst>
                      <a:path w="77" h="107">
                        <a:moveTo>
                          <a:pt x="1" y="107"/>
                        </a:moveTo>
                        <a:cubicBezTo>
                          <a:pt x="77" y="107"/>
                          <a:pt x="77" y="107"/>
                          <a:pt x="77" y="107"/>
                        </a:cubicBezTo>
                        <a:cubicBezTo>
                          <a:pt x="76" y="102"/>
                          <a:pt x="75" y="98"/>
                          <a:pt x="73" y="94"/>
                        </a:cubicBezTo>
                        <a:cubicBezTo>
                          <a:pt x="64" y="62"/>
                          <a:pt x="54" y="31"/>
                          <a:pt x="45" y="0"/>
                        </a:cubicBezTo>
                        <a:cubicBezTo>
                          <a:pt x="45" y="2"/>
                          <a:pt x="26" y="14"/>
                          <a:pt x="24" y="14"/>
                        </a:cubicBezTo>
                        <a:cubicBezTo>
                          <a:pt x="15" y="18"/>
                          <a:pt x="8" y="18"/>
                          <a:pt x="0" y="19"/>
                        </a:cubicBezTo>
                        <a:cubicBezTo>
                          <a:pt x="5" y="48"/>
                          <a:pt x="3" y="77"/>
                          <a:pt x="1" y="107"/>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41" name="Freeform 59">
                    <a:extLst>
                      <a:ext uri="{FF2B5EF4-FFF2-40B4-BE49-F238E27FC236}">
                        <a16:creationId xmlns:a16="http://schemas.microsoft.com/office/drawing/2014/main" id="{6913A8A7-0D4A-EFD0-5A36-34885CE45378}"/>
                      </a:ext>
                    </a:extLst>
                  </p:cNvPr>
                  <p:cNvSpPr>
                    <a:spLocks/>
                  </p:cNvSpPr>
                  <p:nvPr/>
                </p:nvSpPr>
                <p:spPr bwMode="auto">
                  <a:xfrm>
                    <a:off x="6170545" y="3559476"/>
                    <a:ext cx="166074" cy="153134"/>
                  </a:xfrm>
                  <a:custGeom>
                    <a:avLst/>
                    <a:gdLst>
                      <a:gd name="T0" fmla="*/ 0 w 88"/>
                      <a:gd name="T1" fmla="*/ 23 h 81"/>
                      <a:gd name="T2" fmla="*/ 8 w 88"/>
                      <a:gd name="T3" fmla="*/ 0 h 81"/>
                      <a:gd name="T4" fmla="*/ 15 w 88"/>
                      <a:gd name="T5" fmla="*/ 12 h 81"/>
                      <a:gd name="T6" fmla="*/ 44 w 88"/>
                      <a:gd name="T7" fmla="*/ 33 h 81"/>
                      <a:gd name="T8" fmla="*/ 73 w 88"/>
                      <a:gd name="T9" fmla="*/ 12 h 81"/>
                      <a:gd name="T10" fmla="*/ 79 w 88"/>
                      <a:gd name="T11" fmla="*/ 0 h 81"/>
                      <a:gd name="T12" fmla="*/ 88 w 88"/>
                      <a:gd name="T13" fmla="*/ 23 h 81"/>
                      <a:gd name="T14" fmla="*/ 88 w 88"/>
                      <a:gd name="T15" fmla="*/ 24 h 81"/>
                      <a:gd name="T16" fmla="*/ 73 w 88"/>
                      <a:gd name="T17" fmla="*/ 72 h 81"/>
                      <a:gd name="T18" fmla="*/ 70 w 88"/>
                      <a:gd name="T19" fmla="*/ 73 h 81"/>
                      <a:gd name="T20" fmla="*/ 61 w 88"/>
                      <a:gd name="T21" fmla="*/ 58 h 81"/>
                      <a:gd name="T22" fmla="*/ 58 w 88"/>
                      <a:gd name="T23" fmla="*/ 54 h 81"/>
                      <a:gd name="T24" fmla="*/ 44 w 88"/>
                      <a:gd name="T25" fmla="*/ 36 h 81"/>
                      <a:gd name="T26" fmla="*/ 30 w 88"/>
                      <a:gd name="T27" fmla="*/ 54 h 81"/>
                      <a:gd name="T28" fmla="*/ 26 w 88"/>
                      <a:gd name="T29" fmla="*/ 58 h 81"/>
                      <a:gd name="T30" fmla="*/ 18 w 88"/>
                      <a:gd name="T31" fmla="*/ 73 h 81"/>
                      <a:gd name="T32" fmla="*/ 15 w 88"/>
                      <a:gd name="T33" fmla="*/ 72 h 81"/>
                      <a:gd name="T34" fmla="*/ 0 w 88"/>
                      <a:gd name="T35" fmla="*/ 24 h 81"/>
                      <a:gd name="T36" fmla="*/ 0 w 88"/>
                      <a:gd name="T37" fmla="*/ 2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81">
                        <a:moveTo>
                          <a:pt x="0" y="23"/>
                        </a:moveTo>
                        <a:cubicBezTo>
                          <a:pt x="8" y="0"/>
                          <a:pt x="8" y="0"/>
                          <a:pt x="8" y="0"/>
                        </a:cubicBezTo>
                        <a:cubicBezTo>
                          <a:pt x="15" y="12"/>
                          <a:pt x="15" y="12"/>
                          <a:pt x="15" y="12"/>
                        </a:cubicBezTo>
                        <a:cubicBezTo>
                          <a:pt x="22" y="22"/>
                          <a:pt x="38" y="33"/>
                          <a:pt x="44" y="33"/>
                        </a:cubicBezTo>
                        <a:cubicBezTo>
                          <a:pt x="50" y="33"/>
                          <a:pt x="65" y="23"/>
                          <a:pt x="73" y="12"/>
                        </a:cubicBezTo>
                        <a:cubicBezTo>
                          <a:pt x="79" y="0"/>
                          <a:pt x="79" y="0"/>
                          <a:pt x="79" y="0"/>
                        </a:cubicBezTo>
                        <a:cubicBezTo>
                          <a:pt x="88" y="23"/>
                          <a:pt x="88" y="23"/>
                          <a:pt x="88" y="23"/>
                        </a:cubicBezTo>
                        <a:cubicBezTo>
                          <a:pt x="88" y="24"/>
                          <a:pt x="88" y="24"/>
                          <a:pt x="88" y="24"/>
                        </a:cubicBezTo>
                        <a:cubicBezTo>
                          <a:pt x="73" y="72"/>
                          <a:pt x="73" y="72"/>
                          <a:pt x="73" y="72"/>
                        </a:cubicBezTo>
                        <a:cubicBezTo>
                          <a:pt x="72" y="74"/>
                          <a:pt x="71" y="81"/>
                          <a:pt x="70" y="73"/>
                        </a:cubicBezTo>
                        <a:cubicBezTo>
                          <a:pt x="61" y="58"/>
                          <a:pt x="61" y="58"/>
                          <a:pt x="61" y="58"/>
                        </a:cubicBezTo>
                        <a:cubicBezTo>
                          <a:pt x="60" y="57"/>
                          <a:pt x="59" y="55"/>
                          <a:pt x="58" y="54"/>
                        </a:cubicBezTo>
                        <a:cubicBezTo>
                          <a:pt x="44" y="36"/>
                          <a:pt x="44" y="36"/>
                          <a:pt x="44" y="36"/>
                        </a:cubicBezTo>
                        <a:cubicBezTo>
                          <a:pt x="30" y="54"/>
                          <a:pt x="30" y="54"/>
                          <a:pt x="30" y="54"/>
                        </a:cubicBezTo>
                        <a:cubicBezTo>
                          <a:pt x="28" y="55"/>
                          <a:pt x="27" y="57"/>
                          <a:pt x="26" y="58"/>
                        </a:cubicBezTo>
                        <a:cubicBezTo>
                          <a:pt x="18" y="73"/>
                          <a:pt x="18" y="73"/>
                          <a:pt x="18" y="73"/>
                        </a:cubicBezTo>
                        <a:cubicBezTo>
                          <a:pt x="17" y="81"/>
                          <a:pt x="15" y="74"/>
                          <a:pt x="15" y="72"/>
                        </a:cubicBezTo>
                        <a:cubicBezTo>
                          <a:pt x="0" y="24"/>
                          <a:pt x="0" y="24"/>
                          <a:pt x="0" y="24"/>
                        </a:cubicBezTo>
                        <a:cubicBezTo>
                          <a:pt x="0" y="24"/>
                          <a:pt x="0" y="24"/>
                          <a:pt x="0"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42" name="Freeform 60">
                    <a:extLst>
                      <a:ext uri="{FF2B5EF4-FFF2-40B4-BE49-F238E27FC236}">
                        <a16:creationId xmlns:a16="http://schemas.microsoft.com/office/drawing/2014/main" id="{FF0596BE-8BBC-B3F9-3C9A-8FA59C4587D5}"/>
                      </a:ext>
                    </a:extLst>
                  </p:cNvPr>
                  <p:cNvSpPr>
                    <a:spLocks/>
                  </p:cNvSpPr>
                  <p:nvPr/>
                </p:nvSpPr>
                <p:spPr bwMode="auto">
                  <a:xfrm>
                    <a:off x="6261128" y="3574573"/>
                    <a:ext cx="105683" cy="200584"/>
                  </a:xfrm>
                  <a:custGeom>
                    <a:avLst/>
                    <a:gdLst>
                      <a:gd name="T0" fmla="*/ 27 w 56"/>
                      <a:gd name="T1" fmla="*/ 107 h 107"/>
                      <a:gd name="T2" fmla="*/ 51 w 56"/>
                      <a:gd name="T3" fmla="*/ 69 h 107"/>
                      <a:gd name="T4" fmla="*/ 38 w 56"/>
                      <a:gd name="T5" fmla="*/ 44 h 107"/>
                      <a:gd name="T6" fmla="*/ 56 w 56"/>
                      <a:gd name="T7" fmla="*/ 46 h 107"/>
                      <a:gd name="T8" fmla="*/ 45 w 56"/>
                      <a:gd name="T9" fmla="*/ 9 h 107"/>
                      <a:gd name="T10" fmla="*/ 34 w 56"/>
                      <a:gd name="T11" fmla="*/ 0 h 107"/>
                      <a:gd name="T12" fmla="*/ 12 w 56"/>
                      <a:gd name="T13" fmla="*/ 67 h 107"/>
                      <a:gd name="T14" fmla="*/ 0 w 56"/>
                      <a:gd name="T15" fmla="*/ 107 h 107"/>
                      <a:gd name="T16" fmla="*/ 27 w 56"/>
                      <a:gd name="T17"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07">
                        <a:moveTo>
                          <a:pt x="27" y="107"/>
                        </a:moveTo>
                        <a:cubicBezTo>
                          <a:pt x="40" y="87"/>
                          <a:pt x="52" y="70"/>
                          <a:pt x="51" y="69"/>
                        </a:cubicBezTo>
                        <a:cubicBezTo>
                          <a:pt x="51" y="69"/>
                          <a:pt x="38" y="44"/>
                          <a:pt x="38" y="44"/>
                        </a:cubicBezTo>
                        <a:cubicBezTo>
                          <a:pt x="56" y="46"/>
                          <a:pt x="56" y="46"/>
                          <a:pt x="56" y="46"/>
                        </a:cubicBezTo>
                        <a:cubicBezTo>
                          <a:pt x="54" y="40"/>
                          <a:pt x="50" y="11"/>
                          <a:pt x="45" y="9"/>
                        </a:cubicBezTo>
                        <a:cubicBezTo>
                          <a:pt x="34" y="0"/>
                          <a:pt x="34" y="0"/>
                          <a:pt x="34" y="0"/>
                        </a:cubicBezTo>
                        <a:cubicBezTo>
                          <a:pt x="12" y="67"/>
                          <a:pt x="12" y="67"/>
                          <a:pt x="12" y="67"/>
                        </a:cubicBezTo>
                        <a:cubicBezTo>
                          <a:pt x="0" y="107"/>
                          <a:pt x="0" y="107"/>
                          <a:pt x="0" y="107"/>
                        </a:cubicBezTo>
                        <a:lnTo>
                          <a:pt x="27" y="107"/>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43" name="Freeform 61">
                    <a:extLst>
                      <a:ext uri="{FF2B5EF4-FFF2-40B4-BE49-F238E27FC236}">
                        <a16:creationId xmlns:a16="http://schemas.microsoft.com/office/drawing/2014/main" id="{19F9B72B-9780-BCB2-ED84-16025C0CE502}"/>
                      </a:ext>
                    </a:extLst>
                  </p:cNvPr>
                  <p:cNvSpPr>
                    <a:spLocks/>
                  </p:cNvSpPr>
                  <p:nvPr/>
                </p:nvSpPr>
                <p:spPr bwMode="auto">
                  <a:xfrm>
                    <a:off x="6140347" y="3574573"/>
                    <a:ext cx="105683" cy="200584"/>
                  </a:xfrm>
                  <a:custGeom>
                    <a:avLst/>
                    <a:gdLst>
                      <a:gd name="T0" fmla="*/ 5 w 57"/>
                      <a:gd name="T1" fmla="*/ 69 h 107"/>
                      <a:gd name="T2" fmla="*/ 29 w 57"/>
                      <a:gd name="T3" fmla="*/ 107 h 107"/>
                      <a:gd name="T4" fmla="*/ 57 w 57"/>
                      <a:gd name="T5" fmla="*/ 107 h 107"/>
                      <a:gd name="T6" fmla="*/ 45 w 57"/>
                      <a:gd name="T7" fmla="*/ 67 h 107"/>
                      <a:gd name="T8" fmla="*/ 23 w 57"/>
                      <a:gd name="T9" fmla="*/ 0 h 107"/>
                      <a:gd name="T10" fmla="*/ 12 w 57"/>
                      <a:gd name="T11" fmla="*/ 9 h 107"/>
                      <a:gd name="T12" fmla="*/ 0 w 57"/>
                      <a:gd name="T13" fmla="*/ 46 h 107"/>
                      <a:gd name="T14" fmla="*/ 19 w 57"/>
                      <a:gd name="T15" fmla="*/ 44 h 107"/>
                      <a:gd name="T16" fmla="*/ 5 w 57"/>
                      <a:gd name="T17" fmla="*/ 6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107">
                        <a:moveTo>
                          <a:pt x="5" y="69"/>
                        </a:moveTo>
                        <a:cubicBezTo>
                          <a:pt x="5" y="70"/>
                          <a:pt x="16" y="87"/>
                          <a:pt x="29" y="107"/>
                        </a:cubicBezTo>
                        <a:cubicBezTo>
                          <a:pt x="57" y="107"/>
                          <a:pt x="57" y="107"/>
                          <a:pt x="57" y="107"/>
                        </a:cubicBezTo>
                        <a:cubicBezTo>
                          <a:pt x="45" y="67"/>
                          <a:pt x="45" y="67"/>
                          <a:pt x="45" y="67"/>
                        </a:cubicBezTo>
                        <a:cubicBezTo>
                          <a:pt x="23" y="0"/>
                          <a:pt x="23" y="0"/>
                          <a:pt x="23" y="0"/>
                        </a:cubicBezTo>
                        <a:cubicBezTo>
                          <a:pt x="12" y="9"/>
                          <a:pt x="12" y="9"/>
                          <a:pt x="12" y="9"/>
                        </a:cubicBezTo>
                        <a:cubicBezTo>
                          <a:pt x="7" y="11"/>
                          <a:pt x="2" y="40"/>
                          <a:pt x="0" y="46"/>
                        </a:cubicBezTo>
                        <a:cubicBezTo>
                          <a:pt x="19" y="44"/>
                          <a:pt x="19" y="44"/>
                          <a:pt x="19" y="44"/>
                        </a:cubicBezTo>
                        <a:cubicBezTo>
                          <a:pt x="19" y="44"/>
                          <a:pt x="5" y="69"/>
                          <a:pt x="5" y="69"/>
                        </a:cubicBez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44" name="Freeform 62">
                    <a:extLst>
                      <a:ext uri="{FF2B5EF4-FFF2-40B4-BE49-F238E27FC236}">
                        <a16:creationId xmlns:a16="http://schemas.microsoft.com/office/drawing/2014/main" id="{9C2C06D0-77CA-C677-AA66-6283E3D0197C}"/>
                      </a:ext>
                    </a:extLst>
                  </p:cNvPr>
                  <p:cNvSpPr>
                    <a:spLocks/>
                  </p:cNvSpPr>
                  <p:nvPr/>
                </p:nvSpPr>
                <p:spPr bwMode="auto">
                  <a:xfrm>
                    <a:off x="5995841" y="3611239"/>
                    <a:ext cx="114310" cy="163918"/>
                  </a:xfrm>
                  <a:custGeom>
                    <a:avLst/>
                    <a:gdLst>
                      <a:gd name="T0" fmla="*/ 60 w 60"/>
                      <a:gd name="T1" fmla="*/ 88 h 88"/>
                      <a:gd name="T2" fmla="*/ 58 w 60"/>
                      <a:gd name="T3" fmla="*/ 55 h 88"/>
                      <a:gd name="T4" fmla="*/ 54 w 60"/>
                      <a:gd name="T5" fmla="*/ 0 h 88"/>
                      <a:gd name="T6" fmla="*/ 42 w 60"/>
                      <a:gd name="T7" fmla="*/ 4 h 88"/>
                      <a:gd name="T8" fmla="*/ 7 w 60"/>
                      <a:gd name="T9" fmla="*/ 57 h 88"/>
                      <a:gd name="T10" fmla="*/ 0 w 60"/>
                      <a:gd name="T11" fmla="*/ 88 h 88"/>
                      <a:gd name="T12" fmla="*/ 60 w 60"/>
                      <a:gd name="T13" fmla="*/ 88 h 88"/>
                    </a:gdLst>
                    <a:ahLst/>
                    <a:cxnLst>
                      <a:cxn ang="0">
                        <a:pos x="T0" y="T1"/>
                      </a:cxn>
                      <a:cxn ang="0">
                        <a:pos x="T2" y="T3"/>
                      </a:cxn>
                      <a:cxn ang="0">
                        <a:pos x="T4" y="T5"/>
                      </a:cxn>
                      <a:cxn ang="0">
                        <a:pos x="T6" y="T7"/>
                      </a:cxn>
                      <a:cxn ang="0">
                        <a:pos x="T8" y="T9"/>
                      </a:cxn>
                      <a:cxn ang="0">
                        <a:pos x="T10" y="T11"/>
                      </a:cxn>
                      <a:cxn ang="0">
                        <a:pos x="T12" y="T13"/>
                      </a:cxn>
                    </a:cxnLst>
                    <a:rect l="0" t="0" r="r" b="b"/>
                    <a:pathLst>
                      <a:path w="60" h="88">
                        <a:moveTo>
                          <a:pt x="60" y="88"/>
                        </a:moveTo>
                        <a:cubicBezTo>
                          <a:pt x="59" y="77"/>
                          <a:pt x="57" y="66"/>
                          <a:pt x="58" y="55"/>
                        </a:cubicBezTo>
                        <a:cubicBezTo>
                          <a:pt x="58" y="37"/>
                          <a:pt x="57" y="18"/>
                          <a:pt x="54" y="0"/>
                        </a:cubicBezTo>
                        <a:cubicBezTo>
                          <a:pt x="50" y="1"/>
                          <a:pt x="46" y="2"/>
                          <a:pt x="42" y="4"/>
                        </a:cubicBezTo>
                        <a:cubicBezTo>
                          <a:pt x="25" y="13"/>
                          <a:pt x="13" y="40"/>
                          <a:pt x="7" y="57"/>
                        </a:cubicBezTo>
                        <a:cubicBezTo>
                          <a:pt x="4" y="67"/>
                          <a:pt x="2" y="78"/>
                          <a:pt x="0" y="88"/>
                        </a:cubicBezTo>
                        <a:lnTo>
                          <a:pt x="60" y="88"/>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grpSp>
            <p:grpSp>
              <p:nvGrpSpPr>
                <p:cNvPr id="228" name="Group 358">
                  <a:extLst>
                    <a:ext uri="{FF2B5EF4-FFF2-40B4-BE49-F238E27FC236}">
                      <a16:creationId xmlns:a16="http://schemas.microsoft.com/office/drawing/2014/main" id="{9773808D-4339-D1B2-73F1-66FDC45E5D99}"/>
                    </a:ext>
                  </a:extLst>
                </p:cNvPr>
                <p:cNvGrpSpPr/>
                <p:nvPr/>
              </p:nvGrpSpPr>
              <p:grpSpPr>
                <a:xfrm>
                  <a:off x="7104321" y="4344878"/>
                  <a:ext cx="412796" cy="314177"/>
                  <a:chOff x="4630393" y="4344878"/>
                  <a:chExt cx="412796" cy="314177"/>
                </a:xfrm>
              </p:grpSpPr>
              <p:grpSp>
                <p:nvGrpSpPr>
                  <p:cNvPr id="229" name="Group 368">
                    <a:extLst>
                      <a:ext uri="{FF2B5EF4-FFF2-40B4-BE49-F238E27FC236}">
                        <a16:creationId xmlns:a16="http://schemas.microsoft.com/office/drawing/2014/main" id="{22BB70AA-25A6-BBF4-3B2B-E87614AEA310}"/>
                      </a:ext>
                    </a:extLst>
                  </p:cNvPr>
                  <p:cNvGrpSpPr/>
                  <p:nvPr/>
                </p:nvGrpSpPr>
                <p:grpSpPr>
                  <a:xfrm>
                    <a:off x="4956404" y="4344878"/>
                    <a:ext cx="86785" cy="235073"/>
                    <a:chOff x="11265408" y="2058441"/>
                    <a:chExt cx="806558" cy="2184701"/>
                  </a:xfrm>
                  <a:solidFill>
                    <a:srgbClr val="D0006F"/>
                  </a:solidFill>
                </p:grpSpPr>
                <p:sp>
                  <p:nvSpPr>
                    <p:cNvPr id="231" name="Freeform 377">
                      <a:extLst>
                        <a:ext uri="{FF2B5EF4-FFF2-40B4-BE49-F238E27FC236}">
                          <a16:creationId xmlns:a16="http://schemas.microsoft.com/office/drawing/2014/main" id="{60C65BA6-A2C4-197C-43B4-7AC62A734D8A}"/>
                        </a:ext>
                      </a:extLst>
                    </p:cNvPr>
                    <p:cNvSpPr/>
                    <p:nvPr/>
                  </p:nvSpPr>
                  <p:spPr>
                    <a:xfrm rot="10800000" flipH="1">
                      <a:off x="11537300" y="3708476"/>
                      <a:ext cx="334166" cy="334166"/>
                    </a:xfrm>
                    <a:custGeom>
                      <a:avLst/>
                      <a:gdLst>
                        <a:gd name="connsiteX0" fmla="*/ 334166 w 334166"/>
                        <a:gd name="connsiteY0" fmla="*/ 167083 h 334166"/>
                        <a:gd name="connsiteX1" fmla="*/ 167083 w 334166"/>
                        <a:gd name="connsiteY1" fmla="*/ 334166 h 334166"/>
                        <a:gd name="connsiteX2" fmla="*/ 0 w 334166"/>
                        <a:gd name="connsiteY2" fmla="*/ 167083 h 334166"/>
                        <a:gd name="connsiteX3" fmla="*/ 167083 w 334166"/>
                        <a:gd name="connsiteY3" fmla="*/ 0 h 334166"/>
                        <a:gd name="connsiteX4" fmla="*/ 334166 w 334166"/>
                        <a:gd name="connsiteY4" fmla="*/ 167083 h 334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166" h="334166">
                          <a:moveTo>
                            <a:pt x="334166" y="167083"/>
                          </a:moveTo>
                          <a:cubicBezTo>
                            <a:pt x="334166" y="259361"/>
                            <a:pt x="259361" y="334166"/>
                            <a:pt x="167083" y="334166"/>
                          </a:cubicBezTo>
                          <a:cubicBezTo>
                            <a:pt x="74806" y="334166"/>
                            <a:pt x="0" y="259361"/>
                            <a:pt x="0" y="167083"/>
                          </a:cubicBezTo>
                          <a:cubicBezTo>
                            <a:pt x="0" y="74806"/>
                            <a:pt x="74806" y="0"/>
                            <a:pt x="167083" y="0"/>
                          </a:cubicBezTo>
                          <a:cubicBezTo>
                            <a:pt x="259361" y="0"/>
                            <a:pt x="334166" y="74806"/>
                            <a:pt x="334166" y="167083"/>
                          </a:cubicBezTo>
                          <a:close/>
                        </a:path>
                      </a:pathLst>
                    </a:custGeom>
                    <a:solidFill>
                      <a:schemeClr val="bg2"/>
                    </a:solidFill>
                    <a:ln w="33338"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sym typeface="Lexia" panose="02060503040202020203" pitchFamily="18" charset="0"/>
                      </a:endParaRPr>
                    </a:p>
                  </p:txBody>
                </p:sp>
                <p:sp>
                  <p:nvSpPr>
                    <p:cNvPr id="232" name="Freeform 386">
                      <a:extLst>
                        <a:ext uri="{FF2B5EF4-FFF2-40B4-BE49-F238E27FC236}">
                          <a16:creationId xmlns:a16="http://schemas.microsoft.com/office/drawing/2014/main" id="{B7AE408B-738D-6FF4-6D5C-2CE36178B9D3}"/>
                        </a:ext>
                      </a:extLst>
                    </p:cNvPr>
                    <p:cNvSpPr/>
                    <p:nvPr/>
                  </p:nvSpPr>
                  <p:spPr bwMode="auto">
                    <a:xfrm>
                      <a:off x="11265408" y="2058441"/>
                      <a:ext cx="806558" cy="2184701"/>
                    </a:xfrm>
                    <a:custGeom>
                      <a:avLst/>
                      <a:gdLst>
                        <a:gd name="connsiteX0" fmla="*/ 0 w 806558"/>
                        <a:gd name="connsiteY0" fmla="*/ 0 h 2184701"/>
                        <a:gd name="connsiteX1" fmla="*/ 110656 w 806558"/>
                        <a:gd name="connsiteY1" fmla="*/ 34341 h 2184701"/>
                        <a:gd name="connsiteX2" fmla="*/ 539225 w 806558"/>
                        <a:gd name="connsiteY2" fmla="*/ 680953 h 2184701"/>
                        <a:gd name="connsiteX3" fmla="*/ 539225 w 806558"/>
                        <a:gd name="connsiteY3" fmla="*/ 1462902 h 2184701"/>
                        <a:gd name="connsiteX4" fmla="*/ 806558 w 806558"/>
                        <a:gd name="connsiteY4" fmla="*/ 1817118 h 2184701"/>
                        <a:gd name="connsiteX5" fmla="*/ 438975 w 806558"/>
                        <a:gd name="connsiteY5" fmla="*/ 2184701 h 2184701"/>
                        <a:gd name="connsiteX6" fmla="*/ 71392 w 806558"/>
                        <a:gd name="connsiteY6" fmla="*/ 1817118 h 2184701"/>
                        <a:gd name="connsiteX7" fmla="*/ 338725 w 806558"/>
                        <a:gd name="connsiteY7" fmla="*/ 1462902 h 2184701"/>
                        <a:gd name="connsiteX8" fmla="*/ 338725 w 806558"/>
                        <a:gd name="connsiteY8" fmla="*/ 680953 h 2184701"/>
                        <a:gd name="connsiteX9" fmla="*/ 32806 w 806558"/>
                        <a:gd name="connsiteY9" fmla="*/ 219021 h 2184701"/>
                        <a:gd name="connsiteX10" fmla="*/ 0 w 806558"/>
                        <a:gd name="connsiteY10" fmla="*/ 208863 h 2184701"/>
                        <a:gd name="connsiteX11" fmla="*/ 0 w 806558"/>
                        <a:gd name="connsiteY11" fmla="*/ 0 h 2184701"/>
                        <a:gd name="connsiteX12" fmla="*/ 438975 w 806558"/>
                        <a:gd name="connsiteY12" fmla="*/ 1583202 h 2184701"/>
                        <a:gd name="connsiteX13" fmla="*/ 205058 w 806558"/>
                        <a:gd name="connsiteY13" fmla="*/ 1817118 h 2184701"/>
                        <a:gd name="connsiteX14" fmla="*/ 438975 w 806558"/>
                        <a:gd name="connsiteY14" fmla="*/ 2051035 h 2184701"/>
                        <a:gd name="connsiteX15" fmla="*/ 672891 w 806558"/>
                        <a:gd name="connsiteY15" fmla="*/ 1817118 h 2184701"/>
                        <a:gd name="connsiteX16" fmla="*/ 438975 w 806558"/>
                        <a:gd name="connsiteY16" fmla="*/ 1583202 h 2184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06558" h="2184701">
                          <a:moveTo>
                            <a:pt x="0" y="0"/>
                          </a:moveTo>
                          <a:lnTo>
                            <a:pt x="110656" y="34341"/>
                          </a:lnTo>
                          <a:cubicBezTo>
                            <a:pt x="362534" y="140857"/>
                            <a:pt x="539225" y="390228"/>
                            <a:pt x="539225" y="680953"/>
                          </a:cubicBezTo>
                          <a:lnTo>
                            <a:pt x="539225" y="1462902"/>
                          </a:lnTo>
                          <a:cubicBezTo>
                            <a:pt x="692941" y="1506344"/>
                            <a:pt x="806558" y="1650035"/>
                            <a:pt x="806558" y="1817118"/>
                          </a:cubicBezTo>
                          <a:cubicBezTo>
                            <a:pt x="806558" y="2020960"/>
                            <a:pt x="642816" y="2184701"/>
                            <a:pt x="438975" y="2184701"/>
                          </a:cubicBezTo>
                          <a:cubicBezTo>
                            <a:pt x="235133" y="2184701"/>
                            <a:pt x="71392" y="2020960"/>
                            <a:pt x="71392" y="1817118"/>
                          </a:cubicBezTo>
                          <a:cubicBezTo>
                            <a:pt x="71392" y="1650035"/>
                            <a:pt x="185008" y="1506344"/>
                            <a:pt x="338725" y="1462902"/>
                          </a:cubicBezTo>
                          <a:lnTo>
                            <a:pt x="338725" y="680953"/>
                          </a:lnTo>
                          <a:cubicBezTo>
                            <a:pt x="338725" y="472935"/>
                            <a:pt x="212786" y="294991"/>
                            <a:pt x="32806" y="219021"/>
                          </a:cubicBezTo>
                          <a:lnTo>
                            <a:pt x="0" y="208863"/>
                          </a:lnTo>
                          <a:lnTo>
                            <a:pt x="0" y="0"/>
                          </a:lnTo>
                          <a:close/>
                          <a:moveTo>
                            <a:pt x="438975" y="1583202"/>
                          </a:moveTo>
                          <a:cubicBezTo>
                            <a:pt x="308650" y="1583202"/>
                            <a:pt x="205058" y="1686793"/>
                            <a:pt x="205058" y="1817118"/>
                          </a:cubicBezTo>
                          <a:cubicBezTo>
                            <a:pt x="205058" y="1947443"/>
                            <a:pt x="308650" y="2051035"/>
                            <a:pt x="438975" y="2051035"/>
                          </a:cubicBezTo>
                          <a:cubicBezTo>
                            <a:pt x="569300" y="2051035"/>
                            <a:pt x="672891" y="1947443"/>
                            <a:pt x="672891" y="1817118"/>
                          </a:cubicBezTo>
                          <a:cubicBezTo>
                            <a:pt x="672891" y="1686793"/>
                            <a:pt x="569300" y="1583202"/>
                            <a:pt x="438975" y="1583202"/>
                          </a:cubicBezTo>
                          <a:close/>
                        </a:path>
                      </a:pathLst>
                    </a:custGeom>
                    <a:solidFill>
                      <a:schemeClr val="bg2"/>
                    </a:solid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ea typeface="MS PGothic" pitchFamily="34" charset="-128"/>
                        <a:cs typeface="ヒラギノ角ゴ Pro W3"/>
                        <a:sym typeface="Lexia" panose="02060503040202020203" pitchFamily="18" charset="0"/>
                      </a:endParaRPr>
                    </a:p>
                  </p:txBody>
                </p:sp>
              </p:grpSp>
              <p:sp>
                <p:nvSpPr>
                  <p:cNvPr id="230" name="Freeform 371">
                    <a:extLst>
                      <a:ext uri="{FF2B5EF4-FFF2-40B4-BE49-F238E27FC236}">
                        <a16:creationId xmlns:a16="http://schemas.microsoft.com/office/drawing/2014/main" id="{2062A5ED-E899-1410-8649-E51BDE715D59}"/>
                      </a:ext>
                    </a:extLst>
                  </p:cNvPr>
                  <p:cNvSpPr/>
                  <p:nvPr/>
                </p:nvSpPr>
                <p:spPr bwMode="auto">
                  <a:xfrm>
                    <a:off x="4630393" y="4345030"/>
                    <a:ext cx="151016" cy="314025"/>
                  </a:xfrm>
                  <a:custGeom>
                    <a:avLst/>
                    <a:gdLst>
                      <a:gd name="connsiteX0" fmla="*/ 1136165 w 1403498"/>
                      <a:gd name="connsiteY0" fmla="*/ 0 h 2918453"/>
                      <a:gd name="connsiteX1" fmla="*/ 1136165 w 1403498"/>
                      <a:gd name="connsiteY1" fmla="*/ 208861 h 2918453"/>
                      <a:gd name="connsiteX2" fmla="*/ 1107917 w 1403498"/>
                      <a:gd name="connsiteY2" fmla="*/ 217607 h 2918453"/>
                      <a:gd name="connsiteX3" fmla="*/ 801999 w 1403498"/>
                      <a:gd name="connsiteY3" fmla="*/ 679539 h 2918453"/>
                      <a:gd name="connsiteX4" fmla="*/ 801999 w 1403498"/>
                      <a:gd name="connsiteY4" fmla="*/ 1020389 h 2918453"/>
                      <a:gd name="connsiteX5" fmla="*/ 1403498 w 1403498"/>
                      <a:gd name="connsiteY5" fmla="*/ 1715454 h 2918453"/>
                      <a:gd name="connsiteX6" fmla="*/ 1336665 w 1403498"/>
                      <a:gd name="connsiteY6" fmla="*/ 1829071 h 2918453"/>
                      <a:gd name="connsiteX7" fmla="*/ 1336665 w 1403498"/>
                      <a:gd name="connsiteY7" fmla="*/ 2651120 h 2918453"/>
                      <a:gd name="connsiteX8" fmla="*/ 1162899 w 1403498"/>
                      <a:gd name="connsiteY8" fmla="*/ 2848278 h 2918453"/>
                      <a:gd name="connsiteX9" fmla="*/ 1069332 w 1403498"/>
                      <a:gd name="connsiteY9" fmla="*/ 2918453 h 2918453"/>
                      <a:gd name="connsiteX10" fmla="*/ 1035915 w 1403498"/>
                      <a:gd name="connsiteY10" fmla="*/ 2918453 h 2918453"/>
                      <a:gd name="connsiteX11" fmla="*/ 902249 w 1403498"/>
                      <a:gd name="connsiteY11" fmla="*/ 2784786 h 2918453"/>
                      <a:gd name="connsiteX12" fmla="*/ 1035915 w 1403498"/>
                      <a:gd name="connsiteY12" fmla="*/ 2651120 h 2918453"/>
                      <a:gd name="connsiteX13" fmla="*/ 1069332 w 1403498"/>
                      <a:gd name="connsiteY13" fmla="*/ 2651120 h 2918453"/>
                      <a:gd name="connsiteX14" fmla="*/ 1162899 w 1403498"/>
                      <a:gd name="connsiteY14" fmla="*/ 2711270 h 2918453"/>
                      <a:gd name="connsiteX15" fmla="*/ 1202999 w 1403498"/>
                      <a:gd name="connsiteY15" fmla="*/ 2651120 h 2918453"/>
                      <a:gd name="connsiteX16" fmla="*/ 1202999 w 1403498"/>
                      <a:gd name="connsiteY16" fmla="*/ 1829071 h 2918453"/>
                      <a:gd name="connsiteX17" fmla="*/ 1136165 w 1403498"/>
                      <a:gd name="connsiteY17" fmla="*/ 1715454 h 2918453"/>
                      <a:gd name="connsiteX18" fmla="*/ 701749 w 1403498"/>
                      <a:gd name="connsiteY18" fmla="*/ 1281038 h 2918453"/>
                      <a:gd name="connsiteX19" fmla="*/ 267333 w 1403498"/>
                      <a:gd name="connsiteY19" fmla="*/ 1715454 h 2918453"/>
                      <a:gd name="connsiteX20" fmla="*/ 200500 w 1403498"/>
                      <a:gd name="connsiteY20" fmla="*/ 1829071 h 2918453"/>
                      <a:gd name="connsiteX21" fmla="*/ 200500 w 1403498"/>
                      <a:gd name="connsiteY21" fmla="*/ 2651120 h 2918453"/>
                      <a:gd name="connsiteX22" fmla="*/ 240600 w 1403498"/>
                      <a:gd name="connsiteY22" fmla="*/ 2711270 h 2918453"/>
                      <a:gd name="connsiteX23" fmla="*/ 334166 w 1403498"/>
                      <a:gd name="connsiteY23" fmla="*/ 2651120 h 2918453"/>
                      <a:gd name="connsiteX24" fmla="*/ 367583 w 1403498"/>
                      <a:gd name="connsiteY24" fmla="*/ 2651120 h 2918453"/>
                      <a:gd name="connsiteX25" fmla="*/ 501249 w 1403498"/>
                      <a:gd name="connsiteY25" fmla="*/ 2784786 h 2918453"/>
                      <a:gd name="connsiteX26" fmla="*/ 367583 w 1403498"/>
                      <a:gd name="connsiteY26" fmla="*/ 2918453 h 2918453"/>
                      <a:gd name="connsiteX27" fmla="*/ 334166 w 1403498"/>
                      <a:gd name="connsiteY27" fmla="*/ 2918453 h 2918453"/>
                      <a:gd name="connsiteX28" fmla="*/ 240600 w 1403498"/>
                      <a:gd name="connsiteY28" fmla="*/ 2848278 h 2918453"/>
                      <a:gd name="connsiteX29" fmla="*/ 66833 w 1403498"/>
                      <a:gd name="connsiteY29" fmla="*/ 2651120 h 2918453"/>
                      <a:gd name="connsiteX30" fmla="*/ 66833 w 1403498"/>
                      <a:gd name="connsiteY30" fmla="*/ 1829071 h 2918453"/>
                      <a:gd name="connsiteX31" fmla="*/ 0 w 1403498"/>
                      <a:gd name="connsiteY31" fmla="*/ 1715454 h 2918453"/>
                      <a:gd name="connsiteX32" fmla="*/ 601499 w 1403498"/>
                      <a:gd name="connsiteY32" fmla="*/ 1020389 h 2918453"/>
                      <a:gd name="connsiteX33" fmla="*/ 601499 w 1403498"/>
                      <a:gd name="connsiteY33" fmla="*/ 679539 h 2918453"/>
                      <a:gd name="connsiteX34" fmla="*/ 1030067 w 1403498"/>
                      <a:gd name="connsiteY34" fmla="*/ 32927 h 2918453"/>
                      <a:gd name="connsiteX35" fmla="*/ 1136165 w 1403498"/>
                      <a:gd name="connsiteY35" fmla="*/ 0 h 2918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03498" h="2918453">
                        <a:moveTo>
                          <a:pt x="1136165" y="0"/>
                        </a:moveTo>
                        <a:lnTo>
                          <a:pt x="1136165" y="208861"/>
                        </a:lnTo>
                        <a:lnTo>
                          <a:pt x="1107917" y="217607"/>
                        </a:lnTo>
                        <a:cubicBezTo>
                          <a:pt x="927938" y="293577"/>
                          <a:pt x="801999" y="471521"/>
                          <a:pt x="801999" y="679539"/>
                        </a:cubicBezTo>
                        <a:lnTo>
                          <a:pt x="801999" y="1020389"/>
                        </a:lnTo>
                        <a:cubicBezTo>
                          <a:pt x="1142849" y="1070514"/>
                          <a:pt x="1403498" y="1361238"/>
                          <a:pt x="1403498" y="1715454"/>
                        </a:cubicBezTo>
                        <a:cubicBezTo>
                          <a:pt x="1403498" y="1765579"/>
                          <a:pt x="1376765" y="1809021"/>
                          <a:pt x="1336665" y="1829071"/>
                        </a:cubicBezTo>
                        <a:lnTo>
                          <a:pt x="1336665" y="2651120"/>
                        </a:lnTo>
                        <a:cubicBezTo>
                          <a:pt x="1336665" y="2751370"/>
                          <a:pt x="1259807" y="2834911"/>
                          <a:pt x="1162899" y="2848278"/>
                        </a:cubicBezTo>
                        <a:cubicBezTo>
                          <a:pt x="1149532" y="2888378"/>
                          <a:pt x="1112774" y="2918453"/>
                          <a:pt x="1069332" y="2918453"/>
                        </a:cubicBezTo>
                        <a:lnTo>
                          <a:pt x="1035915" y="2918453"/>
                        </a:lnTo>
                        <a:cubicBezTo>
                          <a:pt x="962399" y="2918453"/>
                          <a:pt x="902249" y="2858303"/>
                          <a:pt x="902249" y="2784786"/>
                        </a:cubicBezTo>
                        <a:cubicBezTo>
                          <a:pt x="902249" y="2711270"/>
                          <a:pt x="962399" y="2651120"/>
                          <a:pt x="1035915" y="2651120"/>
                        </a:cubicBezTo>
                        <a:lnTo>
                          <a:pt x="1069332" y="2651120"/>
                        </a:lnTo>
                        <a:cubicBezTo>
                          <a:pt x="1109432" y="2651120"/>
                          <a:pt x="1146190" y="2677853"/>
                          <a:pt x="1162899" y="2711270"/>
                        </a:cubicBezTo>
                        <a:cubicBezTo>
                          <a:pt x="1186290" y="2701245"/>
                          <a:pt x="1202999" y="2677853"/>
                          <a:pt x="1202999" y="2651120"/>
                        </a:cubicBezTo>
                        <a:lnTo>
                          <a:pt x="1202999" y="1829071"/>
                        </a:lnTo>
                        <a:cubicBezTo>
                          <a:pt x="1162899" y="1805679"/>
                          <a:pt x="1136165" y="1762238"/>
                          <a:pt x="1136165" y="1715454"/>
                        </a:cubicBezTo>
                        <a:cubicBezTo>
                          <a:pt x="1136165" y="1474855"/>
                          <a:pt x="942349" y="1281038"/>
                          <a:pt x="701749" y="1281038"/>
                        </a:cubicBezTo>
                        <a:cubicBezTo>
                          <a:pt x="461149" y="1281038"/>
                          <a:pt x="267333" y="1474855"/>
                          <a:pt x="267333" y="1715454"/>
                        </a:cubicBezTo>
                        <a:cubicBezTo>
                          <a:pt x="267333" y="1765579"/>
                          <a:pt x="240600" y="1809021"/>
                          <a:pt x="200500" y="1829071"/>
                        </a:cubicBezTo>
                        <a:lnTo>
                          <a:pt x="200500" y="2651120"/>
                        </a:lnTo>
                        <a:cubicBezTo>
                          <a:pt x="200500" y="2677853"/>
                          <a:pt x="217208" y="2701245"/>
                          <a:pt x="240600" y="2711270"/>
                        </a:cubicBezTo>
                        <a:cubicBezTo>
                          <a:pt x="257308" y="2674512"/>
                          <a:pt x="290725" y="2651120"/>
                          <a:pt x="334166" y="2651120"/>
                        </a:cubicBezTo>
                        <a:lnTo>
                          <a:pt x="367583" y="2651120"/>
                        </a:lnTo>
                        <a:cubicBezTo>
                          <a:pt x="441099" y="2651120"/>
                          <a:pt x="501249" y="2711270"/>
                          <a:pt x="501249" y="2784786"/>
                        </a:cubicBezTo>
                        <a:cubicBezTo>
                          <a:pt x="501249" y="2858303"/>
                          <a:pt x="441099" y="2918453"/>
                          <a:pt x="367583" y="2918453"/>
                        </a:cubicBezTo>
                        <a:lnTo>
                          <a:pt x="334166" y="2918453"/>
                        </a:lnTo>
                        <a:cubicBezTo>
                          <a:pt x="290725" y="2918453"/>
                          <a:pt x="253966" y="2888378"/>
                          <a:pt x="240600" y="2848278"/>
                        </a:cubicBezTo>
                        <a:cubicBezTo>
                          <a:pt x="143691" y="2834911"/>
                          <a:pt x="66833" y="2751370"/>
                          <a:pt x="66833" y="2651120"/>
                        </a:cubicBezTo>
                        <a:lnTo>
                          <a:pt x="66833" y="1829071"/>
                        </a:lnTo>
                        <a:cubicBezTo>
                          <a:pt x="26733" y="1805679"/>
                          <a:pt x="0" y="1762238"/>
                          <a:pt x="0" y="1715454"/>
                        </a:cubicBezTo>
                        <a:cubicBezTo>
                          <a:pt x="0" y="1361238"/>
                          <a:pt x="260650" y="1070514"/>
                          <a:pt x="601499" y="1020389"/>
                        </a:cubicBezTo>
                        <a:lnTo>
                          <a:pt x="601499" y="679539"/>
                        </a:lnTo>
                        <a:cubicBezTo>
                          <a:pt x="601499" y="388814"/>
                          <a:pt x="778190" y="139443"/>
                          <a:pt x="1030067" y="32927"/>
                        </a:cubicBezTo>
                        <a:lnTo>
                          <a:pt x="1136165" y="0"/>
                        </a:lnTo>
                        <a:close/>
                      </a:path>
                    </a:pathLst>
                  </a:custGeom>
                  <a:solidFill>
                    <a:schemeClr val="bg2"/>
                  </a:solid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ea typeface="MS PGothic" pitchFamily="34" charset="-128"/>
                      <a:cs typeface="ヒラギノ角ゴ Pro W3"/>
                      <a:sym typeface="Lexia" panose="02060503040202020203" pitchFamily="18" charset="0"/>
                    </a:endParaRPr>
                  </a:p>
                </p:txBody>
              </p:sp>
            </p:grpSp>
          </p:grpSp>
          <p:sp>
            <p:nvSpPr>
              <p:cNvPr id="249" name="Freeform: Shape 248">
                <a:extLst>
                  <a:ext uri="{FF2B5EF4-FFF2-40B4-BE49-F238E27FC236}">
                    <a16:creationId xmlns:a16="http://schemas.microsoft.com/office/drawing/2014/main" id="{5737A5BF-5F1B-D18E-6602-E3E72515C924}"/>
                  </a:ext>
                </a:extLst>
              </p:cNvPr>
              <p:cNvSpPr/>
              <p:nvPr/>
            </p:nvSpPr>
            <p:spPr>
              <a:xfrm>
                <a:off x="5491163" y="4538663"/>
                <a:ext cx="126206" cy="228600"/>
              </a:xfrm>
              <a:custGeom>
                <a:avLst/>
                <a:gdLst>
                  <a:gd name="connsiteX0" fmla="*/ 0 w 126206"/>
                  <a:gd name="connsiteY0" fmla="*/ 71437 h 228600"/>
                  <a:gd name="connsiteX1" fmla="*/ 59531 w 126206"/>
                  <a:gd name="connsiteY1" fmla="*/ 0 h 228600"/>
                  <a:gd name="connsiteX2" fmla="*/ 126206 w 126206"/>
                  <a:gd name="connsiteY2" fmla="*/ 80962 h 228600"/>
                  <a:gd name="connsiteX3" fmla="*/ 78581 w 126206"/>
                  <a:gd name="connsiteY3" fmla="*/ 228600 h 228600"/>
                  <a:gd name="connsiteX4" fmla="*/ 47625 w 126206"/>
                  <a:gd name="connsiteY4" fmla="*/ 228600 h 228600"/>
                  <a:gd name="connsiteX5" fmla="*/ 0 w 126206"/>
                  <a:gd name="connsiteY5" fmla="*/ 71437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206" h="228600">
                    <a:moveTo>
                      <a:pt x="0" y="71437"/>
                    </a:moveTo>
                    <a:lnTo>
                      <a:pt x="59531" y="0"/>
                    </a:lnTo>
                    <a:lnTo>
                      <a:pt x="126206" y="80962"/>
                    </a:lnTo>
                    <a:lnTo>
                      <a:pt x="78581" y="228600"/>
                    </a:lnTo>
                    <a:lnTo>
                      <a:pt x="47625" y="228600"/>
                    </a:lnTo>
                    <a:lnTo>
                      <a:pt x="0" y="7143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0" name="CuadroTexto 53">
              <a:extLst>
                <a:ext uri="{FF2B5EF4-FFF2-40B4-BE49-F238E27FC236}">
                  <a16:creationId xmlns:a16="http://schemas.microsoft.com/office/drawing/2014/main" id="{00C9C684-C6F6-0924-AF18-61546088332A}"/>
                </a:ext>
              </a:extLst>
            </p:cNvPr>
            <p:cNvSpPr txBox="1"/>
            <p:nvPr/>
          </p:nvSpPr>
          <p:spPr>
            <a:xfrm>
              <a:off x="6211638" y="3968563"/>
              <a:ext cx="919263" cy="917762"/>
            </a:xfrm>
            <a:prstGeom prst="ellipse">
              <a:avLst/>
            </a:prstGeom>
            <a:solidFill>
              <a:srgbClr val="FFE1CA"/>
            </a:solidFill>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dirty="0">
                  <a:ln>
                    <a:noFill/>
                  </a:ln>
                  <a:solidFill>
                    <a:schemeClr val="tx1">
                      <a:lumMod val="65000"/>
                      <a:lumOff val="35000"/>
                    </a:schemeClr>
                  </a:solidFill>
                  <a:effectLst/>
                  <a:uLnTx/>
                  <a:uFillTx/>
                  <a:ea typeface="+mn-ea"/>
                  <a:cs typeface="+mn-cs"/>
                </a:rPr>
                <a:t>Advanced</a:t>
              </a:r>
              <a:br>
                <a:rPr kumimoji="0" lang="en-GB" sz="1100" i="0" u="none" strike="noStrike" kern="1200" cap="none" spc="0" normalizeH="0" baseline="0" noProof="0" dirty="0">
                  <a:ln>
                    <a:noFill/>
                  </a:ln>
                  <a:solidFill>
                    <a:schemeClr val="tx1">
                      <a:lumMod val="65000"/>
                      <a:lumOff val="35000"/>
                    </a:schemeClr>
                  </a:solidFill>
                  <a:effectLst/>
                  <a:uLnTx/>
                  <a:uFillTx/>
                  <a:ea typeface="+mn-ea"/>
                  <a:cs typeface="+mn-cs"/>
                </a:rPr>
              </a:br>
              <a:r>
                <a:rPr kumimoji="0" lang="en-GB" sz="1100" i="0" u="none" strike="noStrike" kern="1200" cap="none" spc="0" normalizeH="0" baseline="0" noProof="0" dirty="0">
                  <a:ln>
                    <a:noFill/>
                  </a:ln>
                  <a:solidFill>
                    <a:schemeClr val="tx1">
                      <a:lumMod val="65000"/>
                      <a:lumOff val="35000"/>
                    </a:schemeClr>
                  </a:solidFill>
                  <a:effectLst/>
                  <a:uLnTx/>
                  <a:uFillTx/>
                  <a:ea typeface="+mn-ea"/>
                  <a:cs typeface="+mn-cs"/>
                </a:rPr>
                <a:t>patients</a:t>
              </a:r>
            </a:p>
          </p:txBody>
        </p:sp>
        <p:cxnSp>
          <p:nvCxnSpPr>
            <p:cNvPr id="252" name="Straight Arrow Connector 251">
              <a:extLst>
                <a:ext uri="{FF2B5EF4-FFF2-40B4-BE49-F238E27FC236}">
                  <a16:creationId xmlns:a16="http://schemas.microsoft.com/office/drawing/2014/main" id="{0853BB27-9D1A-31DC-5D0C-DC21EE42765D}"/>
                </a:ext>
              </a:extLst>
            </p:cNvPr>
            <p:cNvCxnSpPr>
              <a:endCxn id="222" idx="1"/>
            </p:cNvCxnSpPr>
            <p:nvPr/>
          </p:nvCxnSpPr>
          <p:spPr>
            <a:xfrm flipV="1">
              <a:off x="6543675" y="5011697"/>
              <a:ext cx="1658436" cy="522328"/>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53" name="Straight Arrow Connector 252">
              <a:extLst>
                <a:ext uri="{FF2B5EF4-FFF2-40B4-BE49-F238E27FC236}">
                  <a16:creationId xmlns:a16="http://schemas.microsoft.com/office/drawing/2014/main" id="{E3270F30-98E7-C1C0-2075-9CCF687F169E}"/>
                </a:ext>
              </a:extLst>
            </p:cNvPr>
            <p:cNvCxnSpPr>
              <a:cxnSpLocks/>
            </p:cNvCxnSpPr>
            <p:nvPr/>
          </p:nvCxnSpPr>
          <p:spPr>
            <a:xfrm flipH="1" flipV="1">
              <a:off x="2886075" y="2609850"/>
              <a:ext cx="2743200" cy="2924175"/>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59" name="Straight Arrow Connector 258">
              <a:extLst>
                <a:ext uri="{FF2B5EF4-FFF2-40B4-BE49-F238E27FC236}">
                  <a16:creationId xmlns:a16="http://schemas.microsoft.com/office/drawing/2014/main" id="{2FCE7AE9-B24D-69C6-EB17-D301D3155061}"/>
                </a:ext>
              </a:extLst>
            </p:cNvPr>
            <p:cNvCxnSpPr>
              <a:cxnSpLocks/>
            </p:cNvCxnSpPr>
            <p:nvPr/>
          </p:nvCxnSpPr>
          <p:spPr>
            <a:xfrm rot="10800000">
              <a:off x="2943226" y="2247901"/>
              <a:ext cx="2352674" cy="600075"/>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60" name="Straight Arrow Connector 259">
              <a:extLst>
                <a:ext uri="{FF2B5EF4-FFF2-40B4-BE49-F238E27FC236}">
                  <a16:creationId xmlns:a16="http://schemas.microsoft.com/office/drawing/2014/main" id="{7DD1D238-6CF1-8697-9A8C-ACF3A8E404D5}"/>
                </a:ext>
              </a:extLst>
            </p:cNvPr>
            <p:cNvCxnSpPr/>
            <p:nvPr/>
          </p:nvCxnSpPr>
          <p:spPr>
            <a:xfrm>
              <a:off x="2943225" y="2438400"/>
              <a:ext cx="2352675" cy="600075"/>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sp>
          <p:nvSpPr>
            <p:cNvPr id="261" name="CuadroTexto 53">
              <a:extLst>
                <a:ext uri="{FF2B5EF4-FFF2-40B4-BE49-F238E27FC236}">
                  <a16:creationId xmlns:a16="http://schemas.microsoft.com/office/drawing/2014/main" id="{D78477E6-4A2C-EFB1-B5FF-F749416BF00E}"/>
                </a:ext>
              </a:extLst>
            </p:cNvPr>
            <p:cNvSpPr txBox="1"/>
            <p:nvPr/>
          </p:nvSpPr>
          <p:spPr>
            <a:xfrm>
              <a:off x="3916113" y="1558738"/>
              <a:ext cx="919263" cy="917762"/>
            </a:xfrm>
            <a:prstGeom prst="ellipse">
              <a:avLst/>
            </a:prstGeom>
            <a:solidFill>
              <a:srgbClr val="FFE1CA"/>
            </a:solidFill>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dirty="0" err="1">
                  <a:ln>
                    <a:noFill/>
                  </a:ln>
                  <a:solidFill>
                    <a:schemeClr val="tx1">
                      <a:lumMod val="65000"/>
                      <a:lumOff val="35000"/>
                    </a:schemeClr>
                  </a:solidFill>
                  <a:effectLst/>
                  <a:uLnTx/>
                  <a:uFillTx/>
                  <a:ea typeface="+mn-ea"/>
                  <a:cs typeface="+mn-cs"/>
                </a:rPr>
                <a:t>Resectable</a:t>
              </a:r>
              <a:br>
                <a:rPr kumimoji="0" lang="en-GB" sz="1100" i="0" u="none" strike="noStrike" kern="1200" cap="none" spc="0" normalizeH="0" baseline="0" noProof="0" dirty="0">
                  <a:ln>
                    <a:noFill/>
                  </a:ln>
                  <a:solidFill>
                    <a:schemeClr val="tx1">
                      <a:lumMod val="65000"/>
                      <a:lumOff val="35000"/>
                    </a:schemeClr>
                  </a:solidFill>
                  <a:effectLst/>
                  <a:uLnTx/>
                  <a:uFillTx/>
                  <a:ea typeface="+mn-ea"/>
                  <a:cs typeface="+mn-cs"/>
                </a:rPr>
              </a:br>
              <a:r>
                <a:rPr kumimoji="0" lang="en-GB" sz="1100" i="0" u="none" strike="noStrike" kern="1200" cap="none" spc="0" normalizeH="0" baseline="0" noProof="0" dirty="0">
                  <a:ln>
                    <a:noFill/>
                  </a:ln>
                  <a:solidFill>
                    <a:schemeClr val="tx1">
                      <a:lumMod val="65000"/>
                      <a:lumOff val="35000"/>
                    </a:schemeClr>
                  </a:solidFill>
                  <a:effectLst/>
                  <a:uLnTx/>
                  <a:uFillTx/>
                  <a:ea typeface="+mn-ea"/>
                  <a:cs typeface="+mn-cs"/>
                </a:rPr>
                <a:t>patients</a:t>
              </a:r>
            </a:p>
          </p:txBody>
        </p:sp>
        <p:sp>
          <p:nvSpPr>
            <p:cNvPr id="262" name="CuadroTexto 53">
              <a:extLst>
                <a:ext uri="{FF2B5EF4-FFF2-40B4-BE49-F238E27FC236}">
                  <a16:creationId xmlns:a16="http://schemas.microsoft.com/office/drawing/2014/main" id="{FB19F04D-6EEE-4E18-EEC9-B8BC77463A65}"/>
                </a:ext>
              </a:extLst>
            </p:cNvPr>
            <p:cNvSpPr txBox="1"/>
            <p:nvPr/>
          </p:nvSpPr>
          <p:spPr>
            <a:xfrm>
              <a:off x="3516063" y="4082863"/>
              <a:ext cx="919263" cy="917762"/>
            </a:xfrm>
            <a:prstGeom prst="ellipse">
              <a:avLst/>
            </a:prstGeom>
            <a:solidFill>
              <a:srgbClr val="FFE1CA"/>
            </a:solidFill>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dirty="0">
                  <a:ln>
                    <a:noFill/>
                  </a:ln>
                  <a:solidFill>
                    <a:schemeClr val="tx1">
                      <a:lumMod val="65000"/>
                      <a:lumOff val="35000"/>
                    </a:schemeClr>
                  </a:solidFill>
                  <a:effectLst/>
                  <a:uLnTx/>
                  <a:uFillTx/>
                  <a:ea typeface="+mn-ea"/>
                  <a:cs typeface="+mn-cs"/>
                </a:rPr>
                <a:t>Neoadjuvant </a:t>
              </a:r>
              <a:br>
                <a:rPr kumimoji="0" lang="en-GB" sz="1100" i="0" u="none" strike="noStrike" kern="1200" cap="none" spc="0" normalizeH="0" baseline="0" noProof="0" dirty="0">
                  <a:ln>
                    <a:noFill/>
                  </a:ln>
                  <a:solidFill>
                    <a:schemeClr val="tx1">
                      <a:lumMod val="65000"/>
                      <a:lumOff val="35000"/>
                    </a:schemeClr>
                  </a:solidFill>
                  <a:effectLst/>
                  <a:uLnTx/>
                  <a:uFillTx/>
                  <a:ea typeface="+mn-ea"/>
                  <a:cs typeface="+mn-cs"/>
                </a:rPr>
              </a:br>
              <a:r>
                <a:rPr kumimoji="0" lang="en-GB" sz="1100" i="0" u="none" strike="noStrike" kern="1200" cap="none" spc="0" normalizeH="0" baseline="0" noProof="0" dirty="0">
                  <a:ln>
                    <a:noFill/>
                  </a:ln>
                  <a:solidFill>
                    <a:schemeClr val="tx1">
                      <a:lumMod val="65000"/>
                      <a:lumOff val="35000"/>
                    </a:schemeClr>
                  </a:solidFill>
                  <a:effectLst/>
                  <a:uLnTx/>
                  <a:uFillTx/>
                  <a:ea typeface="+mn-ea"/>
                  <a:cs typeface="+mn-cs"/>
                </a:rPr>
                <a:t>treatment</a:t>
              </a:r>
            </a:p>
          </p:txBody>
        </p:sp>
      </p:grpSp>
      <p:sp>
        <p:nvSpPr>
          <p:cNvPr id="5" name="TextBox 3">
            <a:extLst>
              <a:ext uri="{FF2B5EF4-FFF2-40B4-BE49-F238E27FC236}">
                <a16:creationId xmlns:a16="http://schemas.microsoft.com/office/drawing/2014/main" id="{A99D7EE4-16F0-FA95-4488-F4C934BA00D1}"/>
              </a:ext>
            </a:extLst>
          </p:cNvPr>
          <p:cNvSpPr txBox="1"/>
          <p:nvPr/>
        </p:nvSpPr>
        <p:spPr>
          <a:xfrm>
            <a:off x="2475637" y="6377441"/>
            <a:ext cx="7362046" cy="215444"/>
          </a:xfrm>
          <a:prstGeom prst="rect">
            <a:avLst/>
          </a:prstGeom>
          <a:noFill/>
        </p:spPr>
        <p:txBody>
          <a:bodyPr wrap="square" lIns="91440" tIns="45720" rIns="91440" bIns="45720" anchor="b" anchorCtr="0">
            <a:spAutoFit/>
          </a:bodyPr>
          <a:lstStyle/>
          <a:p>
            <a:pPr lvl="0">
              <a:defRPr/>
            </a:pPr>
            <a:r>
              <a:rPr lang="en-GB" sz="800" b="1" dirty="0">
                <a:solidFill>
                  <a:schemeClr val="tx1">
                    <a:lumMod val="65000"/>
                    <a:lumOff val="35000"/>
                  </a:schemeClr>
                </a:solidFill>
              </a:rPr>
              <a:t>1. </a:t>
            </a:r>
            <a:r>
              <a:rPr lang="en-GB" sz="800" dirty="0">
                <a:solidFill>
                  <a:schemeClr val="tx1">
                    <a:lumMod val="65000"/>
                    <a:lumOff val="35000"/>
                  </a:schemeClr>
                </a:solidFill>
              </a:rPr>
              <a:t>Vogel A, et al. </a:t>
            </a:r>
            <a:r>
              <a:rPr lang="en-GB" sz="800" i="1" dirty="0">
                <a:solidFill>
                  <a:schemeClr val="tx1">
                    <a:lumMod val="65000"/>
                    <a:lumOff val="35000"/>
                  </a:schemeClr>
                </a:solidFill>
              </a:rPr>
              <a:t>Ann Oncol </a:t>
            </a:r>
            <a:r>
              <a:rPr lang="en-GB" sz="800" dirty="0">
                <a:solidFill>
                  <a:schemeClr val="tx1">
                    <a:lumMod val="65000"/>
                    <a:lumOff val="35000"/>
                  </a:schemeClr>
                </a:solidFill>
              </a:rPr>
              <a:t>2023;34: 127–140; 2. NCCN Guidelines 2023. </a:t>
            </a:r>
            <a:r>
              <a:rPr lang="en-GB" sz="800" dirty="0">
                <a:solidFill>
                  <a:schemeClr val="tx1">
                    <a:lumMod val="65000"/>
                    <a:lumOff val="35000"/>
                  </a:schemeClr>
                </a:solidFill>
                <a:hlinkClick r:id="rId4">
                  <a:extLst>
                    <a:ext uri="{A12FA001-AC4F-418D-AE19-62706E023703}">
                      <ahyp:hlinkClr xmlns:ahyp="http://schemas.microsoft.com/office/drawing/2018/hyperlinkcolor" val="tx"/>
                    </a:ext>
                  </a:extLst>
                </a:hlinkClick>
              </a:rPr>
              <a:t>https://www.nccn.org/professionals/physician_gls/pdf/btc.pdf</a:t>
            </a:r>
            <a:r>
              <a:rPr lang="en-GB" sz="800" dirty="0">
                <a:solidFill>
                  <a:schemeClr val="tx1">
                    <a:lumMod val="65000"/>
                    <a:lumOff val="35000"/>
                  </a:schemeClr>
                </a:solidFill>
              </a:rPr>
              <a:t> Accessed May 2023</a:t>
            </a:r>
          </a:p>
        </p:txBody>
      </p:sp>
    </p:spTree>
    <p:extLst>
      <p:ext uri="{BB962C8B-B14F-4D97-AF65-F5344CB8AC3E}">
        <p14:creationId xmlns:p14="http://schemas.microsoft.com/office/powerpoint/2010/main" val="3307429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Oval 68">
            <a:extLst>
              <a:ext uri="{FF2B5EF4-FFF2-40B4-BE49-F238E27FC236}">
                <a16:creationId xmlns:a16="http://schemas.microsoft.com/office/drawing/2014/main" id="{52567FC3-DDF5-6671-A589-00EF7783EFF9}"/>
              </a:ext>
            </a:extLst>
          </p:cNvPr>
          <p:cNvSpPr/>
          <p:nvPr/>
        </p:nvSpPr>
        <p:spPr>
          <a:xfrm>
            <a:off x="4998720" y="3498115"/>
            <a:ext cx="2194560" cy="2194560"/>
          </a:xfrm>
          <a:prstGeom prst="ellipse">
            <a:avLst/>
          </a:prstGeom>
          <a:solidFill>
            <a:schemeClr val="bg1"/>
          </a:solidFill>
          <a:ln w="38100">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7">
            <a:extLst>
              <a:ext uri="{FF2B5EF4-FFF2-40B4-BE49-F238E27FC236}">
                <a16:creationId xmlns:a16="http://schemas.microsoft.com/office/drawing/2014/main" id="{449B5727-F68E-C83D-B208-5D9523C1E4F7}"/>
              </a:ext>
            </a:extLst>
          </p:cNvPr>
          <p:cNvSpPr>
            <a:spLocks noGrp="1"/>
          </p:cNvSpPr>
          <p:nvPr>
            <p:ph type="title"/>
          </p:nvPr>
        </p:nvSpPr>
        <p:spPr>
          <a:prstGeom prst="rect">
            <a:avLst/>
          </a:prstGeom>
        </p:spPr>
        <p:txBody>
          <a:bodyPr/>
          <a:lstStyle/>
          <a:p>
            <a:r>
              <a:rPr lang="en-GB" dirty="0"/>
              <a:t>Additional considerations for the management of BTC</a:t>
            </a:r>
            <a:r>
              <a:rPr lang="en-GB" baseline="30000" dirty="0"/>
              <a:t>1-3</a:t>
            </a:r>
          </a:p>
        </p:txBody>
      </p:sp>
      <p:grpSp>
        <p:nvGrpSpPr>
          <p:cNvPr id="68" name="Group 67">
            <a:extLst>
              <a:ext uri="{FF2B5EF4-FFF2-40B4-BE49-F238E27FC236}">
                <a16:creationId xmlns:a16="http://schemas.microsoft.com/office/drawing/2014/main" id="{3E0E7DFF-FD81-A15D-18A1-3E1007B7F6FD}"/>
              </a:ext>
            </a:extLst>
          </p:cNvPr>
          <p:cNvGrpSpPr/>
          <p:nvPr/>
        </p:nvGrpSpPr>
        <p:grpSpPr>
          <a:xfrm>
            <a:off x="5133446" y="4204838"/>
            <a:ext cx="1925109" cy="846526"/>
            <a:chOff x="5202856" y="3038443"/>
            <a:chExt cx="1925109" cy="846526"/>
          </a:xfrm>
        </p:grpSpPr>
        <p:grpSp>
          <p:nvGrpSpPr>
            <p:cNvPr id="15" name="Group 481">
              <a:extLst>
                <a:ext uri="{FF2B5EF4-FFF2-40B4-BE49-F238E27FC236}">
                  <a16:creationId xmlns:a16="http://schemas.microsoft.com/office/drawing/2014/main" id="{E771F2AB-DA86-0006-5E21-DC7489186BD2}"/>
                </a:ext>
              </a:extLst>
            </p:cNvPr>
            <p:cNvGrpSpPr/>
            <p:nvPr/>
          </p:nvGrpSpPr>
          <p:grpSpPr>
            <a:xfrm>
              <a:off x="5771657" y="3041165"/>
              <a:ext cx="716968" cy="843804"/>
              <a:chOff x="4473016" y="3784990"/>
              <a:chExt cx="756604" cy="890452"/>
            </a:xfrm>
          </p:grpSpPr>
          <p:sp>
            <p:nvSpPr>
              <p:cNvPr id="16" name="Freeform 176">
                <a:extLst>
                  <a:ext uri="{FF2B5EF4-FFF2-40B4-BE49-F238E27FC236}">
                    <a16:creationId xmlns:a16="http://schemas.microsoft.com/office/drawing/2014/main" id="{1B7DCC14-A423-0F89-0A94-9C429A064973}"/>
                  </a:ext>
                </a:extLst>
              </p:cNvPr>
              <p:cNvSpPr>
                <a:spLocks/>
              </p:cNvSpPr>
              <p:nvPr/>
            </p:nvSpPr>
            <p:spPr bwMode="auto">
              <a:xfrm>
                <a:off x="4726358" y="4340542"/>
                <a:ext cx="256764" cy="229379"/>
              </a:xfrm>
              <a:custGeom>
                <a:avLst/>
                <a:gdLst>
                  <a:gd name="T0" fmla="*/ 31 w 86"/>
                  <a:gd name="T1" fmla="*/ 13 h 76"/>
                  <a:gd name="T2" fmla="*/ 16 w 86"/>
                  <a:gd name="T3" fmla="*/ 8 h 76"/>
                  <a:gd name="T4" fmla="*/ 6 w 86"/>
                  <a:gd name="T5" fmla="*/ 0 h 76"/>
                  <a:gd name="T6" fmla="*/ 0 w 86"/>
                  <a:gd name="T7" fmla="*/ 12 h 76"/>
                  <a:gd name="T8" fmla="*/ 0 w 86"/>
                  <a:gd name="T9" fmla="*/ 13 h 76"/>
                  <a:gd name="T10" fmla="*/ 31 w 86"/>
                  <a:gd name="T11" fmla="*/ 69 h 76"/>
                  <a:gd name="T12" fmla="*/ 40 w 86"/>
                  <a:gd name="T13" fmla="*/ 73 h 76"/>
                  <a:gd name="T14" fmla="*/ 64 w 86"/>
                  <a:gd name="T15" fmla="*/ 69 h 76"/>
                  <a:gd name="T16" fmla="*/ 77 w 86"/>
                  <a:gd name="T17" fmla="*/ 39 h 76"/>
                  <a:gd name="T18" fmla="*/ 85 w 86"/>
                  <a:gd name="T19" fmla="*/ 13 h 76"/>
                  <a:gd name="T20" fmla="*/ 85 w 86"/>
                  <a:gd name="T21" fmla="*/ 12 h 76"/>
                  <a:gd name="T22" fmla="*/ 82 w 86"/>
                  <a:gd name="T23" fmla="*/ 3 h 76"/>
                  <a:gd name="T24" fmla="*/ 31 w 86"/>
                  <a:gd name="T25" fmla="*/ 1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76">
                    <a:moveTo>
                      <a:pt x="31" y="13"/>
                    </a:moveTo>
                    <a:cubicBezTo>
                      <a:pt x="26" y="12"/>
                      <a:pt x="21" y="11"/>
                      <a:pt x="16" y="8"/>
                    </a:cubicBezTo>
                    <a:cubicBezTo>
                      <a:pt x="12" y="6"/>
                      <a:pt x="9" y="3"/>
                      <a:pt x="6" y="0"/>
                    </a:cubicBezTo>
                    <a:cubicBezTo>
                      <a:pt x="4" y="3"/>
                      <a:pt x="2" y="7"/>
                      <a:pt x="0" y="12"/>
                    </a:cubicBezTo>
                    <a:cubicBezTo>
                      <a:pt x="0" y="12"/>
                      <a:pt x="0" y="12"/>
                      <a:pt x="0" y="13"/>
                    </a:cubicBezTo>
                    <a:cubicBezTo>
                      <a:pt x="6" y="33"/>
                      <a:pt x="13" y="56"/>
                      <a:pt x="31" y="69"/>
                    </a:cubicBezTo>
                    <a:cubicBezTo>
                      <a:pt x="34" y="71"/>
                      <a:pt x="37" y="72"/>
                      <a:pt x="40" y="73"/>
                    </a:cubicBezTo>
                    <a:cubicBezTo>
                      <a:pt x="48" y="76"/>
                      <a:pt x="57" y="74"/>
                      <a:pt x="64" y="69"/>
                    </a:cubicBezTo>
                    <a:cubicBezTo>
                      <a:pt x="73" y="62"/>
                      <a:pt x="74" y="50"/>
                      <a:pt x="77" y="39"/>
                    </a:cubicBezTo>
                    <a:cubicBezTo>
                      <a:pt x="80" y="30"/>
                      <a:pt x="83" y="21"/>
                      <a:pt x="85" y="13"/>
                    </a:cubicBezTo>
                    <a:cubicBezTo>
                      <a:pt x="86" y="12"/>
                      <a:pt x="86" y="12"/>
                      <a:pt x="85" y="12"/>
                    </a:cubicBezTo>
                    <a:cubicBezTo>
                      <a:pt x="82" y="3"/>
                      <a:pt x="82" y="3"/>
                      <a:pt x="82" y="3"/>
                    </a:cubicBezTo>
                    <a:cubicBezTo>
                      <a:pt x="67" y="12"/>
                      <a:pt x="48" y="15"/>
                      <a:pt x="31" y="13"/>
                    </a:cubicBezTo>
                    <a:close/>
                  </a:path>
                </a:pathLst>
              </a:custGeom>
              <a:solidFill>
                <a:srgbClr val="784000"/>
              </a:solidFill>
              <a:ln>
                <a:noFill/>
              </a:ln>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17" name="Freeform 177">
                <a:extLst>
                  <a:ext uri="{FF2B5EF4-FFF2-40B4-BE49-F238E27FC236}">
                    <a16:creationId xmlns:a16="http://schemas.microsoft.com/office/drawing/2014/main" id="{AA08D8F2-E7FA-0074-7315-0D71B2FF576D}"/>
                  </a:ext>
                </a:extLst>
              </p:cNvPr>
              <p:cNvSpPr>
                <a:spLocks/>
              </p:cNvSpPr>
              <p:nvPr/>
            </p:nvSpPr>
            <p:spPr bwMode="auto">
              <a:xfrm>
                <a:off x="4743476" y="4233190"/>
                <a:ext cx="225953" cy="180959"/>
              </a:xfrm>
              <a:custGeom>
                <a:avLst/>
                <a:gdLst>
                  <a:gd name="T0" fmla="*/ 71 w 76"/>
                  <a:gd name="T1" fmla="*/ 33 h 59"/>
                  <a:gd name="T2" fmla="*/ 71 w 76"/>
                  <a:gd name="T3" fmla="*/ 32 h 59"/>
                  <a:gd name="T4" fmla="*/ 71 w 76"/>
                  <a:gd name="T5" fmla="*/ 7 h 59"/>
                  <a:gd name="T6" fmla="*/ 67 w 76"/>
                  <a:gd name="T7" fmla="*/ 10 h 59"/>
                  <a:gd name="T8" fmla="*/ 65 w 76"/>
                  <a:gd name="T9" fmla="*/ 12 h 59"/>
                  <a:gd name="T10" fmla="*/ 44 w 76"/>
                  <a:gd name="T11" fmla="*/ 21 h 59"/>
                  <a:gd name="T12" fmla="*/ 23 w 76"/>
                  <a:gd name="T13" fmla="*/ 12 h 59"/>
                  <a:gd name="T14" fmla="*/ 21 w 76"/>
                  <a:gd name="T15" fmla="*/ 10 h 59"/>
                  <a:gd name="T16" fmla="*/ 10 w 76"/>
                  <a:gd name="T17" fmla="*/ 0 h 59"/>
                  <a:gd name="T18" fmla="*/ 8 w 76"/>
                  <a:gd name="T19" fmla="*/ 29 h 59"/>
                  <a:gd name="T20" fmla="*/ 0 w 76"/>
                  <a:gd name="T21" fmla="*/ 44 h 59"/>
                  <a:gd name="T22" fmla="*/ 10 w 76"/>
                  <a:gd name="T23" fmla="*/ 52 h 59"/>
                  <a:gd name="T24" fmla="*/ 25 w 76"/>
                  <a:gd name="T25" fmla="*/ 57 h 59"/>
                  <a:gd name="T26" fmla="*/ 76 w 76"/>
                  <a:gd name="T27" fmla="*/ 47 h 59"/>
                  <a:gd name="T28" fmla="*/ 72 w 76"/>
                  <a:gd name="T29" fmla="*/ 33 h 59"/>
                  <a:gd name="T30" fmla="*/ 71 w 76"/>
                  <a:gd name="T31" fmla="*/ 3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6" h="59">
                    <a:moveTo>
                      <a:pt x="71" y="33"/>
                    </a:moveTo>
                    <a:cubicBezTo>
                      <a:pt x="71" y="33"/>
                      <a:pt x="71" y="33"/>
                      <a:pt x="71" y="32"/>
                    </a:cubicBezTo>
                    <a:cubicBezTo>
                      <a:pt x="69" y="23"/>
                      <a:pt x="70" y="12"/>
                      <a:pt x="71" y="7"/>
                    </a:cubicBezTo>
                    <a:cubicBezTo>
                      <a:pt x="70" y="8"/>
                      <a:pt x="68" y="9"/>
                      <a:pt x="67" y="10"/>
                    </a:cubicBezTo>
                    <a:cubicBezTo>
                      <a:pt x="66" y="11"/>
                      <a:pt x="66" y="12"/>
                      <a:pt x="65" y="12"/>
                    </a:cubicBezTo>
                    <a:cubicBezTo>
                      <a:pt x="58" y="18"/>
                      <a:pt x="51" y="21"/>
                      <a:pt x="44" y="21"/>
                    </a:cubicBezTo>
                    <a:cubicBezTo>
                      <a:pt x="37" y="21"/>
                      <a:pt x="30" y="18"/>
                      <a:pt x="23" y="12"/>
                    </a:cubicBezTo>
                    <a:cubicBezTo>
                      <a:pt x="22" y="12"/>
                      <a:pt x="21" y="11"/>
                      <a:pt x="21" y="10"/>
                    </a:cubicBezTo>
                    <a:cubicBezTo>
                      <a:pt x="17" y="7"/>
                      <a:pt x="13" y="4"/>
                      <a:pt x="10" y="0"/>
                    </a:cubicBezTo>
                    <a:cubicBezTo>
                      <a:pt x="11" y="10"/>
                      <a:pt x="11" y="19"/>
                      <a:pt x="8" y="29"/>
                    </a:cubicBezTo>
                    <a:cubicBezTo>
                      <a:pt x="6" y="34"/>
                      <a:pt x="3" y="39"/>
                      <a:pt x="0" y="44"/>
                    </a:cubicBezTo>
                    <a:cubicBezTo>
                      <a:pt x="3" y="47"/>
                      <a:pt x="6" y="50"/>
                      <a:pt x="10" y="52"/>
                    </a:cubicBezTo>
                    <a:cubicBezTo>
                      <a:pt x="15" y="55"/>
                      <a:pt x="20" y="56"/>
                      <a:pt x="25" y="57"/>
                    </a:cubicBezTo>
                    <a:cubicBezTo>
                      <a:pt x="42" y="59"/>
                      <a:pt x="61" y="56"/>
                      <a:pt x="76" y="47"/>
                    </a:cubicBezTo>
                    <a:cubicBezTo>
                      <a:pt x="72" y="33"/>
                      <a:pt x="72" y="33"/>
                      <a:pt x="72" y="33"/>
                    </a:cubicBezTo>
                    <a:lnTo>
                      <a:pt x="71" y="33"/>
                    </a:lnTo>
                    <a:close/>
                  </a:path>
                </a:pathLst>
              </a:custGeom>
              <a:solidFill>
                <a:srgbClr val="784000"/>
              </a:solidFill>
              <a:ln>
                <a:noFill/>
              </a:ln>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18" name="Freeform 178">
                <a:extLst>
                  <a:ext uri="{FF2B5EF4-FFF2-40B4-BE49-F238E27FC236}">
                    <a16:creationId xmlns:a16="http://schemas.microsoft.com/office/drawing/2014/main" id="{577B95C9-029A-3F14-8CD0-BCB58FF9D0B4}"/>
                  </a:ext>
                </a:extLst>
              </p:cNvPr>
              <p:cNvSpPr>
                <a:spLocks/>
              </p:cNvSpPr>
              <p:nvPr/>
            </p:nvSpPr>
            <p:spPr bwMode="auto">
              <a:xfrm>
                <a:off x="4873571" y="3962126"/>
                <a:ext cx="157482" cy="345779"/>
              </a:xfrm>
              <a:custGeom>
                <a:avLst/>
                <a:gdLst>
                  <a:gd name="T0" fmla="*/ 46 w 53"/>
                  <a:gd name="T1" fmla="*/ 38 h 117"/>
                  <a:gd name="T2" fmla="*/ 46 w 53"/>
                  <a:gd name="T3" fmla="*/ 37 h 117"/>
                  <a:gd name="T4" fmla="*/ 40 w 53"/>
                  <a:gd name="T5" fmla="*/ 18 h 117"/>
                  <a:gd name="T6" fmla="*/ 34 w 53"/>
                  <a:gd name="T7" fmla="*/ 0 h 117"/>
                  <a:gd name="T8" fmla="*/ 16 w 53"/>
                  <a:gd name="T9" fmla="*/ 16 h 117"/>
                  <a:gd name="T10" fmla="*/ 0 w 53"/>
                  <a:gd name="T11" fmla="*/ 24 h 117"/>
                  <a:gd name="T12" fmla="*/ 0 w 53"/>
                  <a:gd name="T13" fmla="*/ 92 h 117"/>
                  <a:gd name="T14" fmla="*/ 0 w 53"/>
                  <a:gd name="T15" fmla="*/ 117 h 117"/>
                  <a:gd name="T16" fmla="*/ 21 w 53"/>
                  <a:gd name="T17" fmla="*/ 108 h 117"/>
                  <a:gd name="T18" fmla="*/ 23 w 53"/>
                  <a:gd name="T19" fmla="*/ 106 h 117"/>
                  <a:gd name="T20" fmla="*/ 27 w 53"/>
                  <a:gd name="T21" fmla="*/ 103 h 117"/>
                  <a:gd name="T22" fmla="*/ 44 w 53"/>
                  <a:gd name="T23" fmla="*/ 78 h 117"/>
                  <a:gd name="T24" fmla="*/ 45 w 53"/>
                  <a:gd name="T25" fmla="*/ 73 h 117"/>
                  <a:gd name="T26" fmla="*/ 51 w 53"/>
                  <a:gd name="T27" fmla="*/ 71 h 117"/>
                  <a:gd name="T28" fmla="*/ 52 w 53"/>
                  <a:gd name="T29" fmla="*/ 66 h 117"/>
                  <a:gd name="T30" fmla="*/ 53 w 53"/>
                  <a:gd name="T31" fmla="*/ 55 h 117"/>
                  <a:gd name="T32" fmla="*/ 46 w 53"/>
                  <a:gd name="T33" fmla="*/ 3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117">
                    <a:moveTo>
                      <a:pt x="46" y="38"/>
                    </a:moveTo>
                    <a:cubicBezTo>
                      <a:pt x="46" y="38"/>
                      <a:pt x="46" y="37"/>
                      <a:pt x="46" y="37"/>
                    </a:cubicBezTo>
                    <a:cubicBezTo>
                      <a:pt x="43" y="32"/>
                      <a:pt x="41" y="24"/>
                      <a:pt x="40" y="18"/>
                    </a:cubicBezTo>
                    <a:cubicBezTo>
                      <a:pt x="38" y="12"/>
                      <a:pt x="35" y="7"/>
                      <a:pt x="34" y="0"/>
                    </a:cubicBezTo>
                    <a:cubicBezTo>
                      <a:pt x="35" y="6"/>
                      <a:pt x="19" y="13"/>
                      <a:pt x="16" y="16"/>
                    </a:cubicBezTo>
                    <a:cubicBezTo>
                      <a:pt x="11" y="19"/>
                      <a:pt x="5" y="21"/>
                      <a:pt x="0" y="24"/>
                    </a:cubicBezTo>
                    <a:cubicBezTo>
                      <a:pt x="0" y="92"/>
                      <a:pt x="0" y="92"/>
                      <a:pt x="0" y="92"/>
                    </a:cubicBezTo>
                    <a:cubicBezTo>
                      <a:pt x="0" y="117"/>
                      <a:pt x="0" y="117"/>
                      <a:pt x="0" y="117"/>
                    </a:cubicBezTo>
                    <a:cubicBezTo>
                      <a:pt x="7" y="117"/>
                      <a:pt x="14" y="114"/>
                      <a:pt x="21" y="108"/>
                    </a:cubicBezTo>
                    <a:cubicBezTo>
                      <a:pt x="22" y="108"/>
                      <a:pt x="22" y="107"/>
                      <a:pt x="23" y="106"/>
                    </a:cubicBezTo>
                    <a:cubicBezTo>
                      <a:pt x="24" y="105"/>
                      <a:pt x="26" y="104"/>
                      <a:pt x="27" y="103"/>
                    </a:cubicBezTo>
                    <a:cubicBezTo>
                      <a:pt x="34" y="96"/>
                      <a:pt x="41" y="88"/>
                      <a:pt x="44" y="78"/>
                    </a:cubicBezTo>
                    <a:cubicBezTo>
                      <a:pt x="45" y="75"/>
                      <a:pt x="44" y="76"/>
                      <a:pt x="45" y="73"/>
                    </a:cubicBezTo>
                    <a:cubicBezTo>
                      <a:pt x="47" y="73"/>
                      <a:pt x="50" y="73"/>
                      <a:pt x="51" y="71"/>
                    </a:cubicBezTo>
                    <a:cubicBezTo>
                      <a:pt x="51" y="69"/>
                      <a:pt x="52" y="68"/>
                      <a:pt x="52" y="66"/>
                    </a:cubicBezTo>
                    <a:cubicBezTo>
                      <a:pt x="52" y="63"/>
                      <a:pt x="52" y="58"/>
                      <a:pt x="53" y="55"/>
                    </a:cubicBezTo>
                    <a:cubicBezTo>
                      <a:pt x="53" y="46"/>
                      <a:pt x="50" y="44"/>
                      <a:pt x="46" y="38"/>
                    </a:cubicBezTo>
                    <a:close/>
                  </a:path>
                </a:pathLst>
              </a:custGeom>
              <a:solidFill>
                <a:srgbClr val="7F4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19" name="Freeform 179">
                <a:extLst>
                  <a:ext uri="{FF2B5EF4-FFF2-40B4-BE49-F238E27FC236}">
                    <a16:creationId xmlns:a16="http://schemas.microsoft.com/office/drawing/2014/main" id="{28F83C72-1389-7ECA-F14D-ECD31CDD9F16}"/>
                  </a:ext>
                </a:extLst>
              </p:cNvPr>
              <p:cNvSpPr>
                <a:spLocks/>
              </p:cNvSpPr>
              <p:nvPr/>
            </p:nvSpPr>
            <p:spPr bwMode="auto">
              <a:xfrm>
                <a:off x="4705817" y="4030599"/>
                <a:ext cx="167752" cy="277308"/>
              </a:xfrm>
              <a:custGeom>
                <a:avLst/>
                <a:gdLst>
                  <a:gd name="T0" fmla="*/ 56 w 56"/>
                  <a:gd name="T1" fmla="*/ 1 h 94"/>
                  <a:gd name="T2" fmla="*/ 28 w 56"/>
                  <a:gd name="T3" fmla="*/ 11 h 94"/>
                  <a:gd name="T4" fmla="*/ 0 w 56"/>
                  <a:gd name="T5" fmla="*/ 33 h 94"/>
                  <a:gd name="T6" fmla="*/ 9 w 56"/>
                  <a:gd name="T7" fmla="*/ 49 h 94"/>
                  <a:gd name="T8" fmla="*/ 12 w 56"/>
                  <a:gd name="T9" fmla="*/ 53 h 94"/>
                  <a:gd name="T10" fmla="*/ 22 w 56"/>
                  <a:gd name="T11" fmla="*/ 73 h 94"/>
                  <a:gd name="T12" fmla="*/ 33 w 56"/>
                  <a:gd name="T13" fmla="*/ 83 h 94"/>
                  <a:gd name="T14" fmla="*/ 35 w 56"/>
                  <a:gd name="T15" fmla="*/ 85 h 94"/>
                  <a:gd name="T16" fmla="*/ 56 w 56"/>
                  <a:gd name="T17" fmla="*/ 94 h 94"/>
                  <a:gd name="T18" fmla="*/ 56 w 56"/>
                  <a:gd name="T19" fmla="*/ 69 h 94"/>
                  <a:gd name="T20" fmla="*/ 56 w 56"/>
                  <a:gd name="T21" fmla="*/ 1 h 94"/>
                  <a:gd name="T22" fmla="*/ 56 w 56"/>
                  <a:gd name="T23" fmla="*/ 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 h="94">
                    <a:moveTo>
                      <a:pt x="56" y="1"/>
                    </a:moveTo>
                    <a:cubicBezTo>
                      <a:pt x="55" y="0"/>
                      <a:pt x="36" y="6"/>
                      <a:pt x="28" y="11"/>
                    </a:cubicBezTo>
                    <a:cubicBezTo>
                      <a:pt x="18" y="16"/>
                      <a:pt x="9" y="26"/>
                      <a:pt x="0" y="33"/>
                    </a:cubicBezTo>
                    <a:cubicBezTo>
                      <a:pt x="1" y="39"/>
                      <a:pt x="4" y="49"/>
                      <a:pt x="9" y="49"/>
                    </a:cubicBezTo>
                    <a:cubicBezTo>
                      <a:pt x="11" y="49"/>
                      <a:pt x="12" y="51"/>
                      <a:pt x="12" y="53"/>
                    </a:cubicBezTo>
                    <a:cubicBezTo>
                      <a:pt x="14" y="61"/>
                      <a:pt x="17" y="67"/>
                      <a:pt x="22" y="73"/>
                    </a:cubicBezTo>
                    <a:cubicBezTo>
                      <a:pt x="25" y="77"/>
                      <a:pt x="29" y="80"/>
                      <a:pt x="33" y="83"/>
                    </a:cubicBezTo>
                    <a:cubicBezTo>
                      <a:pt x="33" y="84"/>
                      <a:pt x="34" y="85"/>
                      <a:pt x="35" y="85"/>
                    </a:cubicBezTo>
                    <a:cubicBezTo>
                      <a:pt x="42" y="91"/>
                      <a:pt x="49" y="94"/>
                      <a:pt x="56" y="94"/>
                    </a:cubicBezTo>
                    <a:cubicBezTo>
                      <a:pt x="56" y="69"/>
                      <a:pt x="56" y="69"/>
                      <a:pt x="56" y="69"/>
                    </a:cubicBezTo>
                    <a:cubicBezTo>
                      <a:pt x="56" y="1"/>
                      <a:pt x="56" y="1"/>
                      <a:pt x="56" y="1"/>
                    </a:cubicBezTo>
                    <a:cubicBezTo>
                      <a:pt x="56" y="1"/>
                      <a:pt x="56" y="1"/>
                      <a:pt x="56" y="1"/>
                    </a:cubicBezTo>
                    <a:close/>
                  </a:path>
                </a:pathLst>
              </a:custGeom>
              <a:solidFill>
                <a:srgbClr val="925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20" name="Freeform 180">
                <a:extLst>
                  <a:ext uri="{FF2B5EF4-FFF2-40B4-BE49-F238E27FC236}">
                    <a16:creationId xmlns:a16="http://schemas.microsoft.com/office/drawing/2014/main" id="{A1C341BF-2CD5-F059-017E-2289ED2C7C53}"/>
                  </a:ext>
                </a:extLst>
              </p:cNvPr>
              <p:cNvSpPr>
                <a:spLocks/>
              </p:cNvSpPr>
              <p:nvPr/>
            </p:nvSpPr>
            <p:spPr bwMode="auto">
              <a:xfrm>
                <a:off x="4743476" y="4369643"/>
                <a:ext cx="3422" cy="0"/>
              </a:xfrm>
              <a:custGeom>
                <a:avLst/>
                <a:gdLst>
                  <a:gd name="T0" fmla="*/ 1 w 1"/>
                  <a:gd name="T1" fmla="*/ 0 h 1"/>
                  <a:gd name="T2" fmla="*/ 1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1"/>
                      <a:pt x="1" y="1"/>
                    </a:cubicBezTo>
                    <a:cubicBezTo>
                      <a:pt x="1" y="1"/>
                      <a:pt x="1" y="1"/>
                      <a:pt x="0" y="1"/>
                    </a:cubicBezTo>
                    <a:cubicBezTo>
                      <a:pt x="1" y="0"/>
                      <a:pt x="1" y="0"/>
                      <a:pt x="1" y="0"/>
                    </a:cubicBezTo>
                    <a:close/>
                  </a:path>
                </a:pathLst>
              </a:custGeom>
              <a:solidFill>
                <a:srgbClr val="E2BB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21" name="Freeform 181">
                <a:extLst>
                  <a:ext uri="{FF2B5EF4-FFF2-40B4-BE49-F238E27FC236}">
                    <a16:creationId xmlns:a16="http://schemas.microsoft.com/office/drawing/2014/main" id="{D638C092-42D1-50E6-EAC5-EB860DAE8767}"/>
                  </a:ext>
                </a:extLst>
              </p:cNvPr>
              <p:cNvSpPr>
                <a:spLocks/>
              </p:cNvSpPr>
              <p:nvPr/>
            </p:nvSpPr>
            <p:spPr bwMode="auto">
              <a:xfrm>
                <a:off x="4654328" y="3811624"/>
                <a:ext cx="445060" cy="434792"/>
              </a:xfrm>
              <a:custGeom>
                <a:avLst/>
                <a:gdLst>
                  <a:gd name="T0" fmla="*/ 82 w 150"/>
                  <a:gd name="T1" fmla="*/ 3 h 146"/>
                  <a:gd name="T2" fmla="*/ 19 w 150"/>
                  <a:gd name="T3" fmla="*/ 31 h 146"/>
                  <a:gd name="T4" fmla="*/ 9 w 150"/>
                  <a:gd name="T5" fmla="*/ 51 h 146"/>
                  <a:gd name="T6" fmla="*/ 3 w 150"/>
                  <a:gd name="T7" fmla="*/ 104 h 146"/>
                  <a:gd name="T8" fmla="*/ 13 w 150"/>
                  <a:gd name="T9" fmla="*/ 126 h 146"/>
                  <a:gd name="T10" fmla="*/ 31 w 150"/>
                  <a:gd name="T11" fmla="*/ 140 h 146"/>
                  <a:gd name="T12" fmla="*/ 28 w 150"/>
                  <a:gd name="T13" fmla="*/ 135 h 146"/>
                  <a:gd name="T14" fmla="*/ 26 w 150"/>
                  <a:gd name="T15" fmla="*/ 130 h 146"/>
                  <a:gd name="T16" fmla="*/ 24 w 150"/>
                  <a:gd name="T17" fmla="*/ 121 h 146"/>
                  <a:gd name="T18" fmla="*/ 28 w 150"/>
                  <a:gd name="T19" fmla="*/ 104 h 146"/>
                  <a:gd name="T20" fmla="*/ 68 w 150"/>
                  <a:gd name="T21" fmla="*/ 83 h 146"/>
                  <a:gd name="T22" fmla="*/ 107 w 150"/>
                  <a:gd name="T23" fmla="*/ 52 h 146"/>
                  <a:gd name="T24" fmla="*/ 113 w 150"/>
                  <a:gd name="T25" fmla="*/ 76 h 146"/>
                  <a:gd name="T26" fmla="*/ 125 w 150"/>
                  <a:gd name="T27" fmla="*/ 108 h 146"/>
                  <a:gd name="T28" fmla="*/ 116 w 150"/>
                  <a:gd name="T29" fmla="*/ 146 h 146"/>
                  <a:gd name="T30" fmla="*/ 127 w 150"/>
                  <a:gd name="T31" fmla="*/ 140 h 146"/>
                  <a:gd name="T32" fmla="*/ 150 w 150"/>
                  <a:gd name="T33" fmla="*/ 75 h 146"/>
                  <a:gd name="T34" fmla="*/ 127 w 150"/>
                  <a:gd name="T35" fmla="*/ 26 h 146"/>
                  <a:gd name="T36" fmla="*/ 113 w 150"/>
                  <a:gd name="T37" fmla="*/ 20 h 146"/>
                  <a:gd name="T38" fmla="*/ 82 w 150"/>
                  <a:gd name="T39" fmla="*/ 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0" h="146">
                    <a:moveTo>
                      <a:pt x="82" y="3"/>
                    </a:moveTo>
                    <a:cubicBezTo>
                      <a:pt x="58" y="0"/>
                      <a:pt x="33" y="11"/>
                      <a:pt x="19" y="31"/>
                    </a:cubicBezTo>
                    <a:cubicBezTo>
                      <a:pt x="15" y="37"/>
                      <a:pt x="12" y="44"/>
                      <a:pt x="9" y="51"/>
                    </a:cubicBezTo>
                    <a:cubicBezTo>
                      <a:pt x="4" y="67"/>
                      <a:pt x="0" y="86"/>
                      <a:pt x="3" y="104"/>
                    </a:cubicBezTo>
                    <a:cubicBezTo>
                      <a:pt x="4" y="112"/>
                      <a:pt x="8" y="120"/>
                      <a:pt x="13" y="126"/>
                    </a:cubicBezTo>
                    <a:cubicBezTo>
                      <a:pt x="17" y="132"/>
                      <a:pt x="24" y="137"/>
                      <a:pt x="31" y="140"/>
                    </a:cubicBezTo>
                    <a:cubicBezTo>
                      <a:pt x="29" y="138"/>
                      <a:pt x="28" y="137"/>
                      <a:pt x="28" y="135"/>
                    </a:cubicBezTo>
                    <a:cubicBezTo>
                      <a:pt x="27" y="133"/>
                      <a:pt x="26" y="132"/>
                      <a:pt x="26" y="130"/>
                    </a:cubicBezTo>
                    <a:cubicBezTo>
                      <a:pt x="25" y="127"/>
                      <a:pt x="24" y="124"/>
                      <a:pt x="24" y="121"/>
                    </a:cubicBezTo>
                    <a:cubicBezTo>
                      <a:pt x="23" y="115"/>
                      <a:pt x="24" y="109"/>
                      <a:pt x="28" y="104"/>
                    </a:cubicBezTo>
                    <a:cubicBezTo>
                      <a:pt x="36" y="93"/>
                      <a:pt x="56" y="88"/>
                      <a:pt x="68" y="83"/>
                    </a:cubicBezTo>
                    <a:cubicBezTo>
                      <a:pt x="80" y="78"/>
                      <a:pt x="108" y="69"/>
                      <a:pt x="107" y="52"/>
                    </a:cubicBezTo>
                    <a:cubicBezTo>
                      <a:pt x="108" y="60"/>
                      <a:pt x="110" y="69"/>
                      <a:pt x="113" y="76"/>
                    </a:cubicBezTo>
                    <a:cubicBezTo>
                      <a:pt x="118" y="87"/>
                      <a:pt x="124" y="95"/>
                      <a:pt x="125" y="108"/>
                    </a:cubicBezTo>
                    <a:cubicBezTo>
                      <a:pt x="126" y="121"/>
                      <a:pt x="123" y="135"/>
                      <a:pt x="116" y="146"/>
                    </a:cubicBezTo>
                    <a:cubicBezTo>
                      <a:pt x="120" y="146"/>
                      <a:pt x="124" y="144"/>
                      <a:pt x="127" y="140"/>
                    </a:cubicBezTo>
                    <a:cubicBezTo>
                      <a:pt x="143" y="123"/>
                      <a:pt x="150" y="98"/>
                      <a:pt x="150" y="75"/>
                    </a:cubicBezTo>
                    <a:cubicBezTo>
                      <a:pt x="149" y="55"/>
                      <a:pt x="143" y="38"/>
                      <a:pt x="127" y="26"/>
                    </a:cubicBezTo>
                    <a:cubicBezTo>
                      <a:pt x="126" y="25"/>
                      <a:pt x="113" y="17"/>
                      <a:pt x="113" y="20"/>
                    </a:cubicBezTo>
                    <a:cubicBezTo>
                      <a:pt x="112" y="11"/>
                      <a:pt x="89" y="4"/>
                      <a:pt x="82" y="3"/>
                    </a:cubicBezTo>
                    <a:close/>
                  </a:path>
                </a:pathLst>
              </a:custGeom>
              <a:solidFill>
                <a:srgbClr val="3F4444">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23" name="Freeform 182">
                <a:extLst>
                  <a:ext uri="{FF2B5EF4-FFF2-40B4-BE49-F238E27FC236}">
                    <a16:creationId xmlns:a16="http://schemas.microsoft.com/office/drawing/2014/main" id="{58D8A639-A47D-E898-3EE1-AB7FC84E9FCF}"/>
                  </a:ext>
                </a:extLst>
              </p:cNvPr>
              <p:cNvSpPr>
                <a:spLocks/>
              </p:cNvSpPr>
              <p:nvPr/>
            </p:nvSpPr>
            <p:spPr bwMode="auto">
              <a:xfrm>
                <a:off x="4866724" y="4369643"/>
                <a:ext cx="362896" cy="297849"/>
              </a:xfrm>
              <a:custGeom>
                <a:avLst/>
                <a:gdLst>
                  <a:gd name="T0" fmla="*/ 122 w 122"/>
                  <a:gd name="T1" fmla="*/ 101 h 101"/>
                  <a:gd name="T2" fmla="*/ 115 w 122"/>
                  <a:gd name="T3" fmla="*/ 49 h 101"/>
                  <a:gd name="T4" fmla="*/ 76 w 122"/>
                  <a:gd name="T5" fmla="*/ 16 h 101"/>
                  <a:gd name="T6" fmla="*/ 34 w 122"/>
                  <a:gd name="T7" fmla="*/ 0 h 101"/>
                  <a:gd name="T8" fmla="*/ 4 w 122"/>
                  <a:gd name="T9" fmla="*/ 88 h 101"/>
                  <a:gd name="T10" fmla="*/ 0 w 122"/>
                  <a:gd name="T11" fmla="*/ 101 h 101"/>
                  <a:gd name="T12" fmla="*/ 122 w 122"/>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122" h="101">
                    <a:moveTo>
                      <a:pt x="122" y="101"/>
                    </a:moveTo>
                    <a:cubicBezTo>
                      <a:pt x="120" y="79"/>
                      <a:pt x="117" y="59"/>
                      <a:pt x="115" y="49"/>
                    </a:cubicBezTo>
                    <a:cubicBezTo>
                      <a:pt x="109" y="28"/>
                      <a:pt x="97" y="23"/>
                      <a:pt x="76" y="16"/>
                    </a:cubicBezTo>
                    <a:cubicBezTo>
                      <a:pt x="73" y="16"/>
                      <a:pt x="31" y="9"/>
                      <a:pt x="34" y="0"/>
                    </a:cubicBezTo>
                    <a:cubicBezTo>
                      <a:pt x="25" y="30"/>
                      <a:pt x="13" y="58"/>
                      <a:pt x="4" y="88"/>
                    </a:cubicBezTo>
                    <a:cubicBezTo>
                      <a:pt x="3" y="92"/>
                      <a:pt x="1" y="96"/>
                      <a:pt x="0" y="101"/>
                    </a:cubicBezTo>
                    <a:lnTo>
                      <a:pt x="122" y="101"/>
                    </a:lnTo>
                    <a:close/>
                  </a:path>
                </a:pathLst>
              </a:custGeom>
              <a:solidFill>
                <a:srgbClr val="9DB0AC">
                  <a:lumMod val="20000"/>
                  <a:lumOff val="8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25" name="Freeform 183">
                <a:extLst>
                  <a:ext uri="{FF2B5EF4-FFF2-40B4-BE49-F238E27FC236}">
                    <a16:creationId xmlns:a16="http://schemas.microsoft.com/office/drawing/2014/main" id="{285F797D-7259-0B84-221C-8D3640AC9C23}"/>
                  </a:ext>
                </a:extLst>
              </p:cNvPr>
              <p:cNvSpPr>
                <a:spLocks/>
              </p:cNvSpPr>
              <p:nvPr/>
            </p:nvSpPr>
            <p:spPr bwMode="auto">
              <a:xfrm>
                <a:off x="4613382" y="4362795"/>
                <a:ext cx="225953" cy="304697"/>
              </a:xfrm>
              <a:custGeom>
                <a:avLst/>
                <a:gdLst>
                  <a:gd name="T0" fmla="*/ 1 w 76"/>
                  <a:gd name="T1" fmla="*/ 103 h 103"/>
                  <a:gd name="T2" fmla="*/ 76 w 76"/>
                  <a:gd name="T3" fmla="*/ 103 h 103"/>
                  <a:gd name="T4" fmla="*/ 72 w 76"/>
                  <a:gd name="T5" fmla="*/ 90 h 103"/>
                  <a:gd name="T6" fmla="*/ 46 w 76"/>
                  <a:gd name="T7" fmla="*/ 0 h 103"/>
                  <a:gd name="T8" fmla="*/ 23 w 76"/>
                  <a:gd name="T9" fmla="*/ 13 h 103"/>
                  <a:gd name="T10" fmla="*/ 0 w 76"/>
                  <a:gd name="T11" fmla="*/ 18 h 103"/>
                  <a:gd name="T12" fmla="*/ 1 w 76"/>
                  <a:gd name="T13" fmla="*/ 103 h 103"/>
                </a:gdLst>
                <a:ahLst/>
                <a:cxnLst>
                  <a:cxn ang="0">
                    <a:pos x="T0" y="T1"/>
                  </a:cxn>
                  <a:cxn ang="0">
                    <a:pos x="T2" y="T3"/>
                  </a:cxn>
                  <a:cxn ang="0">
                    <a:pos x="T4" y="T5"/>
                  </a:cxn>
                  <a:cxn ang="0">
                    <a:pos x="T6" y="T7"/>
                  </a:cxn>
                  <a:cxn ang="0">
                    <a:pos x="T8" y="T9"/>
                  </a:cxn>
                  <a:cxn ang="0">
                    <a:pos x="T10" y="T11"/>
                  </a:cxn>
                  <a:cxn ang="0">
                    <a:pos x="T12" y="T13"/>
                  </a:cxn>
                </a:cxnLst>
                <a:rect l="0" t="0" r="r" b="b"/>
                <a:pathLst>
                  <a:path w="76" h="103">
                    <a:moveTo>
                      <a:pt x="1" y="103"/>
                    </a:moveTo>
                    <a:cubicBezTo>
                      <a:pt x="76" y="103"/>
                      <a:pt x="76" y="103"/>
                      <a:pt x="76" y="103"/>
                    </a:cubicBezTo>
                    <a:cubicBezTo>
                      <a:pt x="74" y="98"/>
                      <a:pt x="73" y="94"/>
                      <a:pt x="72" y="90"/>
                    </a:cubicBezTo>
                    <a:cubicBezTo>
                      <a:pt x="62" y="60"/>
                      <a:pt x="55" y="31"/>
                      <a:pt x="46" y="0"/>
                    </a:cubicBezTo>
                    <a:cubicBezTo>
                      <a:pt x="46" y="2"/>
                      <a:pt x="25" y="12"/>
                      <a:pt x="23" y="13"/>
                    </a:cubicBezTo>
                    <a:cubicBezTo>
                      <a:pt x="15" y="16"/>
                      <a:pt x="8" y="16"/>
                      <a:pt x="0" y="18"/>
                    </a:cubicBezTo>
                    <a:cubicBezTo>
                      <a:pt x="5" y="45"/>
                      <a:pt x="3" y="74"/>
                      <a:pt x="1" y="103"/>
                    </a:cubicBezTo>
                    <a:close/>
                  </a:path>
                </a:pathLst>
              </a:custGeom>
              <a:solidFill>
                <a:srgbClr val="9DB0AC">
                  <a:lumMod val="20000"/>
                  <a:lumOff val="8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26" name="Freeform 184">
                <a:extLst>
                  <a:ext uri="{FF2B5EF4-FFF2-40B4-BE49-F238E27FC236}">
                    <a16:creationId xmlns:a16="http://schemas.microsoft.com/office/drawing/2014/main" id="{A225F102-B587-F00B-0BC9-CD240F766ECE}"/>
                  </a:ext>
                </a:extLst>
              </p:cNvPr>
              <p:cNvSpPr>
                <a:spLocks/>
              </p:cNvSpPr>
              <p:nvPr/>
            </p:nvSpPr>
            <p:spPr bwMode="auto">
              <a:xfrm>
                <a:off x="4736630" y="4420997"/>
                <a:ext cx="236223" cy="246495"/>
              </a:xfrm>
              <a:custGeom>
                <a:avLst/>
                <a:gdLst>
                  <a:gd name="T0" fmla="*/ 29 w 79"/>
                  <a:gd name="T1" fmla="*/ 83 h 83"/>
                  <a:gd name="T2" fmla="*/ 49 w 79"/>
                  <a:gd name="T3" fmla="*/ 83 h 83"/>
                  <a:gd name="T4" fmla="*/ 62 w 79"/>
                  <a:gd name="T5" fmla="*/ 52 h 83"/>
                  <a:gd name="T6" fmla="*/ 72 w 79"/>
                  <a:gd name="T7" fmla="*/ 29 h 83"/>
                  <a:gd name="T8" fmla="*/ 77 w 79"/>
                  <a:gd name="T9" fmla="*/ 15 h 83"/>
                  <a:gd name="T10" fmla="*/ 79 w 79"/>
                  <a:gd name="T11" fmla="*/ 1 h 83"/>
                  <a:gd name="T12" fmla="*/ 42 w 79"/>
                  <a:gd name="T13" fmla="*/ 14 h 83"/>
                  <a:gd name="T14" fmla="*/ 19 w 79"/>
                  <a:gd name="T15" fmla="*/ 9 h 83"/>
                  <a:gd name="T16" fmla="*/ 0 w 79"/>
                  <a:gd name="T17" fmla="*/ 0 h 83"/>
                  <a:gd name="T18" fmla="*/ 29 w 79"/>
                  <a:gd name="T19"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83">
                    <a:moveTo>
                      <a:pt x="29" y="83"/>
                    </a:moveTo>
                    <a:cubicBezTo>
                      <a:pt x="49" y="83"/>
                      <a:pt x="49" y="83"/>
                      <a:pt x="49" y="83"/>
                    </a:cubicBezTo>
                    <a:cubicBezTo>
                      <a:pt x="53" y="72"/>
                      <a:pt x="58" y="62"/>
                      <a:pt x="62" y="52"/>
                    </a:cubicBezTo>
                    <a:cubicBezTo>
                      <a:pt x="65" y="44"/>
                      <a:pt x="69" y="38"/>
                      <a:pt x="72" y="29"/>
                    </a:cubicBezTo>
                    <a:cubicBezTo>
                      <a:pt x="73" y="25"/>
                      <a:pt x="75" y="20"/>
                      <a:pt x="77" y="15"/>
                    </a:cubicBezTo>
                    <a:cubicBezTo>
                      <a:pt x="77" y="13"/>
                      <a:pt x="78" y="2"/>
                      <a:pt x="79" y="1"/>
                    </a:cubicBezTo>
                    <a:cubicBezTo>
                      <a:pt x="69" y="10"/>
                      <a:pt x="55" y="14"/>
                      <a:pt x="42" y="14"/>
                    </a:cubicBezTo>
                    <a:cubicBezTo>
                      <a:pt x="34" y="14"/>
                      <a:pt x="26" y="13"/>
                      <a:pt x="19" y="9"/>
                    </a:cubicBezTo>
                    <a:cubicBezTo>
                      <a:pt x="13" y="7"/>
                      <a:pt x="7" y="0"/>
                      <a:pt x="0" y="0"/>
                    </a:cubicBezTo>
                    <a:cubicBezTo>
                      <a:pt x="7" y="29"/>
                      <a:pt x="17" y="55"/>
                      <a:pt x="29" y="8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27" name="Freeform 185">
                <a:extLst>
                  <a:ext uri="{FF2B5EF4-FFF2-40B4-BE49-F238E27FC236}">
                    <a16:creationId xmlns:a16="http://schemas.microsoft.com/office/drawing/2014/main" id="{B811A0CB-B480-7F4B-AB59-85CDED5564B1}"/>
                  </a:ext>
                </a:extLst>
              </p:cNvPr>
              <p:cNvSpPr>
                <a:spLocks/>
              </p:cNvSpPr>
              <p:nvPr/>
            </p:nvSpPr>
            <p:spPr bwMode="auto">
              <a:xfrm>
                <a:off x="4863299" y="4359373"/>
                <a:ext cx="167752" cy="308119"/>
              </a:xfrm>
              <a:custGeom>
                <a:avLst/>
                <a:gdLst>
                  <a:gd name="T0" fmla="*/ 27 w 56"/>
                  <a:gd name="T1" fmla="*/ 104 h 104"/>
                  <a:gd name="T2" fmla="*/ 51 w 56"/>
                  <a:gd name="T3" fmla="*/ 67 h 104"/>
                  <a:gd name="T4" fmla="*/ 38 w 56"/>
                  <a:gd name="T5" fmla="*/ 43 h 104"/>
                  <a:gd name="T6" fmla="*/ 56 w 56"/>
                  <a:gd name="T7" fmla="*/ 45 h 104"/>
                  <a:gd name="T8" fmla="*/ 44 w 56"/>
                  <a:gd name="T9" fmla="*/ 8 h 104"/>
                  <a:gd name="T10" fmla="*/ 34 w 56"/>
                  <a:gd name="T11" fmla="*/ 0 h 104"/>
                  <a:gd name="T12" fmla="*/ 12 w 56"/>
                  <a:gd name="T13" fmla="*/ 65 h 104"/>
                  <a:gd name="T14" fmla="*/ 0 w 56"/>
                  <a:gd name="T15" fmla="*/ 104 h 104"/>
                  <a:gd name="T16" fmla="*/ 27 w 56"/>
                  <a:gd name="T17"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04">
                    <a:moveTo>
                      <a:pt x="27" y="104"/>
                    </a:moveTo>
                    <a:cubicBezTo>
                      <a:pt x="40" y="85"/>
                      <a:pt x="51" y="68"/>
                      <a:pt x="51" y="67"/>
                    </a:cubicBezTo>
                    <a:cubicBezTo>
                      <a:pt x="51" y="67"/>
                      <a:pt x="38" y="43"/>
                      <a:pt x="38" y="43"/>
                    </a:cubicBezTo>
                    <a:cubicBezTo>
                      <a:pt x="56" y="45"/>
                      <a:pt x="56" y="45"/>
                      <a:pt x="56" y="45"/>
                    </a:cubicBezTo>
                    <a:cubicBezTo>
                      <a:pt x="54" y="39"/>
                      <a:pt x="50" y="11"/>
                      <a:pt x="44" y="8"/>
                    </a:cubicBezTo>
                    <a:cubicBezTo>
                      <a:pt x="34" y="0"/>
                      <a:pt x="34" y="0"/>
                      <a:pt x="34" y="0"/>
                    </a:cubicBezTo>
                    <a:cubicBezTo>
                      <a:pt x="12" y="65"/>
                      <a:pt x="12" y="65"/>
                      <a:pt x="12" y="65"/>
                    </a:cubicBezTo>
                    <a:cubicBezTo>
                      <a:pt x="0" y="104"/>
                      <a:pt x="0" y="104"/>
                      <a:pt x="0" y="104"/>
                    </a:cubicBezTo>
                    <a:lnTo>
                      <a:pt x="27" y="104"/>
                    </a:lnTo>
                    <a:close/>
                  </a:path>
                </a:pathLst>
              </a:custGeom>
              <a:solidFill>
                <a:srgbClr val="9DB0AC">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28" name="Freeform 186">
                <a:extLst>
                  <a:ext uri="{FF2B5EF4-FFF2-40B4-BE49-F238E27FC236}">
                    <a16:creationId xmlns:a16="http://schemas.microsoft.com/office/drawing/2014/main" id="{5DBCB630-2205-6238-DABC-8A5F80CD62F0}"/>
                  </a:ext>
                </a:extLst>
              </p:cNvPr>
              <p:cNvSpPr>
                <a:spLocks/>
              </p:cNvSpPr>
              <p:nvPr/>
            </p:nvSpPr>
            <p:spPr bwMode="auto">
              <a:xfrm>
                <a:off x="4678427" y="4353763"/>
                <a:ext cx="164330" cy="308119"/>
              </a:xfrm>
              <a:custGeom>
                <a:avLst/>
                <a:gdLst>
                  <a:gd name="T0" fmla="*/ 5 w 55"/>
                  <a:gd name="T1" fmla="*/ 67 h 104"/>
                  <a:gd name="T2" fmla="*/ 28 w 55"/>
                  <a:gd name="T3" fmla="*/ 104 h 104"/>
                  <a:gd name="T4" fmla="*/ 55 w 55"/>
                  <a:gd name="T5" fmla="*/ 104 h 104"/>
                  <a:gd name="T6" fmla="*/ 43 w 55"/>
                  <a:gd name="T7" fmla="*/ 65 h 104"/>
                  <a:gd name="T8" fmla="*/ 23 w 55"/>
                  <a:gd name="T9" fmla="*/ 0 h 104"/>
                  <a:gd name="T10" fmla="*/ 11 w 55"/>
                  <a:gd name="T11" fmla="*/ 8 h 104"/>
                  <a:gd name="T12" fmla="*/ 0 w 55"/>
                  <a:gd name="T13" fmla="*/ 45 h 104"/>
                  <a:gd name="T14" fmla="*/ 18 w 55"/>
                  <a:gd name="T15" fmla="*/ 43 h 104"/>
                  <a:gd name="T16" fmla="*/ 5 w 55"/>
                  <a:gd name="T17" fmla="*/ 6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04">
                    <a:moveTo>
                      <a:pt x="5" y="67"/>
                    </a:moveTo>
                    <a:cubicBezTo>
                      <a:pt x="4" y="68"/>
                      <a:pt x="16" y="85"/>
                      <a:pt x="28" y="104"/>
                    </a:cubicBezTo>
                    <a:cubicBezTo>
                      <a:pt x="55" y="104"/>
                      <a:pt x="55" y="104"/>
                      <a:pt x="55" y="104"/>
                    </a:cubicBezTo>
                    <a:cubicBezTo>
                      <a:pt x="43" y="65"/>
                      <a:pt x="43" y="65"/>
                      <a:pt x="43" y="65"/>
                    </a:cubicBezTo>
                    <a:cubicBezTo>
                      <a:pt x="23" y="0"/>
                      <a:pt x="23" y="0"/>
                      <a:pt x="23" y="0"/>
                    </a:cubicBezTo>
                    <a:cubicBezTo>
                      <a:pt x="11" y="8"/>
                      <a:pt x="11" y="8"/>
                      <a:pt x="11" y="8"/>
                    </a:cubicBezTo>
                    <a:cubicBezTo>
                      <a:pt x="6" y="11"/>
                      <a:pt x="2" y="39"/>
                      <a:pt x="0" y="45"/>
                    </a:cubicBezTo>
                    <a:cubicBezTo>
                      <a:pt x="18" y="43"/>
                      <a:pt x="18" y="43"/>
                      <a:pt x="18" y="43"/>
                    </a:cubicBezTo>
                    <a:cubicBezTo>
                      <a:pt x="18" y="43"/>
                      <a:pt x="5" y="67"/>
                      <a:pt x="5" y="67"/>
                    </a:cubicBezTo>
                    <a:close/>
                  </a:path>
                </a:pathLst>
              </a:custGeom>
              <a:solidFill>
                <a:srgbClr val="9DB0AC">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grpSp>
            <p:nvGrpSpPr>
              <p:cNvPr id="29" name="Group 493">
                <a:extLst>
                  <a:ext uri="{FF2B5EF4-FFF2-40B4-BE49-F238E27FC236}">
                    <a16:creationId xmlns:a16="http://schemas.microsoft.com/office/drawing/2014/main" id="{65B205B3-742C-1F06-2942-8B8251C7AA04}"/>
                  </a:ext>
                </a:extLst>
              </p:cNvPr>
              <p:cNvGrpSpPr/>
              <p:nvPr/>
            </p:nvGrpSpPr>
            <p:grpSpPr>
              <a:xfrm>
                <a:off x="4956404" y="4344878"/>
                <a:ext cx="86785" cy="235073"/>
                <a:chOff x="11265408" y="2058441"/>
                <a:chExt cx="806558" cy="2184701"/>
              </a:xfrm>
              <a:solidFill>
                <a:srgbClr val="830051"/>
              </a:solidFill>
            </p:grpSpPr>
            <p:sp>
              <p:nvSpPr>
                <p:cNvPr id="42" name="Freeform 502">
                  <a:extLst>
                    <a:ext uri="{FF2B5EF4-FFF2-40B4-BE49-F238E27FC236}">
                      <a16:creationId xmlns:a16="http://schemas.microsoft.com/office/drawing/2014/main" id="{8C0B89DA-3D4C-89B0-F79F-299D6EF2B536}"/>
                    </a:ext>
                  </a:extLst>
                </p:cNvPr>
                <p:cNvSpPr/>
                <p:nvPr/>
              </p:nvSpPr>
              <p:spPr>
                <a:xfrm rot="10800000" flipH="1">
                  <a:off x="11537300" y="3708476"/>
                  <a:ext cx="334166" cy="334166"/>
                </a:xfrm>
                <a:custGeom>
                  <a:avLst/>
                  <a:gdLst>
                    <a:gd name="connsiteX0" fmla="*/ 334166 w 334166"/>
                    <a:gd name="connsiteY0" fmla="*/ 167083 h 334166"/>
                    <a:gd name="connsiteX1" fmla="*/ 167083 w 334166"/>
                    <a:gd name="connsiteY1" fmla="*/ 334166 h 334166"/>
                    <a:gd name="connsiteX2" fmla="*/ 0 w 334166"/>
                    <a:gd name="connsiteY2" fmla="*/ 167083 h 334166"/>
                    <a:gd name="connsiteX3" fmla="*/ 167083 w 334166"/>
                    <a:gd name="connsiteY3" fmla="*/ 0 h 334166"/>
                    <a:gd name="connsiteX4" fmla="*/ 334166 w 334166"/>
                    <a:gd name="connsiteY4" fmla="*/ 167083 h 334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166" h="334166">
                      <a:moveTo>
                        <a:pt x="334166" y="167083"/>
                      </a:moveTo>
                      <a:cubicBezTo>
                        <a:pt x="334166" y="259361"/>
                        <a:pt x="259361" y="334166"/>
                        <a:pt x="167083" y="334166"/>
                      </a:cubicBezTo>
                      <a:cubicBezTo>
                        <a:pt x="74806" y="334166"/>
                        <a:pt x="0" y="259361"/>
                        <a:pt x="0" y="167083"/>
                      </a:cubicBezTo>
                      <a:cubicBezTo>
                        <a:pt x="0" y="74806"/>
                        <a:pt x="74806" y="0"/>
                        <a:pt x="167083" y="0"/>
                      </a:cubicBezTo>
                      <a:cubicBezTo>
                        <a:pt x="259361" y="0"/>
                        <a:pt x="334166" y="74806"/>
                        <a:pt x="334166" y="167083"/>
                      </a:cubicBezTo>
                      <a:close/>
                    </a:path>
                  </a:pathLst>
                </a:custGeom>
                <a:grpFill/>
                <a:ln w="33338"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43" name="Freeform 503">
                  <a:extLst>
                    <a:ext uri="{FF2B5EF4-FFF2-40B4-BE49-F238E27FC236}">
                      <a16:creationId xmlns:a16="http://schemas.microsoft.com/office/drawing/2014/main" id="{FCC474C1-3758-CA02-1E5D-957E96783965}"/>
                    </a:ext>
                  </a:extLst>
                </p:cNvPr>
                <p:cNvSpPr/>
                <p:nvPr/>
              </p:nvSpPr>
              <p:spPr bwMode="auto">
                <a:xfrm>
                  <a:off x="11265408" y="2058441"/>
                  <a:ext cx="806558" cy="2184701"/>
                </a:xfrm>
                <a:custGeom>
                  <a:avLst/>
                  <a:gdLst>
                    <a:gd name="connsiteX0" fmla="*/ 0 w 806558"/>
                    <a:gd name="connsiteY0" fmla="*/ 0 h 2184701"/>
                    <a:gd name="connsiteX1" fmla="*/ 110656 w 806558"/>
                    <a:gd name="connsiteY1" fmla="*/ 34341 h 2184701"/>
                    <a:gd name="connsiteX2" fmla="*/ 539225 w 806558"/>
                    <a:gd name="connsiteY2" fmla="*/ 680953 h 2184701"/>
                    <a:gd name="connsiteX3" fmla="*/ 539225 w 806558"/>
                    <a:gd name="connsiteY3" fmla="*/ 1462902 h 2184701"/>
                    <a:gd name="connsiteX4" fmla="*/ 806558 w 806558"/>
                    <a:gd name="connsiteY4" fmla="*/ 1817118 h 2184701"/>
                    <a:gd name="connsiteX5" fmla="*/ 438975 w 806558"/>
                    <a:gd name="connsiteY5" fmla="*/ 2184701 h 2184701"/>
                    <a:gd name="connsiteX6" fmla="*/ 71392 w 806558"/>
                    <a:gd name="connsiteY6" fmla="*/ 1817118 h 2184701"/>
                    <a:gd name="connsiteX7" fmla="*/ 338725 w 806558"/>
                    <a:gd name="connsiteY7" fmla="*/ 1462902 h 2184701"/>
                    <a:gd name="connsiteX8" fmla="*/ 338725 w 806558"/>
                    <a:gd name="connsiteY8" fmla="*/ 680953 h 2184701"/>
                    <a:gd name="connsiteX9" fmla="*/ 32806 w 806558"/>
                    <a:gd name="connsiteY9" fmla="*/ 219021 h 2184701"/>
                    <a:gd name="connsiteX10" fmla="*/ 0 w 806558"/>
                    <a:gd name="connsiteY10" fmla="*/ 208863 h 2184701"/>
                    <a:gd name="connsiteX11" fmla="*/ 0 w 806558"/>
                    <a:gd name="connsiteY11" fmla="*/ 0 h 2184701"/>
                    <a:gd name="connsiteX12" fmla="*/ 438975 w 806558"/>
                    <a:gd name="connsiteY12" fmla="*/ 1583202 h 2184701"/>
                    <a:gd name="connsiteX13" fmla="*/ 205058 w 806558"/>
                    <a:gd name="connsiteY13" fmla="*/ 1817118 h 2184701"/>
                    <a:gd name="connsiteX14" fmla="*/ 438975 w 806558"/>
                    <a:gd name="connsiteY14" fmla="*/ 2051035 h 2184701"/>
                    <a:gd name="connsiteX15" fmla="*/ 672891 w 806558"/>
                    <a:gd name="connsiteY15" fmla="*/ 1817118 h 2184701"/>
                    <a:gd name="connsiteX16" fmla="*/ 438975 w 806558"/>
                    <a:gd name="connsiteY16" fmla="*/ 1583202 h 2184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06558" h="2184701">
                      <a:moveTo>
                        <a:pt x="0" y="0"/>
                      </a:moveTo>
                      <a:lnTo>
                        <a:pt x="110656" y="34341"/>
                      </a:lnTo>
                      <a:cubicBezTo>
                        <a:pt x="362534" y="140857"/>
                        <a:pt x="539225" y="390228"/>
                        <a:pt x="539225" y="680953"/>
                      </a:cubicBezTo>
                      <a:lnTo>
                        <a:pt x="539225" y="1462902"/>
                      </a:lnTo>
                      <a:cubicBezTo>
                        <a:pt x="692941" y="1506344"/>
                        <a:pt x="806558" y="1650035"/>
                        <a:pt x="806558" y="1817118"/>
                      </a:cubicBezTo>
                      <a:cubicBezTo>
                        <a:pt x="806558" y="2020960"/>
                        <a:pt x="642816" y="2184701"/>
                        <a:pt x="438975" y="2184701"/>
                      </a:cubicBezTo>
                      <a:cubicBezTo>
                        <a:pt x="235133" y="2184701"/>
                        <a:pt x="71392" y="2020960"/>
                        <a:pt x="71392" y="1817118"/>
                      </a:cubicBezTo>
                      <a:cubicBezTo>
                        <a:pt x="71392" y="1650035"/>
                        <a:pt x="185008" y="1506344"/>
                        <a:pt x="338725" y="1462902"/>
                      </a:cubicBezTo>
                      <a:lnTo>
                        <a:pt x="338725" y="680953"/>
                      </a:lnTo>
                      <a:cubicBezTo>
                        <a:pt x="338725" y="472935"/>
                        <a:pt x="212786" y="294991"/>
                        <a:pt x="32806" y="219021"/>
                      </a:cubicBezTo>
                      <a:lnTo>
                        <a:pt x="0" y="208863"/>
                      </a:lnTo>
                      <a:lnTo>
                        <a:pt x="0" y="0"/>
                      </a:lnTo>
                      <a:close/>
                      <a:moveTo>
                        <a:pt x="438975" y="1583202"/>
                      </a:moveTo>
                      <a:cubicBezTo>
                        <a:pt x="308650" y="1583202"/>
                        <a:pt x="205058" y="1686793"/>
                        <a:pt x="205058" y="1817118"/>
                      </a:cubicBezTo>
                      <a:cubicBezTo>
                        <a:pt x="205058" y="1947443"/>
                        <a:pt x="308650" y="2051035"/>
                        <a:pt x="438975" y="2051035"/>
                      </a:cubicBezTo>
                      <a:cubicBezTo>
                        <a:pt x="569300" y="2051035"/>
                        <a:pt x="672891" y="1947443"/>
                        <a:pt x="672891" y="1817118"/>
                      </a:cubicBezTo>
                      <a:cubicBezTo>
                        <a:pt x="672891" y="1686793"/>
                        <a:pt x="569300" y="1583202"/>
                        <a:pt x="438975" y="1583202"/>
                      </a:cubicBezTo>
                      <a:close/>
                    </a:path>
                  </a:pathLst>
                </a:custGeom>
                <a:grp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latin typeface="Lexia" panose="02060503040202020203"/>
                    <a:ea typeface="MS PGothic" pitchFamily="34" charset="-128"/>
                    <a:cs typeface="ヒラギノ角ゴ Pro W3"/>
                    <a:sym typeface="Lexia" panose="02060503040202020203" pitchFamily="18" charset="0"/>
                  </a:endParaRPr>
                </a:p>
              </p:txBody>
            </p:sp>
          </p:grpSp>
          <p:sp>
            <p:nvSpPr>
              <p:cNvPr id="32" name="Freeform 187">
                <a:extLst>
                  <a:ext uri="{FF2B5EF4-FFF2-40B4-BE49-F238E27FC236}">
                    <a16:creationId xmlns:a16="http://schemas.microsoft.com/office/drawing/2014/main" id="{E8C9FBF1-B304-D2A2-4D27-32CE04A97EF9}"/>
                  </a:ext>
                </a:extLst>
              </p:cNvPr>
              <p:cNvSpPr>
                <a:spLocks/>
              </p:cNvSpPr>
              <p:nvPr/>
            </p:nvSpPr>
            <p:spPr bwMode="auto">
              <a:xfrm>
                <a:off x="4473016" y="4414149"/>
                <a:ext cx="157482" cy="253343"/>
              </a:xfrm>
              <a:custGeom>
                <a:avLst/>
                <a:gdLst>
                  <a:gd name="T0" fmla="*/ 53 w 53"/>
                  <a:gd name="T1" fmla="*/ 85 h 85"/>
                  <a:gd name="T2" fmla="*/ 51 w 53"/>
                  <a:gd name="T3" fmla="*/ 53 h 85"/>
                  <a:gd name="T4" fmla="*/ 47 w 53"/>
                  <a:gd name="T5" fmla="*/ 0 h 85"/>
                  <a:gd name="T6" fmla="*/ 36 w 53"/>
                  <a:gd name="T7" fmla="*/ 4 h 85"/>
                  <a:gd name="T8" fmla="*/ 2 w 53"/>
                  <a:gd name="T9" fmla="*/ 55 h 85"/>
                  <a:gd name="T10" fmla="*/ 0 w 53"/>
                  <a:gd name="T11" fmla="*/ 85 h 85"/>
                  <a:gd name="T12" fmla="*/ 53 w 53"/>
                  <a:gd name="T13" fmla="*/ 85 h 85"/>
                </a:gdLst>
                <a:ahLst/>
                <a:cxnLst>
                  <a:cxn ang="0">
                    <a:pos x="T0" y="T1"/>
                  </a:cxn>
                  <a:cxn ang="0">
                    <a:pos x="T2" y="T3"/>
                  </a:cxn>
                  <a:cxn ang="0">
                    <a:pos x="T4" y="T5"/>
                  </a:cxn>
                  <a:cxn ang="0">
                    <a:pos x="T6" y="T7"/>
                  </a:cxn>
                  <a:cxn ang="0">
                    <a:pos x="T8" y="T9"/>
                  </a:cxn>
                  <a:cxn ang="0">
                    <a:pos x="T10" y="T11"/>
                  </a:cxn>
                  <a:cxn ang="0">
                    <a:pos x="T12" y="T13"/>
                  </a:cxn>
                </a:cxnLst>
                <a:rect l="0" t="0" r="r" b="b"/>
                <a:pathLst>
                  <a:path w="53" h="85">
                    <a:moveTo>
                      <a:pt x="53" y="85"/>
                    </a:moveTo>
                    <a:cubicBezTo>
                      <a:pt x="52" y="74"/>
                      <a:pt x="50" y="63"/>
                      <a:pt x="51" y="53"/>
                    </a:cubicBezTo>
                    <a:cubicBezTo>
                      <a:pt x="51" y="35"/>
                      <a:pt x="50" y="17"/>
                      <a:pt x="47" y="0"/>
                    </a:cubicBezTo>
                    <a:cubicBezTo>
                      <a:pt x="43" y="0"/>
                      <a:pt x="40" y="2"/>
                      <a:pt x="36" y="4"/>
                    </a:cubicBezTo>
                    <a:cubicBezTo>
                      <a:pt x="5" y="12"/>
                      <a:pt x="4" y="33"/>
                      <a:pt x="2" y="55"/>
                    </a:cubicBezTo>
                    <a:cubicBezTo>
                      <a:pt x="0" y="65"/>
                      <a:pt x="2" y="75"/>
                      <a:pt x="0" y="85"/>
                    </a:cubicBezTo>
                    <a:lnTo>
                      <a:pt x="53" y="85"/>
                    </a:lnTo>
                    <a:close/>
                  </a:path>
                </a:pathLst>
              </a:custGeom>
              <a:solidFill>
                <a:srgbClr val="9DB0AC">
                  <a:lumMod val="20000"/>
                  <a:lumOff val="8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34" name="Freeform 495">
                <a:extLst>
                  <a:ext uri="{FF2B5EF4-FFF2-40B4-BE49-F238E27FC236}">
                    <a16:creationId xmlns:a16="http://schemas.microsoft.com/office/drawing/2014/main" id="{10D15DD8-A5B9-4B1F-3E86-A00764BA7390}"/>
                  </a:ext>
                </a:extLst>
              </p:cNvPr>
              <p:cNvSpPr/>
              <p:nvPr/>
            </p:nvSpPr>
            <p:spPr bwMode="auto">
              <a:xfrm>
                <a:off x="4647223" y="4328200"/>
                <a:ext cx="151016" cy="314025"/>
              </a:xfrm>
              <a:custGeom>
                <a:avLst/>
                <a:gdLst>
                  <a:gd name="connsiteX0" fmla="*/ 1136165 w 1403498"/>
                  <a:gd name="connsiteY0" fmla="*/ 0 h 2918453"/>
                  <a:gd name="connsiteX1" fmla="*/ 1136165 w 1403498"/>
                  <a:gd name="connsiteY1" fmla="*/ 208861 h 2918453"/>
                  <a:gd name="connsiteX2" fmla="*/ 1107917 w 1403498"/>
                  <a:gd name="connsiteY2" fmla="*/ 217607 h 2918453"/>
                  <a:gd name="connsiteX3" fmla="*/ 801999 w 1403498"/>
                  <a:gd name="connsiteY3" fmla="*/ 679539 h 2918453"/>
                  <a:gd name="connsiteX4" fmla="*/ 801999 w 1403498"/>
                  <a:gd name="connsiteY4" fmla="*/ 1020389 h 2918453"/>
                  <a:gd name="connsiteX5" fmla="*/ 1403498 w 1403498"/>
                  <a:gd name="connsiteY5" fmla="*/ 1715454 h 2918453"/>
                  <a:gd name="connsiteX6" fmla="*/ 1336665 w 1403498"/>
                  <a:gd name="connsiteY6" fmla="*/ 1829071 h 2918453"/>
                  <a:gd name="connsiteX7" fmla="*/ 1336665 w 1403498"/>
                  <a:gd name="connsiteY7" fmla="*/ 2651120 h 2918453"/>
                  <a:gd name="connsiteX8" fmla="*/ 1162899 w 1403498"/>
                  <a:gd name="connsiteY8" fmla="*/ 2848278 h 2918453"/>
                  <a:gd name="connsiteX9" fmla="*/ 1069332 w 1403498"/>
                  <a:gd name="connsiteY9" fmla="*/ 2918453 h 2918453"/>
                  <a:gd name="connsiteX10" fmla="*/ 1035915 w 1403498"/>
                  <a:gd name="connsiteY10" fmla="*/ 2918453 h 2918453"/>
                  <a:gd name="connsiteX11" fmla="*/ 902249 w 1403498"/>
                  <a:gd name="connsiteY11" fmla="*/ 2784786 h 2918453"/>
                  <a:gd name="connsiteX12" fmla="*/ 1035915 w 1403498"/>
                  <a:gd name="connsiteY12" fmla="*/ 2651120 h 2918453"/>
                  <a:gd name="connsiteX13" fmla="*/ 1069332 w 1403498"/>
                  <a:gd name="connsiteY13" fmla="*/ 2651120 h 2918453"/>
                  <a:gd name="connsiteX14" fmla="*/ 1162899 w 1403498"/>
                  <a:gd name="connsiteY14" fmla="*/ 2711270 h 2918453"/>
                  <a:gd name="connsiteX15" fmla="*/ 1202999 w 1403498"/>
                  <a:gd name="connsiteY15" fmla="*/ 2651120 h 2918453"/>
                  <a:gd name="connsiteX16" fmla="*/ 1202999 w 1403498"/>
                  <a:gd name="connsiteY16" fmla="*/ 1829071 h 2918453"/>
                  <a:gd name="connsiteX17" fmla="*/ 1136165 w 1403498"/>
                  <a:gd name="connsiteY17" fmla="*/ 1715454 h 2918453"/>
                  <a:gd name="connsiteX18" fmla="*/ 701749 w 1403498"/>
                  <a:gd name="connsiteY18" fmla="*/ 1281038 h 2918453"/>
                  <a:gd name="connsiteX19" fmla="*/ 267333 w 1403498"/>
                  <a:gd name="connsiteY19" fmla="*/ 1715454 h 2918453"/>
                  <a:gd name="connsiteX20" fmla="*/ 200500 w 1403498"/>
                  <a:gd name="connsiteY20" fmla="*/ 1829071 h 2918453"/>
                  <a:gd name="connsiteX21" fmla="*/ 200500 w 1403498"/>
                  <a:gd name="connsiteY21" fmla="*/ 2651120 h 2918453"/>
                  <a:gd name="connsiteX22" fmla="*/ 240600 w 1403498"/>
                  <a:gd name="connsiteY22" fmla="*/ 2711270 h 2918453"/>
                  <a:gd name="connsiteX23" fmla="*/ 334166 w 1403498"/>
                  <a:gd name="connsiteY23" fmla="*/ 2651120 h 2918453"/>
                  <a:gd name="connsiteX24" fmla="*/ 367583 w 1403498"/>
                  <a:gd name="connsiteY24" fmla="*/ 2651120 h 2918453"/>
                  <a:gd name="connsiteX25" fmla="*/ 501249 w 1403498"/>
                  <a:gd name="connsiteY25" fmla="*/ 2784786 h 2918453"/>
                  <a:gd name="connsiteX26" fmla="*/ 367583 w 1403498"/>
                  <a:gd name="connsiteY26" fmla="*/ 2918453 h 2918453"/>
                  <a:gd name="connsiteX27" fmla="*/ 334166 w 1403498"/>
                  <a:gd name="connsiteY27" fmla="*/ 2918453 h 2918453"/>
                  <a:gd name="connsiteX28" fmla="*/ 240600 w 1403498"/>
                  <a:gd name="connsiteY28" fmla="*/ 2848278 h 2918453"/>
                  <a:gd name="connsiteX29" fmla="*/ 66833 w 1403498"/>
                  <a:gd name="connsiteY29" fmla="*/ 2651120 h 2918453"/>
                  <a:gd name="connsiteX30" fmla="*/ 66833 w 1403498"/>
                  <a:gd name="connsiteY30" fmla="*/ 1829071 h 2918453"/>
                  <a:gd name="connsiteX31" fmla="*/ 0 w 1403498"/>
                  <a:gd name="connsiteY31" fmla="*/ 1715454 h 2918453"/>
                  <a:gd name="connsiteX32" fmla="*/ 601499 w 1403498"/>
                  <a:gd name="connsiteY32" fmla="*/ 1020389 h 2918453"/>
                  <a:gd name="connsiteX33" fmla="*/ 601499 w 1403498"/>
                  <a:gd name="connsiteY33" fmla="*/ 679539 h 2918453"/>
                  <a:gd name="connsiteX34" fmla="*/ 1030067 w 1403498"/>
                  <a:gd name="connsiteY34" fmla="*/ 32927 h 2918453"/>
                  <a:gd name="connsiteX35" fmla="*/ 1136165 w 1403498"/>
                  <a:gd name="connsiteY35" fmla="*/ 0 h 2918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03498" h="2918453">
                    <a:moveTo>
                      <a:pt x="1136165" y="0"/>
                    </a:moveTo>
                    <a:lnTo>
                      <a:pt x="1136165" y="208861"/>
                    </a:lnTo>
                    <a:lnTo>
                      <a:pt x="1107917" y="217607"/>
                    </a:lnTo>
                    <a:cubicBezTo>
                      <a:pt x="927938" y="293577"/>
                      <a:pt x="801999" y="471521"/>
                      <a:pt x="801999" y="679539"/>
                    </a:cubicBezTo>
                    <a:lnTo>
                      <a:pt x="801999" y="1020389"/>
                    </a:lnTo>
                    <a:cubicBezTo>
                      <a:pt x="1142849" y="1070514"/>
                      <a:pt x="1403498" y="1361238"/>
                      <a:pt x="1403498" y="1715454"/>
                    </a:cubicBezTo>
                    <a:cubicBezTo>
                      <a:pt x="1403498" y="1765579"/>
                      <a:pt x="1376765" y="1809021"/>
                      <a:pt x="1336665" y="1829071"/>
                    </a:cubicBezTo>
                    <a:lnTo>
                      <a:pt x="1336665" y="2651120"/>
                    </a:lnTo>
                    <a:cubicBezTo>
                      <a:pt x="1336665" y="2751370"/>
                      <a:pt x="1259807" y="2834911"/>
                      <a:pt x="1162899" y="2848278"/>
                    </a:cubicBezTo>
                    <a:cubicBezTo>
                      <a:pt x="1149532" y="2888378"/>
                      <a:pt x="1112774" y="2918453"/>
                      <a:pt x="1069332" y="2918453"/>
                    </a:cubicBezTo>
                    <a:lnTo>
                      <a:pt x="1035915" y="2918453"/>
                    </a:lnTo>
                    <a:cubicBezTo>
                      <a:pt x="962399" y="2918453"/>
                      <a:pt x="902249" y="2858303"/>
                      <a:pt x="902249" y="2784786"/>
                    </a:cubicBezTo>
                    <a:cubicBezTo>
                      <a:pt x="902249" y="2711270"/>
                      <a:pt x="962399" y="2651120"/>
                      <a:pt x="1035915" y="2651120"/>
                    </a:cubicBezTo>
                    <a:lnTo>
                      <a:pt x="1069332" y="2651120"/>
                    </a:lnTo>
                    <a:cubicBezTo>
                      <a:pt x="1109432" y="2651120"/>
                      <a:pt x="1146190" y="2677853"/>
                      <a:pt x="1162899" y="2711270"/>
                    </a:cubicBezTo>
                    <a:cubicBezTo>
                      <a:pt x="1186290" y="2701245"/>
                      <a:pt x="1202999" y="2677853"/>
                      <a:pt x="1202999" y="2651120"/>
                    </a:cubicBezTo>
                    <a:lnTo>
                      <a:pt x="1202999" y="1829071"/>
                    </a:lnTo>
                    <a:cubicBezTo>
                      <a:pt x="1162899" y="1805679"/>
                      <a:pt x="1136165" y="1762238"/>
                      <a:pt x="1136165" y="1715454"/>
                    </a:cubicBezTo>
                    <a:cubicBezTo>
                      <a:pt x="1136165" y="1474855"/>
                      <a:pt x="942349" y="1281038"/>
                      <a:pt x="701749" y="1281038"/>
                    </a:cubicBezTo>
                    <a:cubicBezTo>
                      <a:pt x="461149" y="1281038"/>
                      <a:pt x="267333" y="1474855"/>
                      <a:pt x="267333" y="1715454"/>
                    </a:cubicBezTo>
                    <a:cubicBezTo>
                      <a:pt x="267333" y="1765579"/>
                      <a:pt x="240600" y="1809021"/>
                      <a:pt x="200500" y="1829071"/>
                    </a:cubicBezTo>
                    <a:lnTo>
                      <a:pt x="200500" y="2651120"/>
                    </a:lnTo>
                    <a:cubicBezTo>
                      <a:pt x="200500" y="2677853"/>
                      <a:pt x="217208" y="2701245"/>
                      <a:pt x="240600" y="2711270"/>
                    </a:cubicBezTo>
                    <a:cubicBezTo>
                      <a:pt x="257308" y="2674512"/>
                      <a:pt x="290725" y="2651120"/>
                      <a:pt x="334166" y="2651120"/>
                    </a:cubicBezTo>
                    <a:lnTo>
                      <a:pt x="367583" y="2651120"/>
                    </a:lnTo>
                    <a:cubicBezTo>
                      <a:pt x="441099" y="2651120"/>
                      <a:pt x="501249" y="2711270"/>
                      <a:pt x="501249" y="2784786"/>
                    </a:cubicBezTo>
                    <a:cubicBezTo>
                      <a:pt x="501249" y="2858303"/>
                      <a:pt x="441099" y="2918453"/>
                      <a:pt x="367583" y="2918453"/>
                    </a:cubicBezTo>
                    <a:lnTo>
                      <a:pt x="334166" y="2918453"/>
                    </a:lnTo>
                    <a:cubicBezTo>
                      <a:pt x="290725" y="2918453"/>
                      <a:pt x="253966" y="2888378"/>
                      <a:pt x="240600" y="2848278"/>
                    </a:cubicBezTo>
                    <a:cubicBezTo>
                      <a:pt x="143691" y="2834911"/>
                      <a:pt x="66833" y="2751370"/>
                      <a:pt x="66833" y="2651120"/>
                    </a:cubicBezTo>
                    <a:lnTo>
                      <a:pt x="66833" y="1829071"/>
                    </a:lnTo>
                    <a:cubicBezTo>
                      <a:pt x="26733" y="1805679"/>
                      <a:pt x="0" y="1762238"/>
                      <a:pt x="0" y="1715454"/>
                    </a:cubicBezTo>
                    <a:cubicBezTo>
                      <a:pt x="0" y="1361238"/>
                      <a:pt x="260650" y="1070514"/>
                      <a:pt x="601499" y="1020389"/>
                    </a:cubicBezTo>
                    <a:lnTo>
                      <a:pt x="601499" y="679539"/>
                    </a:lnTo>
                    <a:cubicBezTo>
                      <a:pt x="601499" y="388814"/>
                      <a:pt x="778190" y="139443"/>
                      <a:pt x="1030067" y="32927"/>
                    </a:cubicBezTo>
                    <a:lnTo>
                      <a:pt x="1136165" y="0"/>
                    </a:lnTo>
                    <a:close/>
                  </a:path>
                </a:pathLst>
              </a:custGeom>
              <a:solidFill>
                <a:srgbClr val="830051"/>
              </a:solid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latin typeface="Lexia" panose="02060503040202020203"/>
                  <a:ea typeface="MS PGothic" pitchFamily="34" charset="-128"/>
                  <a:cs typeface="ヒラギノ角ゴ Pro W3"/>
                  <a:sym typeface="Lexia" panose="02060503040202020203" pitchFamily="18" charset="0"/>
                </a:endParaRPr>
              </a:p>
            </p:txBody>
          </p:sp>
          <p:grpSp>
            <p:nvGrpSpPr>
              <p:cNvPr id="36" name="Group 496">
                <a:extLst>
                  <a:ext uri="{FF2B5EF4-FFF2-40B4-BE49-F238E27FC236}">
                    <a16:creationId xmlns:a16="http://schemas.microsoft.com/office/drawing/2014/main" id="{83E74DBD-70CC-A6DE-02ED-9BC624108F61}"/>
                  </a:ext>
                </a:extLst>
              </p:cNvPr>
              <p:cNvGrpSpPr/>
              <p:nvPr/>
            </p:nvGrpSpPr>
            <p:grpSpPr>
              <a:xfrm flipH="1">
                <a:off x="4946375" y="4261191"/>
                <a:ext cx="195140" cy="414251"/>
                <a:chOff x="4582569" y="4232700"/>
                <a:chExt cx="195140" cy="414251"/>
              </a:xfrm>
            </p:grpSpPr>
            <p:sp>
              <p:nvSpPr>
                <p:cNvPr id="40" name="Freeform 188">
                  <a:extLst>
                    <a:ext uri="{FF2B5EF4-FFF2-40B4-BE49-F238E27FC236}">
                      <a16:creationId xmlns:a16="http://schemas.microsoft.com/office/drawing/2014/main" id="{EDA1E633-3642-CE60-8528-2CF7A1C9E448}"/>
                    </a:ext>
                  </a:extLst>
                </p:cNvPr>
                <p:cNvSpPr>
                  <a:spLocks/>
                </p:cNvSpPr>
                <p:nvPr/>
              </p:nvSpPr>
              <p:spPr bwMode="auto">
                <a:xfrm>
                  <a:off x="4582569" y="4232700"/>
                  <a:ext cx="195140" cy="414251"/>
                </a:xfrm>
                <a:custGeom>
                  <a:avLst/>
                  <a:gdLst>
                    <a:gd name="T0" fmla="*/ 62 w 65"/>
                    <a:gd name="T1" fmla="*/ 31 h 139"/>
                    <a:gd name="T2" fmla="*/ 59 w 65"/>
                    <a:gd name="T3" fmla="*/ 37 h 139"/>
                    <a:gd name="T4" fmla="*/ 54 w 65"/>
                    <a:gd name="T5" fmla="*/ 41 h 139"/>
                    <a:gd name="T6" fmla="*/ 54 w 65"/>
                    <a:gd name="T7" fmla="*/ 63 h 139"/>
                    <a:gd name="T8" fmla="*/ 45 w 65"/>
                    <a:gd name="T9" fmla="*/ 79 h 139"/>
                    <a:gd name="T10" fmla="*/ 42 w 65"/>
                    <a:gd name="T11" fmla="*/ 80 h 139"/>
                    <a:gd name="T12" fmla="*/ 41 w 65"/>
                    <a:gd name="T13" fmla="*/ 81 h 139"/>
                    <a:gd name="T14" fmla="*/ 40 w 65"/>
                    <a:gd name="T15" fmla="*/ 85 h 139"/>
                    <a:gd name="T16" fmla="*/ 41 w 65"/>
                    <a:gd name="T17" fmla="*/ 86 h 139"/>
                    <a:gd name="T18" fmla="*/ 41 w 65"/>
                    <a:gd name="T19" fmla="*/ 96 h 139"/>
                    <a:gd name="T20" fmla="*/ 39 w 65"/>
                    <a:gd name="T21" fmla="*/ 104 h 139"/>
                    <a:gd name="T22" fmla="*/ 24 w 65"/>
                    <a:gd name="T23" fmla="*/ 128 h 139"/>
                    <a:gd name="T24" fmla="*/ 8 w 65"/>
                    <a:gd name="T25" fmla="*/ 139 h 139"/>
                    <a:gd name="T26" fmla="*/ 29 w 65"/>
                    <a:gd name="T27" fmla="*/ 81 h 139"/>
                    <a:gd name="T28" fmla="*/ 29 w 65"/>
                    <a:gd name="T29" fmla="*/ 81 h 139"/>
                    <a:gd name="T30" fmla="*/ 31 w 65"/>
                    <a:gd name="T31" fmla="*/ 79 h 139"/>
                    <a:gd name="T32" fmla="*/ 31 w 65"/>
                    <a:gd name="T33" fmla="*/ 76 h 139"/>
                    <a:gd name="T34" fmla="*/ 30 w 65"/>
                    <a:gd name="T35" fmla="*/ 74 h 139"/>
                    <a:gd name="T36" fmla="*/ 33 w 65"/>
                    <a:gd name="T37" fmla="*/ 50 h 139"/>
                    <a:gd name="T38" fmla="*/ 48 w 65"/>
                    <a:gd name="T39" fmla="*/ 35 h 139"/>
                    <a:gd name="T40" fmla="*/ 46 w 65"/>
                    <a:gd name="T41" fmla="*/ 30 h 139"/>
                    <a:gd name="T42" fmla="*/ 60 w 65"/>
                    <a:gd name="T43" fmla="*/ 2 h 139"/>
                    <a:gd name="T44" fmla="*/ 63 w 65"/>
                    <a:gd name="T45" fmla="*/ 0 h 139"/>
                    <a:gd name="T46" fmla="*/ 64 w 65"/>
                    <a:gd name="T47" fmla="*/ 2 h 139"/>
                    <a:gd name="T48" fmla="*/ 62 w 65"/>
                    <a:gd name="T49" fmla="*/ 3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5" h="139">
                      <a:moveTo>
                        <a:pt x="62" y="31"/>
                      </a:moveTo>
                      <a:cubicBezTo>
                        <a:pt x="61" y="33"/>
                        <a:pt x="61" y="35"/>
                        <a:pt x="59" y="37"/>
                      </a:cubicBezTo>
                      <a:cubicBezTo>
                        <a:pt x="58" y="38"/>
                        <a:pt x="54" y="40"/>
                        <a:pt x="54" y="41"/>
                      </a:cubicBezTo>
                      <a:cubicBezTo>
                        <a:pt x="56" y="49"/>
                        <a:pt x="56" y="56"/>
                        <a:pt x="54" y="63"/>
                      </a:cubicBezTo>
                      <a:cubicBezTo>
                        <a:pt x="53" y="70"/>
                        <a:pt x="51" y="76"/>
                        <a:pt x="45" y="79"/>
                      </a:cubicBezTo>
                      <a:cubicBezTo>
                        <a:pt x="44" y="79"/>
                        <a:pt x="43" y="80"/>
                        <a:pt x="42" y="80"/>
                      </a:cubicBezTo>
                      <a:cubicBezTo>
                        <a:pt x="42" y="80"/>
                        <a:pt x="41" y="81"/>
                        <a:pt x="41" y="81"/>
                      </a:cubicBezTo>
                      <a:cubicBezTo>
                        <a:pt x="39" y="82"/>
                        <a:pt x="40" y="83"/>
                        <a:pt x="40" y="85"/>
                      </a:cubicBezTo>
                      <a:cubicBezTo>
                        <a:pt x="41" y="86"/>
                        <a:pt x="41" y="86"/>
                        <a:pt x="41" y="86"/>
                      </a:cubicBezTo>
                      <a:cubicBezTo>
                        <a:pt x="41" y="90"/>
                        <a:pt x="41" y="93"/>
                        <a:pt x="41" y="96"/>
                      </a:cubicBezTo>
                      <a:cubicBezTo>
                        <a:pt x="40" y="98"/>
                        <a:pt x="40" y="101"/>
                        <a:pt x="39" y="104"/>
                      </a:cubicBezTo>
                      <a:cubicBezTo>
                        <a:pt x="36" y="113"/>
                        <a:pt x="33" y="122"/>
                        <a:pt x="24" y="128"/>
                      </a:cubicBezTo>
                      <a:cubicBezTo>
                        <a:pt x="18" y="131"/>
                        <a:pt x="10" y="133"/>
                        <a:pt x="8" y="139"/>
                      </a:cubicBezTo>
                      <a:cubicBezTo>
                        <a:pt x="0" y="117"/>
                        <a:pt x="11" y="95"/>
                        <a:pt x="29" y="81"/>
                      </a:cubicBezTo>
                      <a:cubicBezTo>
                        <a:pt x="29" y="81"/>
                        <a:pt x="29" y="81"/>
                        <a:pt x="29" y="81"/>
                      </a:cubicBezTo>
                      <a:cubicBezTo>
                        <a:pt x="30" y="80"/>
                        <a:pt x="30" y="80"/>
                        <a:pt x="31" y="79"/>
                      </a:cubicBezTo>
                      <a:cubicBezTo>
                        <a:pt x="31" y="78"/>
                        <a:pt x="31" y="77"/>
                        <a:pt x="31" y="76"/>
                      </a:cubicBezTo>
                      <a:cubicBezTo>
                        <a:pt x="30" y="75"/>
                        <a:pt x="30" y="74"/>
                        <a:pt x="30" y="74"/>
                      </a:cubicBezTo>
                      <a:cubicBezTo>
                        <a:pt x="26" y="66"/>
                        <a:pt x="28" y="56"/>
                        <a:pt x="33" y="50"/>
                      </a:cubicBezTo>
                      <a:cubicBezTo>
                        <a:pt x="36" y="44"/>
                        <a:pt x="49" y="42"/>
                        <a:pt x="48" y="35"/>
                      </a:cubicBezTo>
                      <a:cubicBezTo>
                        <a:pt x="48" y="33"/>
                        <a:pt x="47" y="31"/>
                        <a:pt x="46" y="30"/>
                      </a:cubicBezTo>
                      <a:cubicBezTo>
                        <a:pt x="39" y="17"/>
                        <a:pt x="50" y="8"/>
                        <a:pt x="60" y="2"/>
                      </a:cubicBezTo>
                      <a:cubicBezTo>
                        <a:pt x="61" y="1"/>
                        <a:pt x="62" y="1"/>
                        <a:pt x="63" y="0"/>
                      </a:cubicBezTo>
                      <a:cubicBezTo>
                        <a:pt x="63" y="1"/>
                        <a:pt x="64" y="1"/>
                        <a:pt x="64" y="2"/>
                      </a:cubicBezTo>
                      <a:cubicBezTo>
                        <a:pt x="65" y="12"/>
                        <a:pt x="65" y="21"/>
                        <a:pt x="62" y="31"/>
                      </a:cubicBezTo>
                      <a:close/>
                    </a:path>
                  </a:pathLst>
                </a:custGeom>
                <a:solidFill>
                  <a:srgbClr val="3F4444">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41" name="Freeform 189">
                  <a:extLst>
                    <a:ext uri="{FF2B5EF4-FFF2-40B4-BE49-F238E27FC236}">
                      <a16:creationId xmlns:a16="http://schemas.microsoft.com/office/drawing/2014/main" id="{B2AEA38A-EFC4-8FE4-8FCD-147C15F36694}"/>
                    </a:ext>
                  </a:extLst>
                </p:cNvPr>
                <p:cNvSpPr>
                  <a:spLocks/>
                </p:cNvSpPr>
                <p:nvPr/>
              </p:nvSpPr>
              <p:spPr bwMode="auto">
                <a:xfrm>
                  <a:off x="4668159" y="4458655"/>
                  <a:ext cx="37657" cy="30813"/>
                </a:xfrm>
                <a:custGeom>
                  <a:avLst/>
                  <a:gdLst>
                    <a:gd name="T0" fmla="*/ 12 w 13"/>
                    <a:gd name="T1" fmla="*/ 5 h 10"/>
                    <a:gd name="T2" fmla="*/ 11 w 13"/>
                    <a:gd name="T3" fmla="*/ 9 h 10"/>
                    <a:gd name="T4" fmla="*/ 12 w 13"/>
                    <a:gd name="T5" fmla="*/ 10 h 10"/>
                    <a:gd name="T6" fmla="*/ 0 w 13"/>
                    <a:gd name="T7" fmla="*/ 5 h 10"/>
                    <a:gd name="T8" fmla="*/ 0 w 13"/>
                    <a:gd name="T9" fmla="*/ 5 h 10"/>
                    <a:gd name="T10" fmla="*/ 2 w 13"/>
                    <a:gd name="T11" fmla="*/ 3 h 10"/>
                    <a:gd name="T12" fmla="*/ 2 w 13"/>
                    <a:gd name="T13" fmla="*/ 0 h 10"/>
                    <a:gd name="T14" fmla="*/ 13 w 13"/>
                    <a:gd name="T15" fmla="*/ 4 h 10"/>
                    <a:gd name="T16" fmla="*/ 12 w 13"/>
                    <a:gd name="T17"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0">
                      <a:moveTo>
                        <a:pt x="12" y="5"/>
                      </a:moveTo>
                      <a:cubicBezTo>
                        <a:pt x="10" y="6"/>
                        <a:pt x="11" y="7"/>
                        <a:pt x="11" y="9"/>
                      </a:cubicBezTo>
                      <a:cubicBezTo>
                        <a:pt x="12" y="10"/>
                        <a:pt x="12" y="10"/>
                        <a:pt x="12" y="10"/>
                      </a:cubicBezTo>
                      <a:cubicBezTo>
                        <a:pt x="8" y="9"/>
                        <a:pt x="4" y="7"/>
                        <a:pt x="0" y="5"/>
                      </a:cubicBezTo>
                      <a:cubicBezTo>
                        <a:pt x="0" y="5"/>
                        <a:pt x="0" y="5"/>
                        <a:pt x="0" y="5"/>
                      </a:cubicBezTo>
                      <a:cubicBezTo>
                        <a:pt x="1" y="4"/>
                        <a:pt x="1" y="4"/>
                        <a:pt x="2" y="3"/>
                      </a:cubicBezTo>
                      <a:cubicBezTo>
                        <a:pt x="2" y="2"/>
                        <a:pt x="2" y="1"/>
                        <a:pt x="2" y="0"/>
                      </a:cubicBezTo>
                      <a:cubicBezTo>
                        <a:pt x="5" y="1"/>
                        <a:pt x="9" y="2"/>
                        <a:pt x="13" y="4"/>
                      </a:cubicBezTo>
                      <a:cubicBezTo>
                        <a:pt x="13" y="4"/>
                        <a:pt x="12" y="5"/>
                        <a:pt x="12" y="5"/>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grpSp>
          <p:grpSp>
            <p:nvGrpSpPr>
              <p:cNvPr id="37" name="Group 497">
                <a:extLst>
                  <a:ext uri="{FF2B5EF4-FFF2-40B4-BE49-F238E27FC236}">
                    <a16:creationId xmlns:a16="http://schemas.microsoft.com/office/drawing/2014/main" id="{38507592-A4D5-12AC-8E7B-6F1C9CAEADA8}"/>
                  </a:ext>
                </a:extLst>
              </p:cNvPr>
              <p:cNvGrpSpPr/>
              <p:nvPr/>
            </p:nvGrpSpPr>
            <p:grpSpPr>
              <a:xfrm>
                <a:off x="4664886" y="3784990"/>
                <a:ext cx="437623" cy="234137"/>
                <a:chOff x="4668444" y="3774699"/>
                <a:chExt cx="437623" cy="234137"/>
              </a:xfrm>
            </p:grpSpPr>
            <p:sp>
              <p:nvSpPr>
                <p:cNvPr id="38" name="Freeform 498">
                  <a:extLst>
                    <a:ext uri="{FF2B5EF4-FFF2-40B4-BE49-F238E27FC236}">
                      <a16:creationId xmlns:a16="http://schemas.microsoft.com/office/drawing/2014/main" id="{F78A579D-D945-6E40-A9B4-B114D54F007C}"/>
                    </a:ext>
                  </a:extLst>
                </p:cNvPr>
                <p:cNvSpPr/>
                <p:nvPr/>
              </p:nvSpPr>
              <p:spPr bwMode="auto">
                <a:xfrm>
                  <a:off x="4873568" y="3774725"/>
                  <a:ext cx="232499" cy="234111"/>
                </a:xfrm>
                <a:custGeom>
                  <a:avLst/>
                  <a:gdLst>
                    <a:gd name="connsiteX0" fmla="*/ 0 w 232552"/>
                    <a:gd name="connsiteY0" fmla="*/ 0 h 234111"/>
                    <a:gd name="connsiteX1" fmla="*/ 46022 w 232552"/>
                    <a:gd name="connsiteY1" fmla="*/ 306 h 234111"/>
                    <a:gd name="connsiteX2" fmla="*/ 189844 w 232552"/>
                    <a:gd name="connsiteY2" fmla="*/ 87596 h 234111"/>
                    <a:gd name="connsiteX3" fmla="*/ 232305 w 232552"/>
                    <a:gd name="connsiteY3" fmla="*/ 234111 h 234111"/>
                    <a:gd name="connsiteX4" fmla="*/ 15672 w 232552"/>
                    <a:gd name="connsiteY4" fmla="*/ 195268 h 234111"/>
                    <a:gd name="connsiteX5" fmla="*/ 0 w 232552"/>
                    <a:gd name="connsiteY5" fmla="*/ 195615 h 234111"/>
                    <a:gd name="connsiteX6" fmla="*/ 0 w 232552"/>
                    <a:gd name="connsiteY6" fmla="*/ 0 h 234111"/>
                    <a:gd name="connsiteX0" fmla="*/ 0 w 232617"/>
                    <a:gd name="connsiteY0" fmla="*/ 0 h 234111"/>
                    <a:gd name="connsiteX1" fmla="*/ 46022 w 232617"/>
                    <a:gd name="connsiteY1" fmla="*/ 306 h 234111"/>
                    <a:gd name="connsiteX2" fmla="*/ 193402 w 232617"/>
                    <a:gd name="connsiteY2" fmla="*/ 66248 h 234111"/>
                    <a:gd name="connsiteX3" fmla="*/ 232305 w 232617"/>
                    <a:gd name="connsiteY3" fmla="*/ 234111 h 234111"/>
                    <a:gd name="connsiteX4" fmla="*/ 15672 w 232617"/>
                    <a:gd name="connsiteY4" fmla="*/ 195268 h 234111"/>
                    <a:gd name="connsiteX5" fmla="*/ 0 w 232617"/>
                    <a:gd name="connsiteY5" fmla="*/ 195615 h 234111"/>
                    <a:gd name="connsiteX6" fmla="*/ 0 w 232617"/>
                    <a:gd name="connsiteY6" fmla="*/ 0 h 234111"/>
                    <a:gd name="connsiteX0" fmla="*/ 0 w 232617"/>
                    <a:gd name="connsiteY0" fmla="*/ 0 h 234111"/>
                    <a:gd name="connsiteX1" fmla="*/ 46022 w 232617"/>
                    <a:gd name="connsiteY1" fmla="*/ 306 h 234111"/>
                    <a:gd name="connsiteX2" fmla="*/ 193402 w 232617"/>
                    <a:gd name="connsiteY2" fmla="*/ 73364 h 234111"/>
                    <a:gd name="connsiteX3" fmla="*/ 232305 w 232617"/>
                    <a:gd name="connsiteY3" fmla="*/ 234111 h 234111"/>
                    <a:gd name="connsiteX4" fmla="*/ 15672 w 232617"/>
                    <a:gd name="connsiteY4" fmla="*/ 195268 h 234111"/>
                    <a:gd name="connsiteX5" fmla="*/ 0 w 232617"/>
                    <a:gd name="connsiteY5" fmla="*/ 195615 h 234111"/>
                    <a:gd name="connsiteX6" fmla="*/ 0 w 232617"/>
                    <a:gd name="connsiteY6" fmla="*/ 0 h 234111"/>
                    <a:gd name="connsiteX0" fmla="*/ 0 w 232456"/>
                    <a:gd name="connsiteY0" fmla="*/ 0 h 234111"/>
                    <a:gd name="connsiteX1" fmla="*/ 46022 w 232456"/>
                    <a:gd name="connsiteY1" fmla="*/ 306 h 234111"/>
                    <a:gd name="connsiteX2" fmla="*/ 193402 w 232456"/>
                    <a:gd name="connsiteY2" fmla="*/ 73364 h 234111"/>
                    <a:gd name="connsiteX3" fmla="*/ 232305 w 232456"/>
                    <a:gd name="connsiteY3" fmla="*/ 234111 h 234111"/>
                    <a:gd name="connsiteX4" fmla="*/ 15672 w 232456"/>
                    <a:gd name="connsiteY4" fmla="*/ 195268 h 234111"/>
                    <a:gd name="connsiteX5" fmla="*/ 0 w 232456"/>
                    <a:gd name="connsiteY5" fmla="*/ 195615 h 234111"/>
                    <a:gd name="connsiteX6" fmla="*/ 0 w 232456"/>
                    <a:gd name="connsiteY6" fmla="*/ 0 h 234111"/>
                    <a:gd name="connsiteX0" fmla="*/ 0 w 232592"/>
                    <a:gd name="connsiteY0" fmla="*/ 0 h 234111"/>
                    <a:gd name="connsiteX1" fmla="*/ 53138 w 232592"/>
                    <a:gd name="connsiteY1" fmla="*/ 7422 h 234111"/>
                    <a:gd name="connsiteX2" fmla="*/ 193402 w 232592"/>
                    <a:gd name="connsiteY2" fmla="*/ 73364 h 234111"/>
                    <a:gd name="connsiteX3" fmla="*/ 232305 w 232592"/>
                    <a:gd name="connsiteY3" fmla="*/ 234111 h 234111"/>
                    <a:gd name="connsiteX4" fmla="*/ 15672 w 232592"/>
                    <a:gd name="connsiteY4" fmla="*/ 195268 h 234111"/>
                    <a:gd name="connsiteX5" fmla="*/ 0 w 232592"/>
                    <a:gd name="connsiteY5" fmla="*/ 195615 h 234111"/>
                    <a:gd name="connsiteX6" fmla="*/ 0 w 232592"/>
                    <a:gd name="connsiteY6" fmla="*/ 0 h 234111"/>
                    <a:gd name="connsiteX0" fmla="*/ 0 w 232499"/>
                    <a:gd name="connsiteY0" fmla="*/ 0 h 234111"/>
                    <a:gd name="connsiteX1" fmla="*/ 53138 w 232499"/>
                    <a:gd name="connsiteY1" fmla="*/ 7422 h 234111"/>
                    <a:gd name="connsiteX2" fmla="*/ 193402 w 232499"/>
                    <a:gd name="connsiteY2" fmla="*/ 73364 h 234111"/>
                    <a:gd name="connsiteX3" fmla="*/ 232305 w 232499"/>
                    <a:gd name="connsiteY3" fmla="*/ 234111 h 234111"/>
                    <a:gd name="connsiteX4" fmla="*/ 15672 w 232499"/>
                    <a:gd name="connsiteY4" fmla="*/ 195268 h 234111"/>
                    <a:gd name="connsiteX5" fmla="*/ 0 w 232499"/>
                    <a:gd name="connsiteY5" fmla="*/ 195615 h 234111"/>
                    <a:gd name="connsiteX6" fmla="*/ 0 w 232499"/>
                    <a:gd name="connsiteY6" fmla="*/ 0 h 23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499" h="234111">
                      <a:moveTo>
                        <a:pt x="0" y="0"/>
                      </a:moveTo>
                      <a:lnTo>
                        <a:pt x="53138" y="7422"/>
                      </a:lnTo>
                      <a:cubicBezTo>
                        <a:pt x="117497" y="16277"/>
                        <a:pt x="170657" y="46257"/>
                        <a:pt x="193402" y="73364"/>
                      </a:cubicBezTo>
                      <a:cubicBezTo>
                        <a:pt x="216147" y="100471"/>
                        <a:pt x="234605" y="180088"/>
                        <a:pt x="232305" y="234111"/>
                      </a:cubicBezTo>
                      <a:cubicBezTo>
                        <a:pt x="177328" y="212945"/>
                        <a:pt x="104451" y="199615"/>
                        <a:pt x="15672" y="195268"/>
                      </a:cubicBezTo>
                      <a:lnTo>
                        <a:pt x="0" y="195615"/>
                      </a:lnTo>
                      <a:lnTo>
                        <a:pt x="0" y="0"/>
                      </a:lnTo>
                      <a:close/>
                    </a:path>
                  </a:pathLst>
                </a:custGeom>
                <a:solidFill>
                  <a:srgbClr val="68D2DF"/>
                </a:solid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latin typeface="Lexia" panose="02060503040202020203"/>
                    <a:ea typeface="MS PGothic" pitchFamily="34" charset="-128"/>
                    <a:cs typeface="ヒラギノ角ゴ Pro W3"/>
                    <a:sym typeface="Lexia" panose="02060503040202020203" pitchFamily="18" charset="0"/>
                  </a:endParaRPr>
                </a:p>
              </p:txBody>
            </p:sp>
            <p:sp>
              <p:nvSpPr>
                <p:cNvPr id="39" name="Freeform 499">
                  <a:extLst>
                    <a:ext uri="{FF2B5EF4-FFF2-40B4-BE49-F238E27FC236}">
                      <a16:creationId xmlns:a16="http://schemas.microsoft.com/office/drawing/2014/main" id="{54F33257-34D7-ED90-0C7C-69BB0E7FED93}"/>
                    </a:ext>
                  </a:extLst>
                </p:cNvPr>
                <p:cNvSpPr/>
                <p:nvPr/>
              </p:nvSpPr>
              <p:spPr bwMode="auto">
                <a:xfrm>
                  <a:off x="4668444" y="3774699"/>
                  <a:ext cx="205125" cy="227109"/>
                </a:xfrm>
                <a:custGeom>
                  <a:avLst/>
                  <a:gdLst>
                    <a:gd name="connsiteX0" fmla="*/ 201241 w 205125"/>
                    <a:gd name="connsiteY0" fmla="*/ 0 h 227109"/>
                    <a:gd name="connsiteX1" fmla="*/ 205125 w 205125"/>
                    <a:gd name="connsiteY1" fmla="*/ 26 h 227109"/>
                    <a:gd name="connsiteX2" fmla="*/ 205125 w 205125"/>
                    <a:gd name="connsiteY2" fmla="*/ 195641 h 227109"/>
                    <a:gd name="connsiteX3" fmla="*/ 153545 w 205125"/>
                    <a:gd name="connsiteY3" fmla="*/ 196782 h 227109"/>
                    <a:gd name="connsiteX4" fmla="*/ 0 w 205125"/>
                    <a:gd name="connsiteY4" fmla="*/ 227109 h 227109"/>
                    <a:gd name="connsiteX5" fmla="*/ 67845 w 205125"/>
                    <a:gd name="connsiteY5" fmla="*/ 56136 h 227109"/>
                    <a:gd name="connsiteX6" fmla="*/ 201241 w 205125"/>
                    <a:gd name="connsiteY6" fmla="*/ 0 h 227109"/>
                    <a:gd name="connsiteX0" fmla="*/ 201241 w 205125"/>
                    <a:gd name="connsiteY0" fmla="*/ 0 h 227109"/>
                    <a:gd name="connsiteX1" fmla="*/ 205125 w 205125"/>
                    <a:gd name="connsiteY1" fmla="*/ 26 h 227109"/>
                    <a:gd name="connsiteX2" fmla="*/ 205125 w 205125"/>
                    <a:gd name="connsiteY2" fmla="*/ 195641 h 227109"/>
                    <a:gd name="connsiteX3" fmla="*/ 153545 w 205125"/>
                    <a:gd name="connsiteY3" fmla="*/ 196782 h 227109"/>
                    <a:gd name="connsiteX4" fmla="*/ 0 w 205125"/>
                    <a:gd name="connsiteY4" fmla="*/ 227109 h 227109"/>
                    <a:gd name="connsiteX5" fmla="*/ 46497 w 205125"/>
                    <a:gd name="connsiteY5" fmla="*/ 56136 h 227109"/>
                    <a:gd name="connsiteX6" fmla="*/ 201241 w 205125"/>
                    <a:gd name="connsiteY6" fmla="*/ 0 h 227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125" h="227109">
                      <a:moveTo>
                        <a:pt x="201241" y="0"/>
                      </a:moveTo>
                      <a:lnTo>
                        <a:pt x="205125" y="26"/>
                      </a:lnTo>
                      <a:lnTo>
                        <a:pt x="205125" y="195641"/>
                      </a:lnTo>
                      <a:lnTo>
                        <a:pt x="153545" y="196782"/>
                      </a:lnTo>
                      <a:cubicBezTo>
                        <a:pt x="86796" y="202369"/>
                        <a:pt x="25072" y="218310"/>
                        <a:pt x="0" y="227109"/>
                      </a:cubicBezTo>
                      <a:cubicBezTo>
                        <a:pt x="1496" y="184866"/>
                        <a:pt x="4639" y="93932"/>
                        <a:pt x="46497" y="56136"/>
                      </a:cubicBezTo>
                      <a:cubicBezTo>
                        <a:pt x="77890" y="27789"/>
                        <a:pt x="150447" y="5591"/>
                        <a:pt x="201241" y="0"/>
                      </a:cubicBezTo>
                      <a:close/>
                    </a:path>
                  </a:pathLst>
                </a:custGeom>
                <a:solidFill>
                  <a:srgbClr val="68D2DF">
                    <a:lumMod val="60000"/>
                    <a:lumOff val="40000"/>
                  </a:srgbClr>
                </a:solid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latin typeface="Lexia" panose="02060503040202020203"/>
                    <a:ea typeface="MS PGothic" pitchFamily="34" charset="-128"/>
                    <a:cs typeface="ヒラギノ角ゴ Pro W3"/>
                    <a:sym typeface="Lexia" panose="02060503040202020203" pitchFamily="18" charset="0"/>
                  </a:endParaRPr>
                </a:p>
              </p:txBody>
            </p:sp>
          </p:grpSp>
        </p:grpSp>
        <p:grpSp>
          <p:nvGrpSpPr>
            <p:cNvPr id="44" name="Group 43">
              <a:extLst>
                <a:ext uri="{FF2B5EF4-FFF2-40B4-BE49-F238E27FC236}">
                  <a16:creationId xmlns:a16="http://schemas.microsoft.com/office/drawing/2014/main" id="{ED565087-E691-055F-8863-933E4E015A23}"/>
                </a:ext>
              </a:extLst>
            </p:cNvPr>
            <p:cNvGrpSpPr/>
            <p:nvPr/>
          </p:nvGrpSpPr>
          <p:grpSpPr>
            <a:xfrm>
              <a:off x="6296308" y="3053312"/>
              <a:ext cx="831657" cy="831657"/>
              <a:chOff x="714890" y="3559530"/>
              <a:chExt cx="831657" cy="831657"/>
            </a:xfrm>
          </p:grpSpPr>
          <p:pic>
            <p:nvPicPr>
              <p:cNvPr id="45" name="Picture 44" descr="Icon&#10;&#10;Description automatically generated">
                <a:extLst>
                  <a:ext uri="{FF2B5EF4-FFF2-40B4-BE49-F238E27FC236}">
                    <a16:creationId xmlns:a16="http://schemas.microsoft.com/office/drawing/2014/main" id="{6255B850-15E1-3E60-60F1-F142AB2E81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890" y="3559530"/>
                <a:ext cx="831657" cy="831657"/>
              </a:xfrm>
              <a:prstGeom prst="rect">
                <a:avLst/>
              </a:prstGeom>
            </p:spPr>
          </p:pic>
          <p:sp>
            <p:nvSpPr>
              <p:cNvPr id="46" name="Cross 45">
                <a:extLst>
                  <a:ext uri="{FF2B5EF4-FFF2-40B4-BE49-F238E27FC236}">
                    <a16:creationId xmlns:a16="http://schemas.microsoft.com/office/drawing/2014/main" id="{980CA04A-5204-3436-ABF7-1876F149B437}"/>
                  </a:ext>
                </a:extLst>
              </p:cNvPr>
              <p:cNvSpPr/>
              <p:nvPr/>
            </p:nvSpPr>
            <p:spPr>
              <a:xfrm>
                <a:off x="1070150" y="3617407"/>
                <a:ext cx="130628" cy="130628"/>
              </a:xfrm>
              <a:prstGeom prst="plus">
                <a:avLst>
                  <a:gd name="adj" fmla="val 3653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Lexia" panose="02060503040202020203"/>
                </a:endParaRPr>
              </a:p>
            </p:txBody>
          </p:sp>
        </p:grpSp>
        <p:grpSp>
          <p:nvGrpSpPr>
            <p:cNvPr id="47" name="Group 46">
              <a:extLst>
                <a:ext uri="{FF2B5EF4-FFF2-40B4-BE49-F238E27FC236}">
                  <a16:creationId xmlns:a16="http://schemas.microsoft.com/office/drawing/2014/main" id="{12229BB2-D7D9-843F-5522-52AED1094495}"/>
                </a:ext>
              </a:extLst>
            </p:cNvPr>
            <p:cNvGrpSpPr/>
            <p:nvPr/>
          </p:nvGrpSpPr>
          <p:grpSpPr>
            <a:xfrm>
              <a:off x="5202856" y="3038443"/>
              <a:ext cx="770174" cy="846526"/>
              <a:chOff x="5154730" y="3921862"/>
              <a:chExt cx="770174" cy="846526"/>
            </a:xfrm>
          </p:grpSpPr>
          <p:grpSp>
            <p:nvGrpSpPr>
              <p:cNvPr id="49" name="Group 342">
                <a:extLst>
                  <a:ext uri="{FF2B5EF4-FFF2-40B4-BE49-F238E27FC236}">
                    <a16:creationId xmlns:a16="http://schemas.microsoft.com/office/drawing/2014/main" id="{D76B2624-8002-6E7B-1244-A132AA0013CF}"/>
                  </a:ext>
                </a:extLst>
              </p:cNvPr>
              <p:cNvGrpSpPr/>
              <p:nvPr/>
            </p:nvGrpSpPr>
            <p:grpSpPr>
              <a:xfrm>
                <a:off x="5154730" y="3921862"/>
                <a:ext cx="770174" cy="846526"/>
                <a:chOff x="6914396" y="3815369"/>
                <a:chExt cx="804588" cy="884352"/>
              </a:xfrm>
            </p:grpSpPr>
            <p:grpSp>
              <p:nvGrpSpPr>
                <p:cNvPr id="51" name="Group 352">
                  <a:extLst>
                    <a:ext uri="{FF2B5EF4-FFF2-40B4-BE49-F238E27FC236}">
                      <a16:creationId xmlns:a16="http://schemas.microsoft.com/office/drawing/2014/main" id="{AF71C32D-E3AB-ED9A-FA83-76F983EF425B}"/>
                    </a:ext>
                  </a:extLst>
                </p:cNvPr>
                <p:cNvGrpSpPr/>
                <p:nvPr/>
              </p:nvGrpSpPr>
              <p:grpSpPr>
                <a:xfrm>
                  <a:off x="6914396" y="3815369"/>
                  <a:ext cx="804588" cy="884352"/>
                  <a:chOff x="5995841" y="3225172"/>
                  <a:chExt cx="500379" cy="549985"/>
                </a:xfrm>
              </p:grpSpPr>
              <p:sp>
                <p:nvSpPr>
                  <p:cNvPr id="57" name="Freeform 51">
                    <a:extLst>
                      <a:ext uri="{FF2B5EF4-FFF2-40B4-BE49-F238E27FC236}">
                        <a16:creationId xmlns:a16="http://schemas.microsoft.com/office/drawing/2014/main" id="{007973FB-4A77-A2AA-FFC5-4101DE82432B}"/>
                      </a:ext>
                    </a:extLst>
                  </p:cNvPr>
                  <p:cNvSpPr>
                    <a:spLocks/>
                  </p:cNvSpPr>
                  <p:nvPr/>
                </p:nvSpPr>
                <p:spPr bwMode="auto">
                  <a:xfrm>
                    <a:off x="6004467" y="3225172"/>
                    <a:ext cx="465871" cy="534889"/>
                  </a:xfrm>
                  <a:custGeom>
                    <a:avLst/>
                    <a:gdLst>
                      <a:gd name="T0" fmla="*/ 67 w 248"/>
                      <a:gd name="T1" fmla="*/ 84 h 286"/>
                      <a:gd name="T2" fmla="*/ 68 w 248"/>
                      <a:gd name="T3" fmla="*/ 70 h 286"/>
                      <a:gd name="T4" fmla="*/ 146 w 248"/>
                      <a:gd name="T5" fmla="*/ 6 h 286"/>
                      <a:gd name="T6" fmla="*/ 213 w 248"/>
                      <a:gd name="T7" fmla="*/ 86 h 286"/>
                      <a:gd name="T8" fmla="*/ 216 w 248"/>
                      <a:gd name="T9" fmla="*/ 126 h 286"/>
                      <a:gd name="T10" fmla="*/ 230 w 248"/>
                      <a:gd name="T11" fmla="*/ 171 h 286"/>
                      <a:gd name="T12" fmla="*/ 246 w 248"/>
                      <a:gd name="T13" fmla="*/ 243 h 286"/>
                      <a:gd name="T14" fmla="*/ 234 w 248"/>
                      <a:gd name="T15" fmla="*/ 283 h 286"/>
                      <a:gd name="T16" fmla="*/ 215 w 248"/>
                      <a:gd name="T17" fmla="*/ 285 h 286"/>
                      <a:gd name="T18" fmla="*/ 86 w 248"/>
                      <a:gd name="T19" fmla="*/ 279 h 286"/>
                      <a:gd name="T20" fmla="*/ 44 w 248"/>
                      <a:gd name="T21" fmla="*/ 279 h 286"/>
                      <a:gd name="T22" fmla="*/ 51 w 248"/>
                      <a:gd name="T23" fmla="*/ 177 h 286"/>
                      <a:gd name="T24" fmla="*/ 66 w 248"/>
                      <a:gd name="T25" fmla="*/ 123 h 286"/>
                      <a:gd name="T26" fmla="*/ 67 w 248"/>
                      <a:gd name="T27" fmla="*/ 84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8" h="286">
                        <a:moveTo>
                          <a:pt x="67" y="84"/>
                        </a:moveTo>
                        <a:cubicBezTo>
                          <a:pt x="67" y="80"/>
                          <a:pt x="67" y="75"/>
                          <a:pt x="68" y="70"/>
                        </a:cubicBezTo>
                        <a:cubicBezTo>
                          <a:pt x="73" y="33"/>
                          <a:pt x="106" y="0"/>
                          <a:pt x="146" y="6"/>
                        </a:cubicBezTo>
                        <a:cubicBezTo>
                          <a:pt x="188" y="13"/>
                          <a:pt x="209" y="44"/>
                          <a:pt x="213" y="86"/>
                        </a:cubicBezTo>
                        <a:cubicBezTo>
                          <a:pt x="215" y="100"/>
                          <a:pt x="212" y="112"/>
                          <a:pt x="216" y="126"/>
                        </a:cubicBezTo>
                        <a:cubicBezTo>
                          <a:pt x="221" y="141"/>
                          <a:pt x="226" y="156"/>
                          <a:pt x="230" y="171"/>
                        </a:cubicBezTo>
                        <a:cubicBezTo>
                          <a:pt x="236" y="195"/>
                          <a:pt x="243" y="219"/>
                          <a:pt x="246" y="243"/>
                        </a:cubicBezTo>
                        <a:cubicBezTo>
                          <a:pt x="248" y="258"/>
                          <a:pt x="247" y="277"/>
                          <a:pt x="234" y="283"/>
                        </a:cubicBezTo>
                        <a:cubicBezTo>
                          <a:pt x="228" y="286"/>
                          <a:pt x="222" y="286"/>
                          <a:pt x="215" y="285"/>
                        </a:cubicBezTo>
                        <a:cubicBezTo>
                          <a:pt x="172" y="283"/>
                          <a:pt x="129" y="281"/>
                          <a:pt x="86" y="279"/>
                        </a:cubicBezTo>
                        <a:cubicBezTo>
                          <a:pt x="73" y="279"/>
                          <a:pt x="55" y="284"/>
                          <a:pt x="44" y="279"/>
                        </a:cubicBezTo>
                        <a:cubicBezTo>
                          <a:pt x="0" y="261"/>
                          <a:pt x="42" y="203"/>
                          <a:pt x="51" y="177"/>
                        </a:cubicBezTo>
                        <a:cubicBezTo>
                          <a:pt x="58" y="160"/>
                          <a:pt x="63" y="141"/>
                          <a:pt x="66" y="123"/>
                        </a:cubicBezTo>
                        <a:cubicBezTo>
                          <a:pt x="68" y="109"/>
                          <a:pt x="67" y="97"/>
                          <a:pt x="67" y="8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58" name="Freeform 50">
                    <a:extLst>
                      <a:ext uri="{FF2B5EF4-FFF2-40B4-BE49-F238E27FC236}">
                        <a16:creationId xmlns:a16="http://schemas.microsoft.com/office/drawing/2014/main" id="{B7E9BE55-F107-E823-191E-518FBC1CBB33}"/>
                      </a:ext>
                    </a:extLst>
                  </p:cNvPr>
                  <p:cNvSpPr>
                    <a:spLocks/>
                  </p:cNvSpPr>
                  <p:nvPr/>
                </p:nvSpPr>
                <p:spPr bwMode="auto">
                  <a:xfrm>
                    <a:off x="6343087" y="3274777"/>
                    <a:ext cx="6470" cy="6471"/>
                  </a:xfrm>
                  <a:custGeom>
                    <a:avLst/>
                    <a:gdLst>
                      <a:gd name="T0" fmla="*/ 3 w 3"/>
                      <a:gd name="T1" fmla="*/ 3 h 3"/>
                      <a:gd name="T2" fmla="*/ 0 w 3"/>
                      <a:gd name="T3" fmla="*/ 0 h 3"/>
                      <a:gd name="T4" fmla="*/ 3 w 3"/>
                      <a:gd name="T5" fmla="*/ 3 h 3"/>
                    </a:gdLst>
                    <a:ahLst/>
                    <a:cxnLst>
                      <a:cxn ang="0">
                        <a:pos x="T0" y="T1"/>
                      </a:cxn>
                      <a:cxn ang="0">
                        <a:pos x="T2" y="T3"/>
                      </a:cxn>
                      <a:cxn ang="0">
                        <a:pos x="T4" y="T5"/>
                      </a:cxn>
                    </a:cxnLst>
                    <a:rect l="0" t="0" r="r" b="b"/>
                    <a:pathLst>
                      <a:path w="3" h="3">
                        <a:moveTo>
                          <a:pt x="3" y="3"/>
                        </a:moveTo>
                        <a:cubicBezTo>
                          <a:pt x="2" y="2"/>
                          <a:pt x="1" y="1"/>
                          <a:pt x="0" y="0"/>
                        </a:cubicBezTo>
                        <a:cubicBezTo>
                          <a:pt x="1" y="1"/>
                          <a:pt x="2" y="2"/>
                          <a:pt x="3" y="3"/>
                        </a:cubicBezTo>
                        <a:close/>
                      </a:path>
                    </a:pathLst>
                  </a:custGeom>
                  <a:solidFill>
                    <a:srgbClr val="2B2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59" name="Freeform 52">
                    <a:extLst>
                      <a:ext uri="{FF2B5EF4-FFF2-40B4-BE49-F238E27FC236}">
                        <a16:creationId xmlns:a16="http://schemas.microsoft.com/office/drawing/2014/main" id="{86C1A63E-0DAE-567D-4637-4257B6104D77}"/>
                      </a:ext>
                    </a:extLst>
                  </p:cNvPr>
                  <p:cNvSpPr>
                    <a:spLocks/>
                  </p:cNvSpPr>
                  <p:nvPr/>
                </p:nvSpPr>
                <p:spPr bwMode="auto">
                  <a:xfrm>
                    <a:off x="6183483" y="3460263"/>
                    <a:ext cx="142349" cy="174702"/>
                  </a:xfrm>
                  <a:custGeom>
                    <a:avLst/>
                    <a:gdLst>
                      <a:gd name="T0" fmla="*/ 0 w 75"/>
                      <a:gd name="T1" fmla="*/ 57 h 93"/>
                      <a:gd name="T2" fmla="*/ 5 w 75"/>
                      <a:gd name="T3" fmla="*/ 17 h 93"/>
                      <a:gd name="T4" fmla="*/ 72 w 75"/>
                      <a:gd name="T5" fmla="*/ 23 h 93"/>
                      <a:gd name="T6" fmla="*/ 72 w 75"/>
                      <a:gd name="T7" fmla="*/ 52 h 93"/>
                      <a:gd name="T8" fmla="*/ 39 w 75"/>
                      <a:gd name="T9" fmla="*/ 93 h 93"/>
                      <a:gd name="T10" fmla="*/ 15 w 75"/>
                      <a:gd name="T11" fmla="*/ 81 h 93"/>
                      <a:gd name="T12" fmla="*/ 12 w 75"/>
                      <a:gd name="T13" fmla="*/ 84 h 93"/>
                      <a:gd name="T14" fmla="*/ 0 w 75"/>
                      <a:gd name="T15" fmla="*/ 57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93">
                        <a:moveTo>
                          <a:pt x="0" y="57"/>
                        </a:moveTo>
                        <a:cubicBezTo>
                          <a:pt x="0" y="57"/>
                          <a:pt x="9" y="38"/>
                          <a:pt x="5" y="17"/>
                        </a:cubicBezTo>
                        <a:cubicBezTo>
                          <a:pt x="3" y="0"/>
                          <a:pt x="72" y="23"/>
                          <a:pt x="72" y="23"/>
                        </a:cubicBezTo>
                        <a:cubicBezTo>
                          <a:pt x="72" y="23"/>
                          <a:pt x="70" y="39"/>
                          <a:pt x="72" y="52"/>
                        </a:cubicBezTo>
                        <a:cubicBezTo>
                          <a:pt x="75" y="66"/>
                          <a:pt x="39" y="93"/>
                          <a:pt x="39" y="93"/>
                        </a:cubicBezTo>
                        <a:cubicBezTo>
                          <a:pt x="15" y="81"/>
                          <a:pt x="15" y="81"/>
                          <a:pt x="15" y="81"/>
                        </a:cubicBezTo>
                        <a:cubicBezTo>
                          <a:pt x="12" y="84"/>
                          <a:pt x="12" y="84"/>
                          <a:pt x="12" y="84"/>
                        </a:cubicBezTo>
                        <a:lnTo>
                          <a:pt x="0" y="57"/>
                        </a:lnTo>
                        <a:close/>
                      </a:path>
                    </a:pathLst>
                  </a:custGeom>
                  <a:solidFill>
                    <a:srgbClr val="DEB0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60" name="Freeform 53">
                    <a:extLst>
                      <a:ext uri="{FF2B5EF4-FFF2-40B4-BE49-F238E27FC236}">
                        <a16:creationId xmlns:a16="http://schemas.microsoft.com/office/drawing/2014/main" id="{67495237-037A-7087-2002-0F1D1B1DB9BF}"/>
                      </a:ext>
                    </a:extLst>
                  </p:cNvPr>
                  <p:cNvSpPr>
                    <a:spLocks/>
                  </p:cNvSpPr>
                  <p:nvPr/>
                </p:nvSpPr>
                <p:spPr bwMode="auto">
                  <a:xfrm>
                    <a:off x="6267599" y="3313600"/>
                    <a:ext cx="92742" cy="226466"/>
                  </a:xfrm>
                  <a:custGeom>
                    <a:avLst/>
                    <a:gdLst>
                      <a:gd name="T0" fmla="*/ 16 w 50"/>
                      <a:gd name="T1" fmla="*/ 16 h 120"/>
                      <a:gd name="T2" fmla="*/ 35 w 50"/>
                      <a:gd name="T3" fmla="*/ 0 h 120"/>
                      <a:gd name="T4" fmla="*/ 41 w 50"/>
                      <a:gd name="T5" fmla="*/ 18 h 120"/>
                      <a:gd name="T6" fmla="*/ 47 w 50"/>
                      <a:gd name="T7" fmla="*/ 39 h 120"/>
                      <a:gd name="T8" fmla="*/ 45 w 50"/>
                      <a:gd name="T9" fmla="*/ 80 h 120"/>
                      <a:gd name="T10" fmla="*/ 24 w 50"/>
                      <a:gd name="T11" fmla="*/ 109 h 120"/>
                      <a:gd name="T12" fmla="*/ 22 w 50"/>
                      <a:gd name="T13" fmla="*/ 111 h 120"/>
                      <a:gd name="T14" fmla="*/ 0 w 50"/>
                      <a:gd name="T15" fmla="*/ 120 h 120"/>
                      <a:gd name="T16" fmla="*/ 0 w 50"/>
                      <a:gd name="T17" fmla="*/ 24 h 120"/>
                      <a:gd name="T18" fmla="*/ 16 w 50"/>
                      <a:gd name="T19" fmla="*/ 1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120">
                        <a:moveTo>
                          <a:pt x="16" y="16"/>
                        </a:moveTo>
                        <a:cubicBezTo>
                          <a:pt x="20" y="13"/>
                          <a:pt x="36" y="6"/>
                          <a:pt x="35" y="0"/>
                        </a:cubicBezTo>
                        <a:cubicBezTo>
                          <a:pt x="36" y="7"/>
                          <a:pt x="39" y="12"/>
                          <a:pt x="41" y="18"/>
                        </a:cubicBezTo>
                        <a:cubicBezTo>
                          <a:pt x="43" y="25"/>
                          <a:pt x="46" y="31"/>
                          <a:pt x="47" y="39"/>
                        </a:cubicBezTo>
                        <a:cubicBezTo>
                          <a:pt x="50" y="52"/>
                          <a:pt x="50" y="67"/>
                          <a:pt x="45" y="80"/>
                        </a:cubicBezTo>
                        <a:cubicBezTo>
                          <a:pt x="41" y="91"/>
                          <a:pt x="33" y="101"/>
                          <a:pt x="24" y="109"/>
                        </a:cubicBezTo>
                        <a:cubicBezTo>
                          <a:pt x="23" y="109"/>
                          <a:pt x="23" y="110"/>
                          <a:pt x="22" y="111"/>
                        </a:cubicBezTo>
                        <a:cubicBezTo>
                          <a:pt x="15" y="117"/>
                          <a:pt x="7" y="120"/>
                          <a:pt x="0" y="120"/>
                        </a:cubicBezTo>
                        <a:cubicBezTo>
                          <a:pt x="0" y="24"/>
                          <a:pt x="0" y="24"/>
                          <a:pt x="0" y="24"/>
                        </a:cubicBezTo>
                        <a:cubicBezTo>
                          <a:pt x="6" y="21"/>
                          <a:pt x="11" y="19"/>
                          <a:pt x="16" y="16"/>
                        </a:cubicBezTo>
                        <a:close/>
                      </a:path>
                    </a:pathLst>
                  </a:custGeom>
                  <a:solidFill>
                    <a:srgbClr val="F9CF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61" name="Freeform 54">
                    <a:extLst>
                      <a:ext uri="{FF2B5EF4-FFF2-40B4-BE49-F238E27FC236}">
                        <a16:creationId xmlns:a16="http://schemas.microsoft.com/office/drawing/2014/main" id="{D4B97453-3AF4-EAA5-4D3F-D8F1312FFE5A}"/>
                      </a:ext>
                    </a:extLst>
                  </p:cNvPr>
                  <p:cNvSpPr>
                    <a:spLocks/>
                  </p:cNvSpPr>
                  <p:nvPr/>
                </p:nvSpPr>
                <p:spPr bwMode="auto">
                  <a:xfrm>
                    <a:off x="6159759" y="3358892"/>
                    <a:ext cx="107841" cy="181172"/>
                  </a:xfrm>
                  <a:custGeom>
                    <a:avLst/>
                    <a:gdLst>
                      <a:gd name="T0" fmla="*/ 31 w 57"/>
                      <a:gd name="T1" fmla="*/ 17 h 96"/>
                      <a:gd name="T2" fmla="*/ 57 w 57"/>
                      <a:gd name="T3" fmla="*/ 0 h 96"/>
                      <a:gd name="T4" fmla="*/ 57 w 57"/>
                      <a:gd name="T5" fmla="*/ 96 h 96"/>
                      <a:gd name="T6" fmla="*/ 35 w 57"/>
                      <a:gd name="T7" fmla="*/ 87 h 96"/>
                      <a:gd name="T8" fmla="*/ 33 w 57"/>
                      <a:gd name="T9" fmla="*/ 85 h 96"/>
                      <a:gd name="T10" fmla="*/ 12 w 57"/>
                      <a:gd name="T11" fmla="*/ 54 h 96"/>
                      <a:gd name="T12" fmla="*/ 9 w 57"/>
                      <a:gd name="T13" fmla="*/ 50 h 96"/>
                      <a:gd name="T14" fmla="*/ 0 w 57"/>
                      <a:gd name="T15" fmla="*/ 33 h 96"/>
                      <a:gd name="T16" fmla="*/ 31 w 57"/>
                      <a:gd name="T17" fmla="*/ 17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96">
                        <a:moveTo>
                          <a:pt x="31" y="17"/>
                        </a:moveTo>
                        <a:cubicBezTo>
                          <a:pt x="40" y="12"/>
                          <a:pt x="57" y="0"/>
                          <a:pt x="57" y="0"/>
                        </a:cubicBezTo>
                        <a:cubicBezTo>
                          <a:pt x="57" y="96"/>
                          <a:pt x="57" y="96"/>
                          <a:pt x="57" y="96"/>
                        </a:cubicBezTo>
                        <a:cubicBezTo>
                          <a:pt x="50" y="96"/>
                          <a:pt x="43" y="93"/>
                          <a:pt x="35" y="87"/>
                        </a:cubicBezTo>
                        <a:cubicBezTo>
                          <a:pt x="35" y="86"/>
                          <a:pt x="34" y="85"/>
                          <a:pt x="33" y="85"/>
                        </a:cubicBezTo>
                        <a:cubicBezTo>
                          <a:pt x="23" y="76"/>
                          <a:pt x="14" y="67"/>
                          <a:pt x="12" y="54"/>
                        </a:cubicBezTo>
                        <a:cubicBezTo>
                          <a:pt x="12" y="52"/>
                          <a:pt x="11" y="50"/>
                          <a:pt x="9" y="50"/>
                        </a:cubicBezTo>
                        <a:cubicBezTo>
                          <a:pt x="4" y="49"/>
                          <a:pt x="1" y="39"/>
                          <a:pt x="0" y="33"/>
                        </a:cubicBezTo>
                        <a:cubicBezTo>
                          <a:pt x="9" y="26"/>
                          <a:pt x="21" y="22"/>
                          <a:pt x="31" y="17"/>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62" name="Freeform 56">
                    <a:extLst>
                      <a:ext uri="{FF2B5EF4-FFF2-40B4-BE49-F238E27FC236}">
                        <a16:creationId xmlns:a16="http://schemas.microsoft.com/office/drawing/2014/main" id="{3650ECA9-6429-B764-6A29-B1B71C9F00F8}"/>
                      </a:ext>
                    </a:extLst>
                  </p:cNvPr>
                  <p:cNvSpPr>
                    <a:spLocks/>
                  </p:cNvSpPr>
                  <p:nvPr/>
                </p:nvSpPr>
                <p:spPr bwMode="auto">
                  <a:xfrm>
                    <a:off x="6261128" y="3574573"/>
                    <a:ext cx="235092" cy="200584"/>
                  </a:xfrm>
                  <a:custGeom>
                    <a:avLst/>
                    <a:gdLst>
                      <a:gd name="T0" fmla="*/ 125 w 125"/>
                      <a:gd name="T1" fmla="*/ 107 h 107"/>
                      <a:gd name="T2" fmla="*/ 118 w 125"/>
                      <a:gd name="T3" fmla="*/ 54 h 107"/>
                      <a:gd name="T4" fmla="*/ 78 w 125"/>
                      <a:gd name="T5" fmla="*/ 20 h 107"/>
                      <a:gd name="T6" fmla="*/ 33 w 125"/>
                      <a:gd name="T7" fmla="*/ 0 h 107"/>
                      <a:gd name="T8" fmla="*/ 4 w 125"/>
                      <a:gd name="T9" fmla="*/ 94 h 107"/>
                      <a:gd name="T10" fmla="*/ 0 w 125"/>
                      <a:gd name="T11" fmla="*/ 107 h 107"/>
                      <a:gd name="T12" fmla="*/ 125 w 125"/>
                      <a:gd name="T13" fmla="*/ 107 h 107"/>
                    </a:gdLst>
                    <a:ahLst/>
                    <a:cxnLst>
                      <a:cxn ang="0">
                        <a:pos x="T0" y="T1"/>
                      </a:cxn>
                      <a:cxn ang="0">
                        <a:pos x="T2" y="T3"/>
                      </a:cxn>
                      <a:cxn ang="0">
                        <a:pos x="T4" y="T5"/>
                      </a:cxn>
                      <a:cxn ang="0">
                        <a:pos x="T6" y="T7"/>
                      </a:cxn>
                      <a:cxn ang="0">
                        <a:pos x="T8" y="T9"/>
                      </a:cxn>
                      <a:cxn ang="0">
                        <a:pos x="T10" y="T11"/>
                      </a:cxn>
                      <a:cxn ang="0">
                        <a:pos x="T12" y="T13"/>
                      </a:cxn>
                    </a:cxnLst>
                    <a:rect l="0" t="0" r="r" b="b"/>
                    <a:pathLst>
                      <a:path w="125" h="107">
                        <a:moveTo>
                          <a:pt x="125" y="107"/>
                        </a:moveTo>
                        <a:cubicBezTo>
                          <a:pt x="123" y="84"/>
                          <a:pt x="120" y="64"/>
                          <a:pt x="118" y="54"/>
                        </a:cubicBezTo>
                        <a:cubicBezTo>
                          <a:pt x="112" y="32"/>
                          <a:pt x="99" y="27"/>
                          <a:pt x="78" y="20"/>
                        </a:cubicBezTo>
                        <a:cubicBezTo>
                          <a:pt x="75" y="19"/>
                          <a:pt x="30" y="10"/>
                          <a:pt x="33" y="0"/>
                        </a:cubicBezTo>
                        <a:cubicBezTo>
                          <a:pt x="23" y="31"/>
                          <a:pt x="14" y="62"/>
                          <a:pt x="4" y="94"/>
                        </a:cubicBezTo>
                        <a:cubicBezTo>
                          <a:pt x="3" y="98"/>
                          <a:pt x="2" y="102"/>
                          <a:pt x="0" y="107"/>
                        </a:cubicBezTo>
                        <a:lnTo>
                          <a:pt x="125" y="107"/>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63" name="Freeform 57">
                    <a:extLst>
                      <a:ext uri="{FF2B5EF4-FFF2-40B4-BE49-F238E27FC236}">
                        <a16:creationId xmlns:a16="http://schemas.microsoft.com/office/drawing/2014/main" id="{03778951-145F-7AD7-B9B6-1E6B9748EC8F}"/>
                      </a:ext>
                    </a:extLst>
                  </p:cNvPr>
                  <p:cNvSpPr>
                    <a:spLocks/>
                  </p:cNvSpPr>
                  <p:nvPr/>
                </p:nvSpPr>
                <p:spPr bwMode="auto">
                  <a:xfrm>
                    <a:off x="6097210" y="3574573"/>
                    <a:ext cx="144506" cy="200584"/>
                  </a:xfrm>
                  <a:custGeom>
                    <a:avLst/>
                    <a:gdLst>
                      <a:gd name="T0" fmla="*/ 1 w 77"/>
                      <a:gd name="T1" fmla="*/ 107 h 107"/>
                      <a:gd name="T2" fmla="*/ 77 w 77"/>
                      <a:gd name="T3" fmla="*/ 107 h 107"/>
                      <a:gd name="T4" fmla="*/ 73 w 77"/>
                      <a:gd name="T5" fmla="*/ 94 h 107"/>
                      <a:gd name="T6" fmla="*/ 45 w 77"/>
                      <a:gd name="T7" fmla="*/ 0 h 107"/>
                      <a:gd name="T8" fmla="*/ 24 w 77"/>
                      <a:gd name="T9" fmla="*/ 14 h 107"/>
                      <a:gd name="T10" fmla="*/ 0 w 77"/>
                      <a:gd name="T11" fmla="*/ 19 h 107"/>
                      <a:gd name="T12" fmla="*/ 1 w 77"/>
                      <a:gd name="T13" fmla="*/ 107 h 107"/>
                    </a:gdLst>
                    <a:ahLst/>
                    <a:cxnLst>
                      <a:cxn ang="0">
                        <a:pos x="T0" y="T1"/>
                      </a:cxn>
                      <a:cxn ang="0">
                        <a:pos x="T2" y="T3"/>
                      </a:cxn>
                      <a:cxn ang="0">
                        <a:pos x="T4" y="T5"/>
                      </a:cxn>
                      <a:cxn ang="0">
                        <a:pos x="T6" y="T7"/>
                      </a:cxn>
                      <a:cxn ang="0">
                        <a:pos x="T8" y="T9"/>
                      </a:cxn>
                      <a:cxn ang="0">
                        <a:pos x="T10" y="T11"/>
                      </a:cxn>
                      <a:cxn ang="0">
                        <a:pos x="T12" y="T13"/>
                      </a:cxn>
                    </a:cxnLst>
                    <a:rect l="0" t="0" r="r" b="b"/>
                    <a:pathLst>
                      <a:path w="77" h="107">
                        <a:moveTo>
                          <a:pt x="1" y="107"/>
                        </a:moveTo>
                        <a:cubicBezTo>
                          <a:pt x="77" y="107"/>
                          <a:pt x="77" y="107"/>
                          <a:pt x="77" y="107"/>
                        </a:cubicBezTo>
                        <a:cubicBezTo>
                          <a:pt x="76" y="102"/>
                          <a:pt x="75" y="98"/>
                          <a:pt x="73" y="94"/>
                        </a:cubicBezTo>
                        <a:cubicBezTo>
                          <a:pt x="64" y="62"/>
                          <a:pt x="54" y="31"/>
                          <a:pt x="45" y="0"/>
                        </a:cubicBezTo>
                        <a:cubicBezTo>
                          <a:pt x="45" y="2"/>
                          <a:pt x="26" y="14"/>
                          <a:pt x="24" y="14"/>
                        </a:cubicBezTo>
                        <a:cubicBezTo>
                          <a:pt x="15" y="18"/>
                          <a:pt x="8" y="18"/>
                          <a:pt x="0" y="19"/>
                        </a:cubicBezTo>
                        <a:cubicBezTo>
                          <a:pt x="5" y="48"/>
                          <a:pt x="3" y="77"/>
                          <a:pt x="1" y="107"/>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64" name="Freeform 59">
                    <a:extLst>
                      <a:ext uri="{FF2B5EF4-FFF2-40B4-BE49-F238E27FC236}">
                        <a16:creationId xmlns:a16="http://schemas.microsoft.com/office/drawing/2014/main" id="{F02EBEB6-B776-E3C7-2028-0F83FD5F67BA}"/>
                      </a:ext>
                    </a:extLst>
                  </p:cNvPr>
                  <p:cNvSpPr>
                    <a:spLocks/>
                  </p:cNvSpPr>
                  <p:nvPr/>
                </p:nvSpPr>
                <p:spPr bwMode="auto">
                  <a:xfrm>
                    <a:off x="6170545" y="3559476"/>
                    <a:ext cx="166074" cy="153134"/>
                  </a:xfrm>
                  <a:custGeom>
                    <a:avLst/>
                    <a:gdLst>
                      <a:gd name="T0" fmla="*/ 0 w 88"/>
                      <a:gd name="T1" fmla="*/ 23 h 81"/>
                      <a:gd name="T2" fmla="*/ 8 w 88"/>
                      <a:gd name="T3" fmla="*/ 0 h 81"/>
                      <a:gd name="T4" fmla="*/ 15 w 88"/>
                      <a:gd name="T5" fmla="*/ 12 h 81"/>
                      <a:gd name="T6" fmla="*/ 44 w 88"/>
                      <a:gd name="T7" fmla="*/ 33 h 81"/>
                      <a:gd name="T8" fmla="*/ 73 w 88"/>
                      <a:gd name="T9" fmla="*/ 12 h 81"/>
                      <a:gd name="T10" fmla="*/ 79 w 88"/>
                      <a:gd name="T11" fmla="*/ 0 h 81"/>
                      <a:gd name="T12" fmla="*/ 88 w 88"/>
                      <a:gd name="T13" fmla="*/ 23 h 81"/>
                      <a:gd name="T14" fmla="*/ 88 w 88"/>
                      <a:gd name="T15" fmla="*/ 24 h 81"/>
                      <a:gd name="T16" fmla="*/ 73 w 88"/>
                      <a:gd name="T17" fmla="*/ 72 h 81"/>
                      <a:gd name="T18" fmla="*/ 70 w 88"/>
                      <a:gd name="T19" fmla="*/ 73 h 81"/>
                      <a:gd name="T20" fmla="*/ 61 w 88"/>
                      <a:gd name="T21" fmla="*/ 58 h 81"/>
                      <a:gd name="T22" fmla="*/ 58 w 88"/>
                      <a:gd name="T23" fmla="*/ 54 h 81"/>
                      <a:gd name="T24" fmla="*/ 44 w 88"/>
                      <a:gd name="T25" fmla="*/ 36 h 81"/>
                      <a:gd name="T26" fmla="*/ 30 w 88"/>
                      <a:gd name="T27" fmla="*/ 54 h 81"/>
                      <a:gd name="T28" fmla="*/ 26 w 88"/>
                      <a:gd name="T29" fmla="*/ 58 h 81"/>
                      <a:gd name="T30" fmla="*/ 18 w 88"/>
                      <a:gd name="T31" fmla="*/ 73 h 81"/>
                      <a:gd name="T32" fmla="*/ 15 w 88"/>
                      <a:gd name="T33" fmla="*/ 72 h 81"/>
                      <a:gd name="T34" fmla="*/ 0 w 88"/>
                      <a:gd name="T35" fmla="*/ 24 h 81"/>
                      <a:gd name="T36" fmla="*/ 0 w 88"/>
                      <a:gd name="T37" fmla="*/ 2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81">
                        <a:moveTo>
                          <a:pt x="0" y="23"/>
                        </a:moveTo>
                        <a:cubicBezTo>
                          <a:pt x="8" y="0"/>
                          <a:pt x="8" y="0"/>
                          <a:pt x="8" y="0"/>
                        </a:cubicBezTo>
                        <a:cubicBezTo>
                          <a:pt x="15" y="12"/>
                          <a:pt x="15" y="12"/>
                          <a:pt x="15" y="12"/>
                        </a:cubicBezTo>
                        <a:cubicBezTo>
                          <a:pt x="22" y="22"/>
                          <a:pt x="38" y="33"/>
                          <a:pt x="44" y="33"/>
                        </a:cubicBezTo>
                        <a:cubicBezTo>
                          <a:pt x="50" y="33"/>
                          <a:pt x="65" y="23"/>
                          <a:pt x="73" y="12"/>
                        </a:cubicBezTo>
                        <a:cubicBezTo>
                          <a:pt x="79" y="0"/>
                          <a:pt x="79" y="0"/>
                          <a:pt x="79" y="0"/>
                        </a:cubicBezTo>
                        <a:cubicBezTo>
                          <a:pt x="88" y="23"/>
                          <a:pt x="88" y="23"/>
                          <a:pt x="88" y="23"/>
                        </a:cubicBezTo>
                        <a:cubicBezTo>
                          <a:pt x="88" y="24"/>
                          <a:pt x="88" y="24"/>
                          <a:pt x="88" y="24"/>
                        </a:cubicBezTo>
                        <a:cubicBezTo>
                          <a:pt x="73" y="72"/>
                          <a:pt x="73" y="72"/>
                          <a:pt x="73" y="72"/>
                        </a:cubicBezTo>
                        <a:cubicBezTo>
                          <a:pt x="72" y="74"/>
                          <a:pt x="71" y="81"/>
                          <a:pt x="70" y="73"/>
                        </a:cubicBezTo>
                        <a:cubicBezTo>
                          <a:pt x="61" y="58"/>
                          <a:pt x="61" y="58"/>
                          <a:pt x="61" y="58"/>
                        </a:cubicBezTo>
                        <a:cubicBezTo>
                          <a:pt x="60" y="57"/>
                          <a:pt x="59" y="55"/>
                          <a:pt x="58" y="54"/>
                        </a:cubicBezTo>
                        <a:cubicBezTo>
                          <a:pt x="44" y="36"/>
                          <a:pt x="44" y="36"/>
                          <a:pt x="44" y="36"/>
                        </a:cubicBezTo>
                        <a:cubicBezTo>
                          <a:pt x="30" y="54"/>
                          <a:pt x="30" y="54"/>
                          <a:pt x="30" y="54"/>
                        </a:cubicBezTo>
                        <a:cubicBezTo>
                          <a:pt x="28" y="55"/>
                          <a:pt x="27" y="57"/>
                          <a:pt x="26" y="58"/>
                        </a:cubicBezTo>
                        <a:cubicBezTo>
                          <a:pt x="18" y="73"/>
                          <a:pt x="18" y="73"/>
                          <a:pt x="18" y="73"/>
                        </a:cubicBezTo>
                        <a:cubicBezTo>
                          <a:pt x="17" y="81"/>
                          <a:pt x="15" y="74"/>
                          <a:pt x="15" y="72"/>
                        </a:cubicBezTo>
                        <a:cubicBezTo>
                          <a:pt x="0" y="24"/>
                          <a:pt x="0" y="24"/>
                          <a:pt x="0" y="24"/>
                        </a:cubicBezTo>
                        <a:cubicBezTo>
                          <a:pt x="0" y="24"/>
                          <a:pt x="0" y="24"/>
                          <a:pt x="0"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65" name="Freeform 60">
                    <a:extLst>
                      <a:ext uri="{FF2B5EF4-FFF2-40B4-BE49-F238E27FC236}">
                        <a16:creationId xmlns:a16="http://schemas.microsoft.com/office/drawing/2014/main" id="{D84F18AB-B58E-A061-9770-F81FA957545F}"/>
                      </a:ext>
                    </a:extLst>
                  </p:cNvPr>
                  <p:cNvSpPr>
                    <a:spLocks/>
                  </p:cNvSpPr>
                  <p:nvPr/>
                </p:nvSpPr>
                <p:spPr bwMode="auto">
                  <a:xfrm>
                    <a:off x="6261128" y="3574573"/>
                    <a:ext cx="105683" cy="200584"/>
                  </a:xfrm>
                  <a:custGeom>
                    <a:avLst/>
                    <a:gdLst>
                      <a:gd name="T0" fmla="*/ 27 w 56"/>
                      <a:gd name="T1" fmla="*/ 107 h 107"/>
                      <a:gd name="T2" fmla="*/ 51 w 56"/>
                      <a:gd name="T3" fmla="*/ 69 h 107"/>
                      <a:gd name="T4" fmla="*/ 38 w 56"/>
                      <a:gd name="T5" fmla="*/ 44 h 107"/>
                      <a:gd name="T6" fmla="*/ 56 w 56"/>
                      <a:gd name="T7" fmla="*/ 46 h 107"/>
                      <a:gd name="T8" fmla="*/ 45 w 56"/>
                      <a:gd name="T9" fmla="*/ 9 h 107"/>
                      <a:gd name="T10" fmla="*/ 34 w 56"/>
                      <a:gd name="T11" fmla="*/ 0 h 107"/>
                      <a:gd name="T12" fmla="*/ 12 w 56"/>
                      <a:gd name="T13" fmla="*/ 67 h 107"/>
                      <a:gd name="T14" fmla="*/ 0 w 56"/>
                      <a:gd name="T15" fmla="*/ 107 h 107"/>
                      <a:gd name="T16" fmla="*/ 27 w 56"/>
                      <a:gd name="T17"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07">
                        <a:moveTo>
                          <a:pt x="27" y="107"/>
                        </a:moveTo>
                        <a:cubicBezTo>
                          <a:pt x="40" y="87"/>
                          <a:pt x="52" y="70"/>
                          <a:pt x="51" y="69"/>
                        </a:cubicBezTo>
                        <a:cubicBezTo>
                          <a:pt x="51" y="69"/>
                          <a:pt x="38" y="44"/>
                          <a:pt x="38" y="44"/>
                        </a:cubicBezTo>
                        <a:cubicBezTo>
                          <a:pt x="56" y="46"/>
                          <a:pt x="56" y="46"/>
                          <a:pt x="56" y="46"/>
                        </a:cubicBezTo>
                        <a:cubicBezTo>
                          <a:pt x="54" y="40"/>
                          <a:pt x="50" y="11"/>
                          <a:pt x="45" y="9"/>
                        </a:cubicBezTo>
                        <a:cubicBezTo>
                          <a:pt x="34" y="0"/>
                          <a:pt x="34" y="0"/>
                          <a:pt x="34" y="0"/>
                        </a:cubicBezTo>
                        <a:cubicBezTo>
                          <a:pt x="12" y="67"/>
                          <a:pt x="12" y="67"/>
                          <a:pt x="12" y="67"/>
                        </a:cubicBezTo>
                        <a:cubicBezTo>
                          <a:pt x="0" y="107"/>
                          <a:pt x="0" y="107"/>
                          <a:pt x="0" y="107"/>
                        </a:cubicBezTo>
                        <a:lnTo>
                          <a:pt x="27" y="107"/>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66" name="Freeform 61">
                    <a:extLst>
                      <a:ext uri="{FF2B5EF4-FFF2-40B4-BE49-F238E27FC236}">
                        <a16:creationId xmlns:a16="http://schemas.microsoft.com/office/drawing/2014/main" id="{DCB1B9BD-3011-8AA1-6104-671D2AEE1841}"/>
                      </a:ext>
                    </a:extLst>
                  </p:cNvPr>
                  <p:cNvSpPr>
                    <a:spLocks/>
                  </p:cNvSpPr>
                  <p:nvPr/>
                </p:nvSpPr>
                <p:spPr bwMode="auto">
                  <a:xfrm>
                    <a:off x="6140347" y="3574573"/>
                    <a:ext cx="105683" cy="200584"/>
                  </a:xfrm>
                  <a:custGeom>
                    <a:avLst/>
                    <a:gdLst>
                      <a:gd name="T0" fmla="*/ 5 w 57"/>
                      <a:gd name="T1" fmla="*/ 69 h 107"/>
                      <a:gd name="T2" fmla="*/ 29 w 57"/>
                      <a:gd name="T3" fmla="*/ 107 h 107"/>
                      <a:gd name="T4" fmla="*/ 57 w 57"/>
                      <a:gd name="T5" fmla="*/ 107 h 107"/>
                      <a:gd name="T6" fmla="*/ 45 w 57"/>
                      <a:gd name="T7" fmla="*/ 67 h 107"/>
                      <a:gd name="T8" fmla="*/ 23 w 57"/>
                      <a:gd name="T9" fmla="*/ 0 h 107"/>
                      <a:gd name="T10" fmla="*/ 12 w 57"/>
                      <a:gd name="T11" fmla="*/ 9 h 107"/>
                      <a:gd name="T12" fmla="*/ 0 w 57"/>
                      <a:gd name="T13" fmla="*/ 46 h 107"/>
                      <a:gd name="T14" fmla="*/ 19 w 57"/>
                      <a:gd name="T15" fmla="*/ 44 h 107"/>
                      <a:gd name="T16" fmla="*/ 5 w 57"/>
                      <a:gd name="T17" fmla="*/ 6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107">
                        <a:moveTo>
                          <a:pt x="5" y="69"/>
                        </a:moveTo>
                        <a:cubicBezTo>
                          <a:pt x="5" y="70"/>
                          <a:pt x="16" y="87"/>
                          <a:pt x="29" y="107"/>
                        </a:cubicBezTo>
                        <a:cubicBezTo>
                          <a:pt x="57" y="107"/>
                          <a:pt x="57" y="107"/>
                          <a:pt x="57" y="107"/>
                        </a:cubicBezTo>
                        <a:cubicBezTo>
                          <a:pt x="45" y="67"/>
                          <a:pt x="45" y="67"/>
                          <a:pt x="45" y="67"/>
                        </a:cubicBezTo>
                        <a:cubicBezTo>
                          <a:pt x="23" y="0"/>
                          <a:pt x="23" y="0"/>
                          <a:pt x="23" y="0"/>
                        </a:cubicBezTo>
                        <a:cubicBezTo>
                          <a:pt x="12" y="9"/>
                          <a:pt x="12" y="9"/>
                          <a:pt x="12" y="9"/>
                        </a:cubicBezTo>
                        <a:cubicBezTo>
                          <a:pt x="7" y="11"/>
                          <a:pt x="2" y="40"/>
                          <a:pt x="0" y="46"/>
                        </a:cubicBezTo>
                        <a:cubicBezTo>
                          <a:pt x="19" y="44"/>
                          <a:pt x="19" y="44"/>
                          <a:pt x="19" y="44"/>
                        </a:cubicBezTo>
                        <a:cubicBezTo>
                          <a:pt x="19" y="44"/>
                          <a:pt x="5" y="69"/>
                          <a:pt x="5" y="69"/>
                        </a:cubicBez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67" name="Freeform 62">
                    <a:extLst>
                      <a:ext uri="{FF2B5EF4-FFF2-40B4-BE49-F238E27FC236}">
                        <a16:creationId xmlns:a16="http://schemas.microsoft.com/office/drawing/2014/main" id="{30CB5154-F8F3-6C4B-AEB6-30D4330BF418}"/>
                      </a:ext>
                    </a:extLst>
                  </p:cNvPr>
                  <p:cNvSpPr>
                    <a:spLocks/>
                  </p:cNvSpPr>
                  <p:nvPr/>
                </p:nvSpPr>
                <p:spPr bwMode="auto">
                  <a:xfrm>
                    <a:off x="5995841" y="3611239"/>
                    <a:ext cx="114310" cy="163918"/>
                  </a:xfrm>
                  <a:custGeom>
                    <a:avLst/>
                    <a:gdLst>
                      <a:gd name="T0" fmla="*/ 60 w 60"/>
                      <a:gd name="T1" fmla="*/ 88 h 88"/>
                      <a:gd name="T2" fmla="*/ 58 w 60"/>
                      <a:gd name="T3" fmla="*/ 55 h 88"/>
                      <a:gd name="T4" fmla="*/ 54 w 60"/>
                      <a:gd name="T5" fmla="*/ 0 h 88"/>
                      <a:gd name="T6" fmla="*/ 42 w 60"/>
                      <a:gd name="T7" fmla="*/ 4 h 88"/>
                      <a:gd name="T8" fmla="*/ 7 w 60"/>
                      <a:gd name="T9" fmla="*/ 57 h 88"/>
                      <a:gd name="T10" fmla="*/ 0 w 60"/>
                      <a:gd name="T11" fmla="*/ 88 h 88"/>
                      <a:gd name="T12" fmla="*/ 60 w 60"/>
                      <a:gd name="T13" fmla="*/ 88 h 88"/>
                    </a:gdLst>
                    <a:ahLst/>
                    <a:cxnLst>
                      <a:cxn ang="0">
                        <a:pos x="T0" y="T1"/>
                      </a:cxn>
                      <a:cxn ang="0">
                        <a:pos x="T2" y="T3"/>
                      </a:cxn>
                      <a:cxn ang="0">
                        <a:pos x="T4" y="T5"/>
                      </a:cxn>
                      <a:cxn ang="0">
                        <a:pos x="T6" y="T7"/>
                      </a:cxn>
                      <a:cxn ang="0">
                        <a:pos x="T8" y="T9"/>
                      </a:cxn>
                      <a:cxn ang="0">
                        <a:pos x="T10" y="T11"/>
                      </a:cxn>
                      <a:cxn ang="0">
                        <a:pos x="T12" y="T13"/>
                      </a:cxn>
                    </a:cxnLst>
                    <a:rect l="0" t="0" r="r" b="b"/>
                    <a:pathLst>
                      <a:path w="60" h="88">
                        <a:moveTo>
                          <a:pt x="60" y="88"/>
                        </a:moveTo>
                        <a:cubicBezTo>
                          <a:pt x="59" y="77"/>
                          <a:pt x="57" y="66"/>
                          <a:pt x="58" y="55"/>
                        </a:cubicBezTo>
                        <a:cubicBezTo>
                          <a:pt x="58" y="37"/>
                          <a:pt x="57" y="18"/>
                          <a:pt x="54" y="0"/>
                        </a:cubicBezTo>
                        <a:cubicBezTo>
                          <a:pt x="50" y="1"/>
                          <a:pt x="46" y="2"/>
                          <a:pt x="42" y="4"/>
                        </a:cubicBezTo>
                        <a:cubicBezTo>
                          <a:pt x="25" y="13"/>
                          <a:pt x="13" y="40"/>
                          <a:pt x="7" y="57"/>
                        </a:cubicBezTo>
                        <a:cubicBezTo>
                          <a:pt x="4" y="67"/>
                          <a:pt x="2" y="78"/>
                          <a:pt x="0" y="88"/>
                        </a:cubicBezTo>
                        <a:lnTo>
                          <a:pt x="60" y="88"/>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grpSp>
            <p:grpSp>
              <p:nvGrpSpPr>
                <p:cNvPr id="52" name="Group 358">
                  <a:extLst>
                    <a:ext uri="{FF2B5EF4-FFF2-40B4-BE49-F238E27FC236}">
                      <a16:creationId xmlns:a16="http://schemas.microsoft.com/office/drawing/2014/main" id="{E3271942-0B43-4B86-7334-148F0866ECF0}"/>
                    </a:ext>
                  </a:extLst>
                </p:cNvPr>
                <p:cNvGrpSpPr/>
                <p:nvPr/>
              </p:nvGrpSpPr>
              <p:grpSpPr>
                <a:xfrm>
                  <a:off x="7104321" y="4344878"/>
                  <a:ext cx="412796" cy="314177"/>
                  <a:chOff x="4630393" y="4344878"/>
                  <a:chExt cx="412796" cy="314177"/>
                </a:xfrm>
              </p:grpSpPr>
              <p:grpSp>
                <p:nvGrpSpPr>
                  <p:cNvPr id="53" name="Group 368">
                    <a:extLst>
                      <a:ext uri="{FF2B5EF4-FFF2-40B4-BE49-F238E27FC236}">
                        <a16:creationId xmlns:a16="http://schemas.microsoft.com/office/drawing/2014/main" id="{9C30BD91-DD71-57A1-351E-9E41F6F995DC}"/>
                      </a:ext>
                    </a:extLst>
                  </p:cNvPr>
                  <p:cNvGrpSpPr/>
                  <p:nvPr/>
                </p:nvGrpSpPr>
                <p:grpSpPr>
                  <a:xfrm>
                    <a:off x="4956404" y="4344878"/>
                    <a:ext cx="86785" cy="235073"/>
                    <a:chOff x="11265408" y="2058441"/>
                    <a:chExt cx="806558" cy="2184701"/>
                  </a:xfrm>
                  <a:solidFill>
                    <a:srgbClr val="D0006F"/>
                  </a:solidFill>
                </p:grpSpPr>
                <p:sp>
                  <p:nvSpPr>
                    <p:cNvPr id="55" name="Freeform 377">
                      <a:extLst>
                        <a:ext uri="{FF2B5EF4-FFF2-40B4-BE49-F238E27FC236}">
                          <a16:creationId xmlns:a16="http://schemas.microsoft.com/office/drawing/2014/main" id="{2C43663F-5785-6F22-5972-48696FD9D452}"/>
                        </a:ext>
                      </a:extLst>
                    </p:cNvPr>
                    <p:cNvSpPr/>
                    <p:nvPr/>
                  </p:nvSpPr>
                  <p:spPr>
                    <a:xfrm rot="10800000" flipH="1">
                      <a:off x="11537300" y="3708476"/>
                      <a:ext cx="334166" cy="334166"/>
                    </a:xfrm>
                    <a:custGeom>
                      <a:avLst/>
                      <a:gdLst>
                        <a:gd name="connsiteX0" fmla="*/ 334166 w 334166"/>
                        <a:gd name="connsiteY0" fmla="*/ 167083 h 334166"/>
                        <a:gd name="connsiteX1" fmla="*/ 167083 w 334166"/>
                        <a:gd name="connsiteY1" fmla="*/ 334166 h 334166"/>
                        <a:gd name="connsiteX2" fmla="*/ 0 w 334166"/>
                        <a:gd name="connsiteY2" fmla="*/ 167083 h 334166"/>
                        <a:gd name="connsiteX3" fmla="*/ 167083 w 334166"/>
                        <a:gd name="connsiteY3" fmla="*/ 0 h 334166"/>
                        <a:gd name="connsiteX4" fmla="*/ 334166 w 334166"/>
                        <a:gd name="connsiteY4" fmla="*/ 167083 h 334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166" h="334166">
                          <a:moveTo>
                            <a:pt x="334166" y="167083"/>
                          </a:moveTo>
                          <a:cubicBezTo>
                            <a:pt x="334166" y="259361"/>
                            <a:pt x="259361" y="334166"/>
                            <a:pt x="167083" y="334166"/>
                          </a:cubicBezTo>
                          <a:cubicBezTo>
                            <a:pt x="74806" y="334166"/>
                            <a:pt x="0" y="259361"/>
                            <a:pt x="0" y="167083"/>
                          </a:cubicBezTo>
                          <a:cubicBezTo>
                            <a:pt x="0" y="74806"/>
                            <a:pt x="74806" y="0"/>
                            <a:pt x="167083" y="0"/>
                          </a:cubicBezTo>
                          <a:cubicBezTo>
                            <a:pt x="259361" y="0"/>
                            <a:pt x="334166" y="74806"/>
                            <a:pt x="334166" y="167083"/>
                          </a:cubicBezTo>
                          <a:close/>
                        </a:path>
                      </a:pathLst>
                    </a:custGeom>
                    <a:solidFill>
                      <a:schemeClr val="bg2"/>
                    </a:solidFill>
                    <a:ln w="33338" cap="flat">
                      <a:noFill/>
                      <a:prstDash val="solid"/>
                      <a:miter/>
                    </a:ln>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595959"/>
                        </a:solidFill>
                        <a:effectLst/>
                        <a:uLnTx/>
                        <a:uFillTx/>
                        <a:latin typeface="Lexia" panose="02060503040202020203"/>
                        <a:sym typeface="Lexia" panose="02060503040202020203" pitchFamily="18" charset="0"/>
                      </a:endParaRPr>
                    </a:p>
                  </p:txBody>
                </p:sp>
                <p:sp>
                  <p:nvSpPr>
                    <p:cNvPr id="56" name="Freeform 386">
                      <a:extLst>
                        <a:ext uri="{FF2B5EF4-FFF2-40B4-BE49-F238E27FC236}">
                          <a16:creationId xmlns:a16="http://schemas.microsoft.com/office/drawing/2014/main" id="{EE3957D2-17CF-D73C-2407-8A0729858C4C}"/>
                        </a:ext>
                      </a:extLst>
                    </p:cNvPr>
                    <p:cNvSpPr/>
                    <p:nvPr/>
                  </p:nvSpPr>
                  <p:spPr bwMode="auto">
                    <a:xfrm>
                      <a:off x="11265408" y="2058441"/>
                      <a:ext cx="806558" cy="2184701"/>
                    </a:xfrm>
                    <a:custGeom>
                      <a:avLst/>
                      <a:gdLst>
                        <a:gd name="connsiteX0" fmla="*/ 0 w 806558"/>
                        <a:gd name="connsiteY0" fmla="*/ 0 h 2184701"/>
                        <a:gd name="connsiteX1" fmla="*/ 110656 w 806558"/>
                        <a:gd name="connsiteY1" fmla="*/ 34341 h 2184701"/>
                        <a:gd name="connsiteX2" fmla="*/ 539225 w 806558"/>
                        <a:gd name="connsiteY2" fmla="*/ 680953 h 2184701"/>
                        <a:gd name="connsiteX3" fmla="*/ 539225 w 806558"/>
                        <a:gd name="connsiteY3" fmla="*/ 1462902 h 2184701"/>
                        <a:gd name="connsiteX4" fmla="*/ 806558 w 806558"/>
                        <a:gd name="connsiteY4" fmla="*/ 1817118 h 2184701"/>
                        <a:gd name="connsiteX5" fmla="*/ 438975 w 806558"/>
                        <a:gd name="connsiteY5" fmla="*/ 2184701 h 2184701"/>
                        <a:gd name="connsiteX6" fmla="*/ 71392 w 806558"/>
                        <a:gd name="connsiteY6" fmla="*/ 1817118 h 2184701"/>
                        <a:gd name="connsiteX7" fmla="*/ 338725 w 806558"/>
                        <a:gd name="connsiteY7" fmla="*/ 1462902 h 2184701"/>
                        <a:gd name="connsiteX8" fmla="*/ 338725 w 806558"/>
                        <a:gd name="connsiteY8" fmla="*/ 680953 h 2184701"/>
                        <a:gd name="connsiteX9" fmla="*/ 32806 w 806558"/>
                        <a:gd name="connsiteY9" fmla="*/ 219021 h 2184701"/>
                        <a:gd name="connsiteX10" fmla="*/ 0 w 806558"/>
                        <a:gd name="connsiteY10" fmla="*/ 208863 h 2184701"/>
                        <a:gd name="connsiteX11" fmla="*/ 0 w 806558"/>
                        <a:gd name="connsiteY11" fmla="*/ 0 h 2184701"/>
                        <a:gd name="connsiteX12" fmla="*/ 438975 w 806558"/>
                        <a:gd name="connsiteY12" fmla="*/ 1583202 h 2184701"/>
                        <a:gd name="connsiteX13" fmla="*/ 205058 w 806558"/>
                        <a:gd name="connsiteY13" fmla="*/ 1817118 h 2184701"/>
                        <a:gd name="connsiteX14" fmla="*/ 438975 w 806558"/>
                        <a:gd name="connsiteY14" fmla="*/ 2051035 h 2184701"/>
                        <a:gd name="connsiteX15" fmla="*/ 672891 w 806558"/>
                        <a:gd name="connsiteY15" fmla="*/ 1817118 h 2184701"/>
                        <a:gd name="connsiteX16" fmla="*/ 438975 w 806558"/>
                        <a:gd name="connsiteY16" fmla="*/ 1583202 h 2184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06558" h="2184701">
                          <a:moveTo>
                            <a:pt x="0" y="0"/>
                          </a:moveTo>
                          <a:lnTo>
                            <a:pt x="110656" y="34341"/>
                          </a:lnTo>
                          <a:cubicBezTo>
                            <a:pt x="362534" y="140857"/>
                            <a:pt x="539225" y="390228"/>
                            <a:pt x="539225" y="680953"/>
                          </a:cubicBezTo>
                          <a:lnTo>
                            <a:pt x="539225" y="1462902"/>
                          </a:lnTo>
                          <a:cubicBezTo>
                            <a:pt x="692941" y="1506344"/>
                            <a:pt x="806558" y="1650035"/>
                            <a:pt x="806558" y="1817118"/>
                          </a:cubicBezTo>
                          <a:cubicBezTo>
                            <a:pt x="806558" y="2020960"/>
                            <a:pt x="642816" y="2184701"/>
                            <a:pt x="438975" y="2184701"/>
                          </a:cubicBezTo>
                          <a:cubicBezTo>
                            <a:pt x="235133" y="2184701"/>
                            <a:pt x="71392" y="2020960"/>
                            <a:pt x="71392" y="1817118"/>
                          </a:cubicBezTo>
                          <a:cubicBezTo>
                            <a:pt x="71392" y="1650035"/>
                            <a:pt x="185008" y="1506344"/>
                            <a:pt x="338725" y="1462902"/>
                          </a:cubicBezTo>
                          <a:lnTo>
                            <a:pt x="338725" y="680953"/>
                          </a:lnTo>
                          <a:cubicBezTo>
                            <a:pt x="338725" y="472935"/>
                            <a:pt x="212786" y="294991"/>
                            <a:pt x="32806" y="219021"/>
                          </a:cubicBezTo>
                          <a:lnTo>
                            <a:pt x="0" y="208863"/>
                          </a:lnTo>
                          <a:lnTo>
                            <a:pt x="0" y="0"/>
                          </a:lnTo>
                          <a:close/>
                          <a:moveTo>
                            <a:pt x="438975" y="1583202"/>
                          </a:moveTo>
                          <a:cubicBezTo>
                            <a:pt x="308650" y="1583202"/>
                            <a:pt x="205058" y="1686793"/>
                            <a:pt x="205058" y="1817118"/>
                          </a:cubicBezTo>
                          <a:cubicBezTo>
                            <a:pt x="205058" y="1947443"/>
                            <a:pt x="308650" y="2051035"/>
                            <a:pt x="438975" y="2051035"/>
                          </a:cubicBezTo>
                          <a:cubicBezTo>
                            <a:pt x="569300" y="2051035"/>
                            <a:pt x="672891" y="1947443"/>
                            <a:pt x="672891" y="1817118"/>
                          </a:cubicBezTo>
                          <a:cubicBezTo>
                            <a:pt x="672891" y="1686793"/>
                            <a:pt x="569300" y="1583202"/>
                            <a:pt x="438975" y="1583202"/>
                          </a:cubicBezTo>
                          <a:close/>
                        </a:path>
                      </a:pathLst>
                    </a:custGeom>
                    <a:solidFill>
                      <a:schemeClr val="bg2"/>
                    </a:solid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latin typeface="Lexia" panose="02060503040202020203"/>
                        <a:ea typeface="MS PGothic" pitchFamily="34" charset="-128"/>
                        <a:cs typeface="ヒラギノ角ゴ Pro W3"/>
                        <a:sym typeface="Lexia" panose="02060503040202020203" pitchFamily="18" charset="0"/>
                      </a:endParaRPr>
                    </a:p>
                  </p:txBody>
                </p:sp>
              </p:grpSp>
              <p:sp>
                <p:nvSpPr>
                  <p:cNvPr id="54" name="Freeform 371">
                    <a:extLst>
                      <a:ext uri="{FF2B5EF4-FFF2-40B4-BE49-F238E27FC236}">
                        <a16:creationId xmlns:a16="http://schemas.microsoft.com/office/drawing/2014/main" id="{CDE7B3D5-51C4-34AD-1465-45D50932B4AE}"/>
                      </a:ext>
                    </a:extLst>
                  </p:cNvPr>
                  <p:cNvSpPr/>
                  <p:nvPr/>
                </p:nvSpPr>
                <p:spPr bwMode="auto">
                  <a:xfrm>
                    <a:off x="4630393" y="4345030"/>
                    <a:ext cx="151016" cy="314025"/>
                  </a:xfrm>
                  <a:custGeom>
                    <a:avLst/>
                    <a:gdLst>
                      <a:gd name="connsiteX0" fmla="*/ 1136165 w 1403498"/>
                      <a:gd name="connsiteY0" fmla="*/ 0 h 2918453"/>
                      <a:gd name="connsiteX1" fmla="*/ 1136165 w 1403498"/>
                      <a:gd name="connsiteY1" fmla="*/ 208861 h 2918453"/>
                      <a:gd name="connsiteX2" fmla="*/ 1107917 w 1403498"/>
                      <a:gd name="connsiteY2" fmla="*/ 217607 h 2918453"/>
                      <a:gd name="connsiteX3" fmla="*/ 801999 w 1403498"/>
                      <a:gd name="connsiteY3" fmla="*/ 679539 h 2918453"/>
                      <a:gd name="connsiteX4" fmla="*/ 801999 w 1403498"/>
                      <a:gd name="connsiteY4" fmla="*/ 1020389 h 2918453"/>
                      <a:gd name="connsiteX5" fmla="*/ 1403498 w 1403498"/>
                      <a:gd name="connsiteY5" fmla="*/ 1715454 h 2918453"/>
                      <a:gd name="connsiteX6" fmla="*/ 1336665 w 1403498"/>
                      <a:gd name="connsiteY6" fmla="*/ 1829071 h 2918453"/>
                      <a:gd name="connsiteX7" fmla="*/ 1336665 w 1403498"/>
                      <a:gd name="connsiteY7" fmla="*/ 2651120 h 2918453"/>
                      <a:gd name="connsiteX8" fmla="*/ 1162899 w 1403498"/>
                      <a:gd name="connsiteY8" fmla="*/ 2848278 h 2918453"/>
                      <a:gd name="connsiteX9" fmla="*/ 1069332 w 1403498"/>
                      <a:gd name="connsiteY9" fmla="*/ 2918453 h 2918453"/>
                      <a:gd name="connsiteX10" fmla="*/ 1035915 w 1403498"/>
                      <a:gd name="connsiteY10" fmla="*/ 2918453 h 2918453"/>
                      <a:gd name="connsiteX11" fmla="*/ 902249 w 1403498"/>
                      <a:gd name="connsiteY11" fmla="*/ 2784786 h 2918453"/>
                      <a:gd name="connsiteX12" fmla="*/ 1035915 w 1403498"/>
                      <a:gd name="connsiteY12" fmla="*/ 2651120 h 2918453"/>
                      <a:gd name="connsiteX13" fmla="*/ 1069332 w 1403498"/>
                      <a:gd name="connsiteY13" fmla="*/ 2651120 h 2918453"/>
                      <a:gd name="connsiteX14" fmla="*/ 1162899 w 1403498"/>
                      <a:gd name="connsiteY14" fmla="*/ 2711270 h 2918453"/>
                      <a:gd name="connsiteX15" fmla="*/ 1202999 w 1403498"/>
                      <a:gd name="connsiteY15" fmla="*/ 2651120 h 2918453"/>
                      <a:gd name="connsiteX16" fmla="*/ 1202999 w 1403498"/>
                      <a:gd name="connsiteY16" fmla="*/ 1829071 h 2918453"/>
                      <a:gd name="connsiteX17" fmla="*/ 1136165 w 1403498"/>
                      <a:gd name="connsiteY17" fmla="*/ 1715454 h 2918453"/>
                      <a:gd name="connsiteX18" fmla="*/ 701749 w 1403498"/>
                      <a:gd name="connsiteY18" fmla="*/ 1281038 h 2918453"/>
                      <a:gd name="connsiteX19" fmla="*/ 267333 w 1403498"/>
                      <a:gd name="connsiteY19" fmla="*/ 1715454 h 2918453"/>
                      <a:gd name="connsiteX20" fmla="*/ 200500 w 1403498"/>
                      <a:gd name="connsiteY20" fmla="*/ 1829071 h 2918453"/>
                      <a:gd name="connsiteX21" fmla="*/ 200500 w 1403498"/>
                      <a:gd name="connsiteY21" fmla="*/ 2651120 h 2918453"/>
                      <a:gd name="connsiteX22" fmla="*/ 240600 w 1403498"/>
                      <a:gd name="connsiteY22" fmla="*/ 2711270 h 2918453"/>
                      <a:gd name="connsiteX23" fmla="*/ 334166 w 1403498"/>
                      <a:gd name="connsiteY23" fmla="*/ 2651120 h 2918453"/>
                      <a:gd name="connsiteX24" fmla="*/ 367583 w 1403498"/>
                      <a:gd name="connsiteY24" fmla="*/ 2651120 h 2918453"/>
                      <a:gd name="connsiteX25" fmla="*/ 501249 w 1403498"/>
                      <a:gd name="connsiteY25" fmla="*/ 2784786 h 2918453"/>
                      <a:gd name="connsiteX26" fmla="*/ 367583 w 1403498"/>
                      <a:gd name="connsiteY26" fmla="*/ 2918453 h 2918453"/>
                      <a:gd name="connsiteX27" fmla="*/ 334166 w 1403498"/>
                      <a:gd name="connsiteY27" fmla="*/ 2918453 h 2918453"/>
                      <a:gd name="connsiteX28" fmla="*/ 240600 w 1403498"/>
                      <a:gd name="connsiteY28" fmla="*/ 2848278 h 2918453"/>
                      <a:gd name="connsiteX29" fmla="*/ 66833 w 1403498"/>
                      <a:gd name="connsiteY29" fmla="*/ 2651120 h 2918453"/>
                      <a:gd name="connsiteX30" fmla="*/ 66833 w 1403498"/>
                      <a:gd name="connsiteY30" fmla="*/ 1829071 h 2918453"/>
                      <a:gd name="connsiteX31" fmla="*/ 0 w 1403498"/>
                      <a:gd name="connsiteY31" fmla="*/ 1715454 h 2918453"/>
                      <a:gd name="connsiteX32" fmla="*/ 601499 w 1403498"/>
                      <a:gd name="connsiteY32" fmla="*/ 1020389 h 2918453"/>
                      <a:gd name="connsiteX33" fmla="*/ 601499 w 1403498"/>
                      <a:gd name="connsiteY33" fmla="*/ 679539 h 2918453"/>
                      <a:gd name="connsiteX34" fmla="*/ 1030067 w 1403498"/>
                      <a:gd name="connsiteY34" fmla="*/ 32927 h 2918453"/>
                      <a:gd name="connsiteX35" fmla="*/ 1136165 w 1403498"/>
                      <a:gd name="connsiteY35" fmla="*/ 0 h 2918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03498" h="2918453">
                        <a:moveTo>
                          <a:pt x="1136165" y="0"/>
                        </a:moveTo>
                        <a:lnTo>
                          <a:pt x="1136165" y="208861"/>
                        </a:lnTo>
                        <a:lnTo>
                          <a:pt x="1107917" y="217607"/>
                        </a:lnTo>
                        <a:cubicBezTo>
                          <a:pt x="927938" y="293577"/>
                          <a:pt x="801999" y="471521"/>
                          <a:pt x="801999" y="679539"/>
                        </a:cubicBezTo>
                        <a:lnTo>
                          <a:pt x="801999" y="1020389"/>
                        </a:lnTo>
                        <a:cubicBezTo>
                          <a:pt x="1142849" y="1070514"/>
                          <a:pt x="1403498" y="1361238"/>
                          <a:pt x="1403498" y="1715454"/>
                        </a:cubicBezTo>
                        <a:cubicBezTo>
                          <a:pt x="1403498" y="1765579"/>
                          <a:pt x="1376765" y="1809021"/>
                          <a:pt x="1336665" y="1829071"/>
                        </a:cubicBezTo>
                        <a:lnTo>
                          <a:pt x="1336665" y="2651120"/>
                        </a:lnTo>
                        <a:cubicBezTo>
                          <a:pt x="1336665" y="2751370"/>
                          <a:pt x="1259807" y="2834911"/>
                          <a:pt x="1162899" y="2848278"/>
                        </a:cubicBezTo>
                        <a:cubicBezTo>
                          <a:pt x="1149532" y="2888378"/>
                          <a:pt x="1112774" y="2918453"/>
                          <a:pt x="1069332" y="2918453"/>
                        </a:cubicBezTo>
                        <a:lnTo>
                          <a:pt x="1035915" y="2918453"/>
                        </a:lnTo>
                        <a:cubicBezTo>
                          <a:pt x="962399" y="2918453"/>
                          <a:pt x="902249" y="2858303"/>
                          <a:pt x="902249" y="2784786"/>
                        </a:cubicBezTo>
                        <a:cubicBezTo>
                          <a:pt x="902249" y="2711270"/>
                          <a:pt x="962399" y="2651120"/>
                          <a:pt x="1035915" y="2651120"/>
                        </a:cubicBezTo>
                        <a:lnTo>
                          <a:pt x="1069332" y="2651120"/>
                        </a:lnTo>
                        <a:cubicBezTo>
                          <a:pt x="1109432" y="2651120"/>
                          <a:pt x="1146190" y="2677853"/>
                          <a:pt x="1162899" y="2711270"/>
                        </a:cubicBezTo>
                        <a:cubicBezTo>
                          <a:pt x="1186290" y="2701245"/>
                          <a:pt x="1202999" y="2677853"/>
                          <a:pt x="1202999" y="2651120"/>
                        </a:cubicBezTo>
                        <a:lnTo>
                          <a:pt x="1202999" y="1829071"/>
                        </a:lnTo>
                        <a:cubicBezTo>
                          <a:pt x="1162899" y="1805679"/>
                          <a:pt x="1136165" y="1762238"/>
                          <a:pt x="1136165" y="1715454"/>
                        </a:cubicBezTo>
                        <a:cubicBezTo>
                          <a:pt x="1136165" y="1474855"/>
                          <a:pt x="942349" y="1281038"/>
                          <a:pt x="701749" y="1281038"/>
                        </a:cubicBezTo>
                        <a:cubicBezTo>
                          <a:pt x="461149" y="1281038"/>
                          <a:pt x="267333" y="1474855"/>
                          <a:pt x="267333" y="1715454"/>
                        </a:cubicBezTo>
                        <a:cubicBezTo>
                          <a:pt x="267333" y="1765579"/>
                          <a:pt x="240600" y="1809021"/>
                          <a:pt x="200500" y="1829071"/>
                        </a:cubicBezTo>
                        <a:lnTo>
                          <a:pt x="200500" y="2651120"/>
                        </a:lnTo>
                        <a:cubicBezTo>
                          <a:pt x="200500" y="2677853"/>
                          <a:pt x="217208" y="2701245"/>
                          <a:pt x="240600" y="2711270"/>
                        </a:cubicBezTo>
                        <a:cubicBezTo>
                          <a:pt x="257308" y="2674512"/>
                          <a:pt x="290725" y="2651120"/>
                          <a:pt x="334166" y="2651120"/>
                        </a:cubicBezTo>
                        <a:lnTo>
                          <a:pt x="367583" y="2651120"/>
                        </a:lnTo>
                        <a:cubicBezTo>
                          <a:pt x="441099" y="2651120"/>
                          <a:pt x="501249" y="2711270"/>
                          <a:pt x="501249" y="2784786"/>
                        </a:cubicBezTo>
                        <a:cubicBezTo>
                          <a:pt x="501249" y="2858303"/>
                          <a:pt x="441099" y="2918453"/>
                          <a:pt x="367583" y="2918453"/>
                        </a:cubicBezTo>
                        <a:lnTo>
                          <a:pt x="334166" y="2918453"/>
                        </a:lnTo>
                        <a:cubicBezTo>
                          <a:pt x="290725" y="2918453"/>
                          <a:pt x="253966" y="2888378"/>
                          <a:pt x="240600" y="2848278"/>
                        </a:cubicBezTo>
                        <a:cubicBezTo>
                          <a:pt x="143691" y="2834911"/>
                          <a:pt x="66833" y="2751370"/>
                          <a:pt x="66833" y="2651120"/>
                        </a:cubicBezTo>
                        <a:lnTo>
                          <a:pt x="66833" y="1829071"/>
                        </a:lnTo>
                        <a:cubicBezTo>
                          <a:pt x="26733" y="1805679"/>
                          <a:pt x="0" y="1762238"/>
                          <a:pt x="0" y="1715454"/>
                        </a:cubicBezTo>
                        <a:cubicBezTo>
                          <a:pt x="0" y="1361238"/>
                          <a:pt x="260650" y="1070514"/>
                          <a:pt x="601499" y="1020389"/>
                        </a:cubicBezTo>
                        <a:lnTo>
                          <a:pt x="601499" y="679539"/>
                        </a:lnTo>
                        <a:cubicBezTo>
                          <a:pt x="601499" y="388814"/>
                          <a:pt x="778190" y="139443"/>
                          <a:pt x="1030067" y="32927"/>
                        </a:cubicBezTo>
                        <a:lnTo>
                          <a:pt x="1136165" y="0"/>
                        </a:lnTo>
                        <a:close/>
                      </a:path>
                    </a:pathLst>
                  </a:custGeom>
                  <a:solidFill>
                    <a:schemeClr val="bg2"/>
                  </a:solidFill>
                  <a:ln w="12700">
                    <a:noFill/>
                    <a:round/>
                    <a:headEnd type="none" w="sm" len="sm"/>
                    <a:tailEnd type="none" w="sm" len="sm"/>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77" eaLnBrk="1" fontAlgn="auto"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a:ln>
                        <a:noFill/>
                      </a:ln>
                      <a:solidFill>
                        <a:prstClr val="white"/>
                      </a:solidFill>
                      <a:effectLst/>
                      <a:uLnTx/>
                      <a:uFillTx/>
                      <a:latin typeface="Lexia" panose="02060503040202020203"/>
                      <a:ea typeface="MS PGothic" pitchFamily="34" charset="-128"/>
                      <a:cs typeface="ヒラギノ角ゴ Pro W3"/>
                      <a:sym typeface="Lexia" panose="02060503040202020203" pitchFamily="18" charset="0"/>
                    </a:endParaRPr>
                  </a:p>
                </p:txBody>
              </p:sp>
            </p:grpSp>
          </p:grpSp>
          <p:sp>
            <p:nvSpPr>
              <p:cNvPr id="50" name="Freeform: Shape 49">
                <a:extLst>
                  <a:ext uri="{FF2B5EF4-FFF2-40B4-BE49-F238E27FC236}">
                    <a16:creationId xmlns:a16="http://schemas.microsoft.com/office/drawing/2014/main" id="{D38A9C20-8F71-F651-6687-9B2F5EC281FB}"/>
                  </a:ext>
                </a:extLst>
              </p:cNvPr>
              <p:cNvSpPr/>
              <p:nvPr/>
            </p:nvSpPr>
            <p:spPr>
              <a:xfrm>
                <a:off x="5491163" y="4538663"/>
                <a:ext cx="126206" cy="228600"/>
              </a:xfrm>
              <a:custGeom>
                <a:avLst/>
                <a:gdLst>
                  <a:gd name="connsiteX0" fmla="*/ 0 w 126206"/>
                  <a:gd name="connsiteY0" fmla="*/ 71437 h 228600"/>
                  <a:gd name="connsiteX1" fmla="*/ 59531 w 126206"/>
                  <a:gd name="connsiteY1" fmla="*/ 0 h 228600"/>
                  <a:gd name="connsiteX2" fmla="*/ 126206 w 126206"/>
                  <a:gd name="connsiteY2" fmla="*/ 80962 h 228600"/>
                  <a:gd name="connsiteX3" fmla="*/ 78581 w 126206"/>
                  <a:gd name="connsiteY3" fmla="*/ 228600 h 228600"/>
                  <a:gd name="connsiteX4" fmla="*/ 47625 w 126206"/>
                  <a:gd name="connsiteY4" fmla="*/ 228600 h 228600"/>
                  <a:gd name="connsiteX5" fmla="*/ 0 w 126206"/>
                  <a:gd name="connsiteY5" fmla="*/ 71437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206" h="228600">
                    <a:moveTo>
                      <a:pt x="0" y="71437"/>
                    </a:moveTo>
                    <a:lnTo>
                      <a:pt x="59531" y="0"/>
                    </a:lnTo>
                    <a:lnTo>
                      <a:pt x="126206" y="80962"/>
                    </a:lnTo>
                    <a:lnTo>
                      <a:pt x="78581" y="228600"/>
                    </a:lnTo>
                    <a:lnTo>
                      <a:pt x="47625" y="228600"/>
                    </a:lnTo>
                    <a:lnTo>
                      <a:pt x="0" y="7143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70" name="TextBox 320">
            <a:extLst>
              <a:ext uri="{FF2B5EF4-FFF2-40B4-BE49-F238E27FC236}">
                <a16:creationId xmlns:a16="http://schemas.microsoft.com/office/drawing/2014/main" id="{49413BD3-3A89-B7F3-2C12-F0BD2C9BBFE1}"/>
              </a:ext>
            </a:extLst>
          </p:cNvPr>
          <p:cNvSpPr txBox="1"/>
          <p:nvPr/>
        </p:nvSpPr>
        <p:spPr bwMode="auto">
          <a:xfrm>
            <a:off x="4438006" y="1404120"/>
            <a:ext cx="3315988" cy="1828800"/>
          </a:xfrm>
          <a:prstGeom prst="roundRect">
            <a:avLst/>
          </a:prstGeom>
          <a:solidFill>
            <a:srgbClr val="9D0865"/>
          </a:solidFill>
          <a:ln w="19050">
            <a:noFill/>
            <a:miter lim="800000"/>
            <a:headEnd/>
            <a:tailEnd/>
          </a:ln>
          <a:effectLst/>
        </p:spPr>
        <p:txBody>
          <a:bodyPr wrap="square" lIns="72000" tIns="72000" rIns="72000" bIns="72000" rtlCol="0" anchor="ctr" anchorCtr="0">
            <a:noAutofit/>
          </a:bodyPr>
          <a:lstStyle/>
          <a:p>
            <a:pPr defTabSz="914377">
              <a:buClr>
                <a:schemeClr val="bg1"/>
              </a:buClr>
              <a:defRPr/>
            </a:pPr>
            <a:r>
              <a:rPr lang="en-GB" b="1" dirty="0">
                <a:solidFill>
                  <a:schemeClr val="bg1"/>
                </a:solidFill>
                <a:sym typeface="Lexia" panose="02060503040202020203" pitchFamily="18" charset="0"/>
              </a:rPr>
              <a:t>Gastroenterologist</a:t>
            </a:r>
            <a:endParaRPr lang="en-GB" sz="1600" b="1" dirty="0">
              <a:solidFill>
                <a:schemeClr val="bg1"/>
              </a:solidFill>
              <a:sym typeface="Lexia" panose="02060503040202020203" pitchFamily="18" charset="0"/>
            </a:endParaRPr>
          </a:p>
          <a:p>
            <a:pPr marL="182563" marR="0" lvl="0" indent="-182563" defTabSz="914400" rtl="0" eaLnBrk="1" fontAlgn="auto" latinLnBrk="0" hangingPunct="1">
              <a:buClr>
                <a:schemeClr val="bg1"/>
              </a:buClr>
              <a:buSzTx/>
              <a:buFont typeface="Arial" panose="020B0604020202020204" pitchFamily="34" charset="0"/>
              <a:buChar char="•"/>
              <a:tabLst/>
              <a:defRPr/>
            </a:pPr>
            <a:r>
              <a:rPr kumimoji="0" lang="en-US" sz="1600" b="0" i="0" u="none" strike="noStrike" kern="1200" cap="none" spc="0" normalizeH="0" baseline="0" noProof="0" dirty="0">
                <a:ln>
                  <a:noFill/>
                </a:ln>
                <a:solidFill>
                  <a:schemeClr val="bg1"/>
                </a:solidFill>
                <a:effectLst/>
                <a:uLnTx/>
                <a:uFillTx/>
                <a:ea typeface="+mn-ea"/>
                <a:cs typeface="+mn-cs"/>
              </a:rPr>
              <a:t>ECOG performance status</a:t>
            </a:r>
            <a:r>
              <a:rPr kumimoji="0" lang="en-US" sz="1600" b="0" i="0" u="none" strike="noStrike" kern="1200" cap="none" spc="0" normalizeH="0" baseline="30000" noProof="0" dirty="0">
                <a:ln>
                  <a:noFill/>
                </a:ln>
                <a:solidFill>
                  <a:schemeClr val="bg1"/>
                </a:solidFill>
                <a:effectLst/>
                <a:uLnTx/>
                <a:uFillTx/>
                <a:ea typeface="+mn-ea"/>
                <a:cs typeface="+mn-cs"/>
              </a:rPr>
              <a:t>1</a:t>
            </a:r>
          </a:p>
          <a:p>
            <a:pPr marL="182563" marR="0" lvl="0" indent="-182563" defTabSz="914400" rtl="0" eaLnBrk="1" fontAlgn="auto" latinLnBrk="0" hangingPunct="1">
              <a:buClr>
                <a:schemeClr val="bg1"/>
              </a:buClr>
              <a:buSzTx/>
              <a:buFont typeface="Arial" panose="020B0604020202020204" pitchFamily="34" charset="0"/>
              <a:buChar char="•"/>
              <a:tabLst/>
              <a:defRPr/>
            </a:pPr>
            <a:r>
              <a:rPr kumimoji="0" lang="en-US" sz="1600" b="0" i="0" u="none" strike="noStrike" kern="1200" cap="none" spc="0" normalizeH="0" baseline="0" noProof="0" dirty="0">
                <a:ln>
                  <a:noFill/>
                </a:ln>
                <a:solidFill>
                  <a:schemeClr val="bg1"/>
                </a:solidFill>
                <a:effectLst/>
                <a:uLnTx/>
                <a:uFillTx/>
                <a:ea typeface="+mn-ea"/>
                <a:cs typeface="+mn-cs"/>
              </a:rPr>
              <a:t>Associated co-morbidities</a:t>
            </a:r>
            <a:r>
              <a:rPr kumimoji="0" lang="en-US" sz="1600" b="0" i="0" u="none" strike="noStrike" kern="1200" cap="none" spc="0" normalizeH="0" baseline="30000" noProof="0" dirty="0">
                <a:ln>
                  <a:noFill/>
                </a:ln>
                <a:solidFill>
                  <a:schemeClr val="bg1"/>
                </a:solidFill>
                <a:effectLst/>
                <a:uLnTx/>
                <a:uFillTx/>
                <a:ea typeface="+mn-ea"/>
                <a:cs typeface="+mn-cs"/>
              </a:rPr>
              <a:t>1</a:t>
            </a:r>
          </a:p>
          <a:p>
            <a:pPr marL="182563" marR="0" lvl="0" indent="-182563" defTabSz="914400" rtl="0" eaLnBrk="1" fontAlgn="auto" latinLnBrk="0" hangingPunct="1">
              <a:buClr>
                <a:schemeClr val="bg1"/>
              </a:buClr>
              <a:buSzTx/>
              <a:buFont typeface="Arial" panose="020B0604020202020204" pitchFamily="34" charset="0"/>
              <a:buChar char="•"/>
              <a:tabLst/>
              <a:defRPr/>
            </a:pPr>
            <a:r>
              <a:rPr kumimoji="0" lang="en-US" sz="1600" b="0" i="0" u="none" strike="noStrike" kern="1200" cap="none" spc="0" normalizeH="0" noProof="0" dirty="0">
                <a:ln>
                  <a:noFill/>
                </a:ln>
                <a:solidFill>
                  <a:schemeClr val="bg1"/>
                </a:solidFill>
                <a:effectLst/>
                <a:uLnTx/>
                <a:uFillTx/>
                <a:ea typeface="+mn-ea"/>
                <a:cs typeface="+mn-cs"/>
              </a:rPr>
              <a:t>Patient preference</a:t>
            </a:r>
            <a:r>
              <a:rPr kumimoji="0" lang="en-US" sz="1600" b="0" i="0" u="none" strike="noStrike" kern="1200" cap="none" spc="0" normalizeH="0" baseline="30000" noProof="0" dirty="0">
                <a:ln>
                  <a:noFill/>
                </a:ln>
                <a:solidFill>
                  <a:schemeClr val="bg1"/>
                </a:solidFill>
                <a:effectLst/>
                <a:uLnTx/>
                <a:uFillTx/>
                <a:ea typeface="+mn-ea"/>
                <a:cs typeface="+mn-cs"/>
              </a:rPr>
              <a:t>1</a:t>
            </a:r>
          </a:p>
        </p:txBody>
      </p:sp>
      <p:sp>
        <p:nvSpPr>
          <p:cNvPr id="71" name="TextBox 320">
            <a:extLst>
              <a:ext uri="{FF2B5EF4-FFF2-40B4-BE49-F238E27FC236}">
                <a16:creationId xmlns:a16="http://schemas.microsoft.com/office/drawing/2014/main" id="{EC3BF0C0-7007-D067-6199-14A1749F7E30}"/>
              </a:ext>
            </a:extLst>
          </p:cNvPr>
          <p:cNvSpPr txBox="1"/>
          <p:nvPr/>
        </p:nvSpPr>
        <p:spPr bwMode="auto">
          <a:xfrm>
            <a:off x="935742" y="3498882"/>
            <a:ext cx="3422066" cy="1828800"/>
          </a:xfrm>
          <a:prstGeom prst="roundRect">
            <a:avLst/>
          </a:prstGeom>
          <a:solidFill>
            <a:srgbClr val="9D0865"/>
          </a:solidFill>
          <a:ln w="19050">
            <a:noFill/>
            <a:miter lim="800000"/>
            <a:headEnd/>
            <a:tailEnd/>
          </a:ln>
          <a:effectLst/>
        </p:spPr>
        <p:txBody>
          <a:bodyPr wrap="square" lIns="72000" tIns="72000" rIns="72000" bIns="72000" rtlCol="0" anchor="ctr" anchorCtr="0">
            <a:noAutofit/>
          </a:bodyPr>
          <a:lstStyle/>
          <a:p>
            <a:pPr defTabSz="914377">
              <a:buClr>
                <a:schemeClr val="bg1"/>
              </a:buClr>
              <a:defRPr/>
            </a:pPr>
            <a:r>
              <a:rPr lang="en-GB" b="1" dirty="0">
                <a:solidFill>
                  <a:schemeClr val="bg1"/>
                </a:solidFill>
                <a:sym typeface="Lexia" panose="02060503040202020203" pitchFamily="18" charset="0"/>
              </a:rPr>
              <a:t>Disease-related factors</a:t>
            </a:r>
          </a:p>
          <a:p>
            <a:pPr marL="182563" marR="0" lvl="0" indent="-182563" defTabSz="914400" rtl="0" eaLnBrk="1" fontAlgn="auto" latinLnBrk="0" hangingPunct="1">
              <a:buClr>
                <a:schemeClr val="bg1"/>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1"/>
                </a:solidFill>
                <a:effectLst/>
                <a:uLnTx/>
                <a:uFillTx/>
                <a:ea typeface="+mn-ea"/>
                <a:cs typeface="+mn-cs"/>
              </a:rPr>
              <a:t>Disease stage</a:t>
            </a:r>
            <a:r>
              <a:rPr kumimoji="0" lang="en-GB" sz="1600" b="0" i="0" u="none" strike="noStrike" kern="1200" cap="none" spc="0" normalizeH="0" baseline="30000" noProof="0" dirty="0">
                <a:ln>
                  <a:noFill/>
                </a:ln>
                <a:solidFill>
                  <a:schemeClr val="bg1"/>
                </a:solidFill>
                <a:effectLst/>
                <a:uLnTx/>
                <a:uFillTx/>
                <a:ea typeface="+mn-ea"/>
                <a:cs typeface="+mn-cs"/>
              </a:rPr>
              <a:t>1</a:t>
            </a:r>
          </a:p>
          <a:p>
            <a:pPr marL="182563" marR="0" lvl="0" indent="-182563" defTabSz="914400" rtl="0" eaLnBrk="1" fontAlgn="auto" latinLnBrk="0" hangingPunct="1">
              <a:buClr>
                <a:schemeClr val="bg1"/>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1"/>
                </a:solidFill>
                <a:effectLst/>
                <a:uLnTx/>
                <a:uFillTx/>
                <a:ea typeface="+mn-ea"/>
                <a:cs typeface="+mn-cs"/>
              </a:rPr>
              <a:t>Vascular infiltration</a:t>
            </a:r>
            <a:r>
              <a:rPr kumimoji="0" lang="en-GB" sz="1600" b="0" i="0" u="none" strike="noStrike" kern="1200" cap="none" spc="0" normalizeH="0" baseline="30000" noProof="0" dirty="0">
                <a:ln>
                  <a:noFill/>
                </a:ln>
                <a:solidFill>
                  <a:schemeClr val="bg1"/>
                </a:solidFill>
                <a:effectLst/>
                <a:uLnTx/>
                <a:uFillTx/>
                <a:ea typeface="+mn-ea"/>
                <a:cs typeface="+mn-cs"/>
              </a:rPr>
              <a:t>1</a:t>
            </a:r>
          </a:p>
          <a:p>
            <a:pPr marL="182563" marR="0" lvl="0" indent="-182563" defTabSz="914400" rtl="0" eaLnBrk="1" fontAlgn="auto" latinLnBrk="0" hangingPunct="1">
              <a:buClr>
                <a:schemeClr val="bg1"/>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1"/>
                </a:solidFill>
                <a:effectLst/>
                <a:uLnTx/>
                <a:uFillTx/>
                <a:ea typeface="+mn-ea"/>
                <a:cs typeface="+mn-cs"/>
              </a:rPr>
              <a:t>Presence of distal metastases</a:t>
            </a:r>
            <a:r>
              <a:rPr kumimoji="0" lang="en-GB" sz="1600" b="0" i="0" u="none" strike="noStrike" kern="1200" cap="none" spc="0" normalizeH="0" baseline="30000" noProof="0" dirty="0">
                <a:ln>
                  <a:noFill/>
                </a:ln>
                <a:solidFill>
                  <a:schemeClr val="bg1"/>
                </a:solidFill>
                <a:effectLst/>
                <a:uLnTx/>
                <a:uFillTx/>
                <a:ea typeface="+mn-ea"/>
                <a:cs typeface="+mn-cs"/>
              </a:rPr>
              <a:t>1</a:t>
            </a:r>
          </a:p>
          <a:p>
            <a:pPr marL="182563" marR="0" lvl="0" indent="-182563" defTabSz="914400" rtl="0" eaLnBrk="1" fontAlgn="auto" latinLnBrk="0" hangingPunct="1">
              <a:buClr>
                <a:schemeClr val="bg1"/>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1"/>
                </a:solidFill>
                <a:effectLst/>
                <a:uLnTx/>
                <a:uFillTx/>
                <a:ea typeface="+mn-ea"/>
                <a:cs typeface="+mn-cs"/>
              </a:rPr>
              <a:t>Tumour gene expression profile</a:t>
            </a:r>
            <a:r>
              <a:rPr kumimoji="0" lang="en-GB" sz="1600" b="0" i="0" u="none" strike="noStrike" kern="1200" cap="none" spc="0" normalizeH="0" baseline="30000" noProof="0" dirty="0">
                <a:ln>
                  <a:noFill/>
                </a:ln>
                <a:solidFill>
                  <a:schemeClr val="bg1"/>
                </a:solidFill>
                <a:effectLst/>
                <a:uLnTx/>
                <a:uFillTx/>
                <a:ea typeface="+mn-ea"/>
                <a:cs typeface="+mn-cs"/>
              </a:rPr>
              <a:t>1</a:t>
            </a:r>
            <a:r>
              <a:rPr kumimoji="0" lang="en-GB" sz="1600" b="0" i="0" u="none" strike="noStrike" kern="1200" cap="none" spc="0" normalizeH="0" baseline="0" noProof="0" dirty="0">
                <a:ln>
                  <a:noFill/>
                </a:ln>
                <a:solidFill>
                  <a:schemeClr val="bg1"/>
                </a:solidFill>
                <a:effectLst/>
                <a:uLnTx/>
                <a:uFillTx/>
                <a:ea typeface="+mn-ea"/>
                <a:cs typeface="+mn-cs"/>
              </a:rPr>
              <a:t> and mutational burden</a:t>
            </a:r>
            <a:r>
              <a:rPr kumimoji="0" lang="en-GB" sz="1600" b="0" i="0" u="none" strike="noStrike" kern="1200" cap="none" spc="0" normalizeH="0" baseline="30000" noProof="0" dirty="0">
                <a:ln>
                  <a:noFill/>
                </a:ln>
                <a:solidFill>
                  <a:schemeClr val="bg1"/>
                </a:solidFill>
                <a:effectLst/>
                <a:uLnTx/>
                <a:uFillTx/>
                <a:ea typeface="+mn-ea"/>
                <a:cs typeface="+mn-cs"/>
              </a:rPr>
              <a:t>2</a:t>
            </a:r>
          </a:p>
        </p:txBody>
      </p:sp>
      <p:sp>
        <p:nvSpPr>
          <p:cNvPr id="72" name="TextBox 320">
            <a:extLst>
              <a:ext uri="{FF2B5EF4-FFF2-40B4-BE49-F238E27FC236}">
                <a16:creationId xmlns:a16="http://schemas.microsoft.com/office/drawing/2014/main" id="{BD518D08-1A94-480D-CA5E-77A6E8BECDD0}"/>
              </a:ext>
            </a:extLst>
          </p:cNvPr>
          <p:cNvSpPr txBox="1"/>
          <p:nvPr/>
        </p:nvSpPr>
        <p:spPr bwMode="auto">
          <a:xfrm>
            <a:off x="7772910" y="3504474"/>
            <a:ext cx="3146102" cy="1828800"/>
          </a:xfrm>
          <a:prstGeom prst="roundRect">
            <a:avLst/>
          </a:prstGeom>
          <a:solidFill>
            <a:srgbClr val="9D0865"/>
          </a:solidFill>
          <a:ln w="19050">
            <a:noFill/>
            <a:miter lim="800000"/>
            <a:headEnd/>
            <a:tailEnd/>
          </a:ln>
          <a:effectLst/>
        </p:spPr>
        <p:txBody>
          <a:bodyPr wrap="square" lIns="72000" tIns="72000" rIns="72000" bIns="72000" rtlCol="0" anchor="ctr" anchorCtr="0">
            <a:noAutofit/>
          </a:bodyPr>
          <a:lstStyle/>
          <a:p>
            <a:pPr defTabSz="914377">
              <a:buClr>
                <a:schemeClr val="bg1"/>
              </a:buClr>
              <a:defRPr/>
            </a:pPr>
            <a:r>
              <a:rPr lang="en-GB" b="1" dirty="0">
                <a:solidFill>
                  <a:schemeClr val="bg1"/>
                </a:solidFill>
                <a:sym typeface="Lexia" panose="02060503040202020203" pitchFamily="18" charset="0"/>
              </a:rPr>
              <a:t>Specialist availability</a:t>
            </a:r>
          </a:p>
          <a:p>
            <a:pPr marL="182563" marR="0" lvl="0" indent="-182563" defTabSz="914400" rtl="0" eaLnBrk="1" fontAlgn="auto" latinLnBrk="0" hangingPunct="1">
              <a:buClr>
                <a:schemeClr val="bg1"/>
              </a:buClr>
              <a:buSzTx/>
              <a:buFont typeface="Arial" panose="020B0604020202020204" pitchFamily="34" charset="0"/>
              <a:buChar char="•"/>
              <a:tabLst/>
              <a:defRPr/>
            </a:pPr>
            <a:r>
              <a:rPr kumimoji="0" lang="en-GB" sz="1600" b="0" i="0" u="none" strike="noStrike" kern="1200" cap="none" spc="0" normalizeH="0" baseline="0" noProof="0" dirty="0">
                <a:ln>
                  <a:noFill/>
                </a:ln>
                <a:solidFill>
                  <a:schemeClr val="bg1"/>
                </a:solidFill>
                <a:effectLst/>
                <a:uLnTx/>
                <a:uFillTx/>
                <a:ea typeface="+mn-ea"/>
                <a:cs typeface="+mn-cs"/>
              </a:rPr>
              <a:t>High-volume expert centres (linked to lowered mortality and better patient outcomes for liver resection)</a:t>
            </a:r>
            <a:r>
              <a:rPr kumimoji="0" lang="en-GB" sz="1600" b="0" i="0" u="none" strike="noStrike" kern="1200" cap="none" spc="0" normalizeH="0" baseline="30000" noProof="0" dirty="0">
                <a:ln>
                  <a:noFill/>
                </a:ln>
                <a:solidFill>
                  <a:schemeClr val="bg1"/>
                </a:solidFill>
                <a:effectLst/>
                <a:uLnTx/>
                <a:uFillTx/>
                <a:ea typeface="+mn-ea"/>
                <a:cs typeface="+mn-cs"/>
              </a:rPr>
              <a:t>3</a:t>
            </a:r>
          </a:p>
        </p:txBody>
      </p:sp>
      <p:cxnSp>
        <p:nvCxnSpPr>
          <p:cNvPr id="74" name="Straight Connector 73">
            <a:extLst>
              <a:ext uri="{FF2B5EF4-FFF2-40B4-BE49-F238E27FC236}">
                <a16:creationId xmlns:a16="http://schemas.microsoft.com/office/drawing/2014/main" id="{DD65F522-75D4-9FD6-19FA-913688BF3197}"/>
              </a:ext>
            </a:extLst>
          </p:cNvPr>
          <p:cNvCxnSpPr>
            <a:cxnSpLocks/>
            <a:stCxn id="70" idx="2"/>
            <a:endCxn id="69" idx="0"/>
          </p:cNvCxnSpPr>
          <p:nvPr/>
        </p:nvCxnSpPr>
        <p:spPr>
          <a:xfrm>
            <a:off x="6096000" y="3232920"/>
            <a:ext cx="0" cy="265195"/>
          </a:xfrm>
          <a:prstGeom prst="line">
            <a:avLst/>
          </a:prstGeom>
          <a:solidFill>
            <a:schemeClr val="bg1"/>
          </a:solidFill>
          <a:ln w="38100">
            <a:solidFill>
              <a:srgbClr val="9D0865"/>
            </a:solidFill>
          </a:ln>
        </p:spPr>
        <p:style>
          <a:lnRef idx="2">
            <a:schemeClr val="accent1">
              <a:shade val="50000"/>
            </a:schemeClr>
          </a:lnRef>
          <a:fillRef idx="1">
            <a:schemeClr val="accent1"/>
          </a:fillRef>
          <a:effectRef idx="0">
            <a:schemeClr val="accent1"/>
          </a:effectRef>
          <a:fontRef idx="minor">
            <a:schemeClr val="lt1"/>
          </a:fontRef>
        </p:style>
      </p:cxnSp>
      <p:cxnSp>
        <p:nvCxnSpPr>
          <p:cNvPr id="76" name="Straight Connector 75">
            <a:extLst>
              <a:ext uri="{FF2B5EF4-FFF2-40B4-BE49-F238E27FC236}">
                <a16:creationId xmlns:a16="http://schemas.microsoft.com/office/drawing/2014/main" id="{70AA32F7-B382-3E31-75B1-196E75281B77}"/>
              </a:ext>
            </a:extLst>
          </p:cNvPr>
          <p:cNvCxnSpPr>
            <a:cxnSpLocks/>
            <a:endCxn id="69" idx="2"/>
          </p:cNvCxnSpPr>
          <p:nvPr/>
        </p:nvCxnSpPr>
        <p:spPr>
          <a:xfrm>
            <a:off x="4367883" y="4595395"/>
            <a:ext cx="630837" cy="0"/>
          </a:xfrm>
          <a:prstGeom prst="line">
            <a:avLst/>
          </a:prstGeom>
          <a:solidFill>
            <a:schemeClr val="bg1"/>
          </a:solidFill>
          <a:ln w="38100">
            <a:solidFill>
              <a:srgbClr val="9D0865"/>
            </a:solidFill>
          </a:ln>
        </p:spPr>
        <p:style>
          <a:lnRef idx="2">
            <a:schemeClr val="accent1">
              <a:shade val="50000"/>
            </a:schemeClr>
          </a:lnRef>
          <a:fillRef idx="1">
            <a:schemeClr val="accent1"/>
          </a:fillRef>
          <a:effectRef idx="0">
            <a:schemeClr val="accent1"/>
          </a:effectRef>
          <a:fontRef idx="minor">
            <a:schemeClr val="lt1"/>
          </a:fontRef>
        </p:style>
      </p:cxnSp>
      <p:cxnSp>
        <p:nvCxnSpPr>
          <p:cNvPr id="78" name="Straight Connector 77">
            <a:extLst>
              <a:ext uri="{FF2B5EF4-FFF2-40B4-BE49-F238E27FC236}">
                <a16:creationId xmlns:a16="http://schemas.microsoft.com/office/drawing/2014/main" id="{A68C323E-4280-B132-AD87-A1482889DA7B}"/>
              </a:ext>
            </a:extLst>
          </p:cNvPr>
          <p:cNvCxnSpPr>
            <a:cxnSpLocks/>
            <a:endCxn id="69" idx="6"/>
          </p:cNvCxnSpPr>
          <p:nvPr/>
        </p:nvCxnSpPr>
        <p:spPr>
          <a:xfrm flipH="1">
            <a:off x="7193280" y="4595395"/>
            <a:ext cx="579630" cy="0"/>
          </a:xfrm>
          <a:prstGeom prst="line">
            <a:avLst/>
          </a:prstGeom>
          <a:solidFill>
            <a:schemeClr val="bg1"/>
          </a:solidFill>
          <a:ln w="38100">
            <a:solidFill>
              <a:srgbClr val="9D0865"/>
            </a:solidFill>
          </a:ln>
        </p:spPr>
        <p:style>
          <a:lnRef idx="2">
            <a:schemeClr val="accent1">
              <a:shade val="50000"/>
            </a:schemeClr>
          </a:lnRef>
          <a:fillRef idx="1">
            <a:schemeClr val="accent1"/>
          </a:fillRef>
          <a:effectRef idx="0">
            <a:schemeClr val="accent1"/>
          </a:effectRef>
          <a:fontRef idx="minor">
            <a:schemeClr val="lt1"/>
          </a:fontRef>
        </p:style>
      </p:cxnSp>
      <p:sp>
        <p:nvSpPr>
          <p:cNvPr id="3" name="TextBox 3">
            <a:extLst>
              <a:ext uri="{FF2B5EF4-FFF2-40B4-BE49-F238E27FC236}">
                <a16:creationId xmlns:a16="http://schemas.microsoft.com/office/drawing/2014/main" id="{118B3284-64AF-8101-A445-C45EDE390CC3}"/>
              </a:ext>
            </a:extLst>
          </p:cNvPr>
          <p:cNvSpPr txBox="1"/>
          <p:nvPr/>
        </p:nvSpPr>
        <p:spPr>
          <a:xfrm>
            <a:off x="2475636" y="6389047"/>
            <a:ext cx="7455347" cy="203838"/>
          </a:xfrm>
          <a:prstGeom prst="rect">
            <a:avLst/>
          </a:prstGeom>
          <a:noFill/>
        </p:spPr>
        <p:txBody>
          <a:bodyPr wrap="square" lIns="91440" tIns="45720" rIns="91440" bIns="45720" anchor="b" anchorCtr="0">
            <a:spAutoFit/>
          </a:bodyPr>
          <a:lstStyle/>
          <a:p>
            <a:pPr lvl="0" algn="r">
              <a:lnSpc>
                <a:spcPct val="90000"/>
              </a:lnSpc>
              <a:spcBef>
                <a:spcPts val="1000"/>
              </a:spcBef>
              <a:buClr>
                <a:srgbClr val="003865"/>
              </a:buClr>
              <a:defRPr/>
            </a:pPr>
            <a:r>
              <a:rPr lang="en-GB" sz="800" b="1" dirty="0">
                <a:solidFill>
                  <a:schemeClr val="tx1">
                    <a:lumMod val="65000"/>
                    <a:lumOff val="35000"/>
                  </a:schemeClr>
                </a:solidFill>
                <a:latin typeface="Aptos" panose="020B0004020202020204" pitchFamily="34" charset="0"/>
              </a:rPr>
              <a:t>1. </a:t>
            </a:r>
            <a:r>
              <a:rPr lang="en-GB" sz="800" dirty="0">
                <a:solidFill>
                  <a:schemeClr val="tx1">
                    <a:lumMod val="65000"/>
                    <a:lumOff val="35000"/>
                  </a:schemeClr>
                </a:solidFill>
                <a:latin typeface="Aptos" panose="020B0004020202020204" pitchFamily="34" charset="0"/>
              </a:rPr>
              <a:t>Valle JW, et al.</a:t>
            </a:r>
            <a:r>
              <a:rPr lang="en-GB" sz="800" i="1" dirty="0">
                <a:solidFill>
                  <a:schemeClr val="tx1">
                    <a:lumMod val="65000"/>
                    <a:lumOff val="35000"/>
                  </a:schemeClr>
                </a:solidFill>
                <a:latin typeface="Aptos" panose="020B0004020202020204" pitchFamily="34" charset="0"/>
              </a:rPr>
              <a:t> Lancet </a:t>
            </a:r>
            <a:r>
              <a:rPr lang="en-GB" sz="800" dirty="0">
                <a:solidFill>
                  <a:schemeClr val="tx1">
                    <a:lumMod val="65000"/>
                    <a:lumOff val="35000"/>
                  </a:schemeClr>
                </a:solidFill>
                <a:latin typeface="Aptos" panose="020B0004020202020204" pitchFamily="34" charset="0"/>
              </a:rPr>
              <a:t>2021;397:428–444.  </a:t>
            </a:r>
            <a:r>
              <a:rPr lang="en-GB" sz="800" b="1" dirty="0">
                <a:solidFill>
                  <a:schemeClr val="tx1">
                    <a:lumMod val="65000"/>
                    <a:lumOff val="35000"/>
                  </a:schemeClr>
                </a:solidFill>
                <a:latin typeface="Aptos" panose="020B0004020202020204" pitchFamily="34" charset="0"/>
              </a:rPr>
              <a:t>2. </a:t>
            </a:r>
            <a:r>
              <a:rPr lang="en-GB" sz="800" dirty="0">
                <a:solidFill>
                  <a:schemeClr val="tx1">
                    <a:lumMod val="65000"/>
                    <a:lumOff val="35000"/>
                  </a:schemeClr>
                </a:solidFill>
                <a:latin typeface="Aptos" panose="020B0004020202020204" pitchFamily="34" charset="0"/>
              </a:rPr>
              <a:t>Bridgewater JA, et al. </a:t>
            </a:r>
            <a:r>
              <a:rPr lang="en-GB" sz="800" i="1" dirty="0">
                <a:solidFill>
                  <a:schemeClr val="tx1">
                    <a:lumMod val="65000"/>
                    <a:lumOff val="35000"/>
                  </a:schemeClr>
                </a:solidFill>
                <a:latin typeface="Aptos" panose="020B0004020202020204" pitchFamily="34" charset="0"/>
              </a:rPr>
              <a:t>Am Soc Clin Oncol </a:t>
            </a:r>
            <a:r>
              <a:rPr lang="en-GB" sz="800" i="1" dirty="0" err="1">
                <a:solidFill>
                  <a:schemeClr val="tx1">
                    <a:lumMod val="65000"/>
                    <a:lumOff val="35000"/>
                  </a:schemeClr>
                </a:solidFill>
                <a:latin typeface="Aptos" panose="020B0004020202020204" pitchFamily="34" charset="0"/>
              </a:rPr>
              <a:t>Educ</a:t>
            </a:r>
            <a:r>
              <a:rPr lang="en-GB" sz="800" i="1" dirty="0">
                <a:solidFill>
                  <a:schemeClr val="tx1">
                    <a:lumMod val="65000"/>
                    <a:lumOff val="35000"/>
                  </a:schemeClr>
                </a:solidFill>
                <a:latin typeface="Aptos" panose="020B0004020202020204" pitchFamily="34" charset="0"/>
              </a:rPr>
              <a:t> Book </a:t>
            </a:r>
            <a:r>
              <a:rPr lang="en-GB" sz="800" dirty="0">
                <a:solidFill>
                  <a:schemeClr val="tx1">
                    <a:lumMod val="65000"/>
                    <a:lumOff val="35000"/>
                  </a:schemeClr>
                </a:solidFill>
                <a:latin typeface="Aptos" panose="020B0004020202020204" pitchFamily="34" charset="0"/>
              </a:rPr>
              <a:t>2016;35:e194–e203.  </a:t>
            </a:r>
            <a:r>
              <a:rPr lang="en-GB" sz="800" b="1" dirty="0">
                <a:solidFill>
                  <a:schemeClr val="tx1">
                    <a:lumMod val="65000"/>
                    <a:lumOff val="35000"/>
                  </a:schemeClr>
                </a:solidFill>
                <a:latin typeface="Aptos" panose="020B0004020202020204" pitchFamily="34" charset="0"/>
              </a:rPr>
              <a:t>3. </a:t>
            </a:r>
            <a:r>
              <a:rPr lang="en-GB" sz="800" dirty="0" err="1">
                <a:solidFill>
                  <a:schemeClr val="tx1">
                    <a:lumMod val="65000"/>
                    <a:lumOff val="35000"/>
                  </a:schemeClr>
                </a:solidFill>
                <a:latin typeface="Aptos" panose="020B0004020202020204" pitchFamily="34" charset="0"/>
              </a:rPr>
              <a:t>Filmann</a:t>
            </a:r>
            <a:r>
              <a:rPr lang="en-GB" sz="800" dirty="0">
                <a:solidFill>
                  <a:schemeClr val="tx1">
                    <a:lumMod val="65000"/>
                    <a:lumOff val="35000"/>
                  </a:schemeClr>
                </a:solidFill>
                <a:latin typeface="Aptos" panose="020B0004020202020204" pitchFamily="34" charset="0"/>
              </a:rPr>
              <a:t> N,  et al. </a:t>
            </a:r>
            <a:r>
              <a:rPr lang="en-GB" sz="800" i="1" dirty="0">
                <a:solidFill>
                  <a:schemeClr val="tx1">
                    <a:lumMod val="65000"/>
                    <a:lumOff val="35000"/>
                  </a:schemeClr>
                </a:solidFill>
                <a:latin typeface="Aptos" panose="020B0004020202020204" pitchFamily="34" charset="0"/>
              </a:rPr>
              <a:t>BJS</a:t>
            </a:r>
            <a:r>
              <a:rPr lang="en-GB" sz="800" dirty="0">
                <a:solidFill>
                  <a:schemeClr val="tx1">
                    <a:lumMod val="65000"/>
                    <a:lumOff val="35000"/>
                  </a:schemeClr>
                </a:solidFill>
                <a:latin typeface="Aptos" panose="020B0004020202020204" pitchFamily="34" charset="0"/>
              </a:rPr>
              <a:t> 2019; 106:1523-1529.</a:t>
            </a:r>
          </a:p>
        </p:txBody>
      </p:sp>
    </p:spTree>
    <p:extLst>
      <p:ext uri="{BB962C8B-B14F-4D97-AF65-F5344CB8AC3E}">
        <p14:creationId xmlns:p14="http://schemas.microsoft.com/office/powerpoint/2010/main" val="750910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2B2363-ECBA-E3F0-B27F-D2AC4363CCAD}"/>
              </a:ext>
            </a:extLst>
          </p:cNvPr>
          <p:cNvSpPr txBox="1"/>
          <p:nvPr/>
        </p:nvSpPr>
        <p:spPr>
          <a:xfrm>
            <a:off x="1429058" y="1168069"/>
            <a:ext cx="5803576" cy="338554"/>
          </a:xfrm>
          <a:prstGeom prst="rect">
            <a:avLst/>
          </a:prstGeom>
          <a:noFill/>
        </p:spPr>
        <p:txBody>
          <a:bodyPr wrap="none" rtlCol="0">
            <a:spAutoFit/>
          </a:bodyPr>
          <a:lstStyle/>
          <a:p>
            <a:r>
              <a:rPr lang="en-GB" sz="1600" dirty="0">
                <a:solidFill>
                  <a:schemeClr val="tx1">
                    <a:lumMod val="75000"/>
                    <a:lumOff val="25000"/>
                  </a:schemeClr>
                </a:solidFill>
              </a:rPr>
              <a:t>Cholangiocarcinoma </a:t>
            </a:r>
            <a:r>
              <a:rPr lang="en-GB" sz="1600" b="1" dirty="0">
                <a:solidFill>
                  <a:schemeClr val="tx1">
                    <a:lumMod val="75000"/>
                    <a:lumOff val="25000"/>
                  </a:schemeClr>
                </a:solidFill>
              </a:rPr>
              <a:t>diagnosis</a:t>
            </a:r>
            <a:r>
              <a:rPr lang="en-GB" sz="1600" dirty="0">
                <a:solidFill>
                  <a:schemeClr val="tx1">
                    <a:lumMod val="75000"/>
                    <a:lumOff val="25000"/>
                  </a:schemeClr>
                </a:solidFill>
              </a:rPr>
              <a:t> remains a </a:t>
            </a:r>
            <a:r>
              <a:rPr lang="en-GB" sz="1600" b="1" dirty="0">
                <a:solidFill>
                  <a:schemeClr val="tx1">
                    <a:lumMod val="75000"/>
                    <a:lumOff val="25000"/>
                  </a:schemeClr>
                </a:solidFill>
              </a:rPr>
              <a:t>complex challenge</a:t>
            </a:r>
            <a:r>
              <a:rPr lang="en-GB" sz="1600" b="1" baseline="30000" dirty="0">
                <a:solidFill>
                  <a:schemeClr val="tx1">
                    <a:lumMod val="75000"/>
                    <a:lumOff val="25000"/>
                  </a:schemeClr>
                </a:solidFill>
              </a:rPr>
              <a:t>1</a:t>
            </a:r>
            <a:endParaRPr lang="en-DE" sz="1600" b="1" baseline="30000" dirty="0">
              <a:solidFill>
                <a:schemeClr val="tx1">
                  <a:lumMod val="75000"/>
                  <a:lumOff val="25000"/>
                </a:schemeClr>
              </a:solidFill>
            </a:endParaRPr>
          </a:p>
        </p:txBody>
      </p:sp>
      <p:sp>
        <p:nvSpPr>
          <p:cNvPr id="4" name="TextBox 3">
            <a:extLst>
              <a:ext uri="{FF2B5EF4-FFF2-40B4-BE49-F238E27FC236}">
                <a16:creationId xmlns:a16="http://schemas.microsoft.com/office/drawing/2014/main" id="{C0854205-4354-113C-1D9B-8832B774C5B4}"/>
              </a:ext>
            </a:extLst>
          </p:cNvPr>
          <p:cNvSpPr txBox="1"/>
          <p:nvPr/>
        </p:nvSpPr>
        <p:spPr>
          <a:xfrm>
            <a:off x="1429058" y="1762158"/>
            <a:ext cx="9837986" cy="584775"/>
          </a:xfrm>
          <a:prstGeom prst="rect">
            <a:avLst/>
          </a:prstGeom>
          <a:noFill/>
        </p:spPr>
        <p:txBody>
          <a:bodyPr wrap="square" rtlCol="0">
            <a:spAutoFit/>
          </a:bodyPr>
          <a:lstStyle/>
          <a:p>
            <a:r>
              <a:rPr lang="en-GB" sz="1600" dirty="0">
                <a:solidFill>
                  <a:schemeClr val="tx1">
                    <a:lumMod val="75000"/>
                    <a:lumOff val="25000"/>
                  </a:schemeClr>
                </a:solidFill>
              </a:rPr>
              <a:t>This challenge of late diagnosis in biliary tract cancers highlights a critical need: </a:t>
            </a:r>
            <a:r>
              <a:rPr lang="en-GB" sz="1600" b="1" dirty="0">
                <a:solidFill>
                  <a:schemeClr val="tx1">
                    <a:lumMod val="75000"/>
                    <a:lumOff val="25000"/>
                  </a:schemeClr>
                </a:solidFill>
              </a:rPr>
              <a:t>multidisciplinary team consultation must begin at suspicion, not confirmation</a:t>
            </a:r>
            <a:r>
              <a:rPr lang="en-GB" sz="1600" b="1" baseline="30000" dirty="0">
                <a:solidFill>
                  <a:schemeClr val="tx1">
                    <a:lumMod val="75000"/>
                    <a:lumOff val="25000"/>
                  </a:schemeClr>
                </a:solidFill>
              </a:rPr>
              <a:t>2-3</a:t>
            </a:r>
            <a:endParaRPr lang="en-DE" sz="1600" b="1" dirty="0">
              <a:solidFill>
                <a:schemeClr val="tx1">
                  <a:lumMod val="75000"/>
                  <a:lumOff val="25000"/>
                </a:schemeClr>
              </a:solidFill>
            </a:endParaRPr>
          </a:p>
        </p:txBody>
      </p:sp>
      <p:grpSp>
        <p:nvGrpSpPr>
          <p:cNvPr id="5" name="Group 4">
            <a:extLst>
              <a:ext uri="{FF2B5EF4-FFF2-40B4-BE49-F238E27FC236}">
                <a16:creationId xmlns:a16="http://schemas.microsoft.com/office/drawing/2014/main" id="{9CA6BC7A-4948-0BF0-54AD-6B8D14FB874B}"/>
              </a:ext>
            </a:extLst>
          </p:cNvPr>
          <p:cNvGrpSpPr/>
          <p:nvPr/>
        </p:nvGrpSpPr>
        <p:grpSpPr>
          <a:xfrm>
            <a:off x="1005839" y="1169877"/>
            <a:ext cx="331716" cy="331716"/>
            <a:chOff x="6517125" y="4330387"/>
            <a:chExt cx="511444" cy="511444"/>
          </a:xfrm>
        </p:grpSpPr>
        <p:sp>
          <p:nvSpPr>
            <p:cNvPr id="6" name="Oval 5">
              <a:extLst>
                <a:ext uri="{FF2B5EF4-FFF2-40B4-BE49-F238E27FC236}">
                  <a16:creationId xmlns:a16="http://schemas.microsoft.com/office/drawing/2014/main" id="{ECC2EFBA-907C-8E32-FAD5-4F82803D86E1}"/>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sp>
          <p:nvSpPr>
            <p:cNvPr id="7" name="Chevron 13">
              <a:extLst>
                <a:ext uri="{FF2B5EF4-FFF2-40B4-BE49-F238E27FC236}">
                  <a16:creationId xmlns:a16="http://schemas.microsoft.com/office/drawing/2014/main" id="{89FCE0E6-6210-AD19-6E64-4E088B31B7F3}"/>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grpSp>
      <p:grpSp>
        <p:nvGrpSpPr>
          <p:cNvPr id="8" name="Group 7">
            <a:extLst>
              <a:ext uri="{FF2B5EF4-FFF2-40B4-BE49-F238E27FC236}">
                <a16:creationId xmlns:a16="http://schemas.microsoft.com/office/drawing/2014/main" id="{F72F970B-36A8-F72D-B5DC-584726BAF68F}"/>
              </a:ext>
            </a:extLst>
          </p:cNvPr>
          <p:cNvGrpSpPr/>
          <p:nvPr/>
        </p:nvGrpSpPr>
        <p:grpSpPr>
          <a:xfrm>
            <a:off x="1005839" y="1787982"/>
            <a:ext cx="331716" cy="331716"/>
            <a:chOff x="6517125" y="4330387"/>
            <a:chExt cx="511444" cy="511444"/>
          </a:xfrm>
        </p:grpSpPr>
        <p:sp>
          <p:nvSpPr>
            <p:cNvPr id="9" name="Oval 8">
              <a:extLst>
                <a:ext uri="{FF2B5EF4-FFF2-40B4-BE49-F238E27FC236}">
                  <a16:creationId xmlns:a16="http://schemas.microsoft.com/office/drawing/2014/main" id="{3435BC82-D0CA-8E7A-3967-6591876C25B1}"/>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sp>
          <p:nvSpPr>
            <p:cNvPr id="10" name="Chevron 13">
              <a:extLst>
                <a:ext uri="{FF2B5EF4-FFF2-40B4-BE49-F238E27FC236}">
                  <a16:creationId xmlns:a16="http://schemas.microsoft.com/office/drawing/2014/main" id="{FFAF70D0-F1B1-11F0-ED8E-208A77B2D0FC}"/>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grpSp>
      <p:grpSp>
        <p:nvGrpSpPr>
          <p:cNvPr id="11" name="Group 10">
            <a:extLst>
              <a:ext uri="{FF2B5EF4-FFF2-40B4-BE49-F238E27FC236}">
                <a16:creationId xmlns:a16="http://schemas.microsoft.com/office/drawing/2014/main" id="{571C5090-420A-3E1B-7559-0339288F3076}"/>
              </a:ext>
            </a:extLst>
          </p:cNvPr>
          <p:cNvGrpSpPr/>
          <p:nvPr/>
        </p:nvGrpSpPr>
        <p:grpSpPr>
          <a:xfrm>
            <a:off x="1005839" y="5133002"/>
            <a:ext cx="331716" cy="331716"/>
            <a:chOff x="6517125" y="4330387"/>
            <a:chExt cx="511444" cy="511444"/>
          </a:xfrm>
        </p:grpSpPr>
        <p:sp>
          <p:nvSpPr>
            <p:cNvPr id="12" name="Oval 11">
              <a:extLst>
                <a:ext uri="{FF2B5EF4-FFF2-40B4-BE49-F238E27FC236}">
                  <a16:creationId xmlns:a16="http://schemas.microsoft.com/office/drawing/2014/main" id="{EE642A0F-30FC-EDCB-06DD-2C15CF6992DF}"/>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sp>
          <p:nvSpPr>
            <p:cNvPr id="13" name="Chevron 13">
              <a:extLst>
                <a:ext uri="{FF2B5EF4-FFF2-40B4-BE49-F238E27FC236}">
                  <a16:creationId xmlns:a16="http://schemas.microsoft.com/office/drawing/2014/main" id="{DFA705E2-6C7D-CA88-C7F3-416BBB8DD5FC}"/>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grpSp>
      <p:grpSp>
        <p:nvGrpSpPr>
          <p:cNvPr id="14" name="Group 13">
            <a:extLst>
              <a:ext uri="{FF2B5EF4-FFF2-40B4-BE49-F238E27FC236}">
                <a16:creationId xmlns:a16="http://schemas.microsoft.com/office/drawing/2014/main" id="{9F39CB8C-BED2-33EF-1DA4-1E6AF23765DD}"/>
              </a:ext>
            </a:extLst>
          </p:cNvPr>
          <p:cNvGrpSpPr/>
          <p:nvPr/>
        </p:nvGrpSpPr>
        <p:grpSpPr>
          <a:xfrm>
            <a:off x="1005839" y="3443886"/>
            <a:ext cx="331716" cy="331716"/>
            <a:chOff x="6517125" y="4330387"/>
            <a:chExt cx="511444" cy="511444"/>
          </a:xfrm>
        </p:grpSpPr>
        <p:sp>
          <p:nvSpPr>
            <p:cNvPr id="15" name="Oval 14">
              <a:extLst>
                <a:ext uri="{FF2B5EF4-FFF2-40B4-BE49-F238E27FC236}">
                  <a16:creationId xmlns:a16="http://schemas.microsoft.com/office/drawing/2014/main" id="{0FE64323-0B3E-5C03-702E-1982769ED2F0}"/>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sp>
          <p:nvSpPr>
            <p:cNvPr id="16" name="Chevron 13">
              <a:extLst>
                <a:ext uri="{FF2B5EF4-FFF2-40B4-BE49-F238E27FC236}">
                  <a16:creationId xmlns:a16="http://schemas.microsoft.com/office/drawing/2014/main" id="{BFE43062-258E-44EF-55EF-AD1F649B4330}"/>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grpSp>
      <p:sp>
        <p:nvSpPr>
          <p:cNvPr id="17" name="TextBox 16">
            <a:extLst>
              <a:ext uri="{FF2B5EF4-FFF2-40B4-BE49-F238E27FC236}">
                <a16:creationId xmlns:a16="http://schemas.microsoft.com/office/drawing/2014/main" id="{26D64765-5B11-D95F-3431-20B8484ADF8E}"/>
              </a:ext>
            </a:extLst>
          </p:cNvPr>
          <p:cNvSpPr txBox="1"/>
          <p:nvPr/>
        </p:nvSpPr>
        <p:spPr>
          <a:xfrm>
            <a:off x="1429058" y="4290291"/>
            <a:ext cx="10113897" cy="584775"/>
          </a:xfrm>
          <a:prstGeom prst="rect">
            <a:avLst/>
          </a:prstGeom>
          <a:noFill/>
        </p:spPr>
        <p:txBody>
          <a:bodyPr wrap="square" rtlCol="0">
            <a:spAutoFit/>
          </a:bodyPr>
          <a:lstStyle/>
          <a:p>
            <a:r>
              <a:rPr lang="en-GB" sz="1600" b="1" dirty="0">
                <a:solidFill>
                  <a:schemeClr val="tx1">
                    <a:lumMod val="75000"/>
                    <a:lumOff val="25000"/>
                  </a:schemeClr>
                </a:solidFill>
              </a:rPr>
              <a:t>Differentiating CCA from other hepatic or metastatic lesions</a:t>
            </a:r>
            <a:r>
              <a:rPr lang="en-GB" sz="1600" dirty="0">
                <a:solidFill>
                  <a:schemeClr val="tx1">
                    <a:lumMod val="75000"/>
                    <a:lumOff val="25000"/>
                  </a:schemeClr>
                </a:solidFill>
              </a:rPr>
              <a:t>, including CUP, often requires the combined expertise of radiologists, pathologists, and hepatobiliary specialists, further reinforcing the need for MDTs</a:t>
            </a:r>
            <a:r>
              <a:rPr lang="en-GB" sz="1600" b="1" baseline="30000" dirty="0">
                <a:solidFill>
                  <a:schemeClr val="tx1">
                    <a:lumMod val="75000"/>
                    <a:lumOff val="25000"/>
                  </a:schemeClr>
                </a:solidFill>
              </a:rPr>
              <a:t>2-3</a:t>
            </a:r>
            <a:endParaRPr lang="en-DE" sz="1600" dirty="0">
              <a:solidFill>
                <a:schemeClr val="tx1">
                  <a:lumMod val="75000"/>
                  <a:lumOff val="25000"/>
                </a:schemeClr>
              </a:solidFill>
            </a:endParaRPr>
          </a:p>
        </p:txBody>
      </p:sp>
      <p:sp>
        <p:nvSpPr>
          <p:cNvPr id="19" name="TextBox 18">
            <a:extLst>
              <a:ext uri="{FF2B5EF4-FFF2-40B4-BE49-F238E27FC236}">
                <a16:creationId xmlns:a16="http://schemas.microsoft.com/office/drawing/2014/main" id="{486CA40B-03CC-3DFF-EE1B-5CA881A4CA68}"/>
              </a:ext>
            </a:extLst>
          </p:cNvPr>
          <p:cNvSpPr txBox="1"/>
          <p:nvPr/>
        </p:nvSpPr>
        <p:spPr>
          <a:xfrm>
            <a:off x="1429059" y="2604869"/>
            <a:ext cx="9665600" cy="584775"/>
          </a:xfrm>
          <a:prstGeom prst="rect">
            <a:avLst/>
          </a:prstGeom>
          <a:noFill/>
        </p:spPr>
        <p:txBody>
          <a:bodyPr wrap="square" rtlCol="0">
            <a:spAutoFit/>
          </a:bodyPr>
          <a:lstStyle/>
          <a:p>
            <a:pPr fontAlgn="base"/>
            <a:r>
              <a:rPr lang="en-US" sz="1600" dirty="0">
                <a:solidFill>
                  <a:schemeClr val="tx1">
                    <a:lumMod val="75000"/>
                    <a:lumOff val="25000"/>
                  </a:schemeClr>
                </a:solidFill>
              </a:rPr>
              <a:t>Every new patient and each new treatment </a:t>
            </a:r>
            <a:r>
              <a:rPr lang="en-US" sz="1600" b="1" dirty="0">
                <a:solidFill>
                  <a:schemeClr val="tx1">
                    <a:lumMod val="75000"/>
                    <a:lumOff val="25000"/>
                  </a:schemeClr>
                </a:solidFill>
              </a:rPr>
              <a:t>should be discussed collectively</a:t>
            </a:r>
            <a:r>
              <a:rPr lang="en-US" sz="1600" dirty="0">
                <a:solidFill>
                  <a:schemeClr val="tx1">
                    <a:lumMod val="75000"/>
                    <a:lumOff val="25000"/>
                  </a:schemeClr>
                </a:solidFill>
              </a:rPr>
              <a:t>, including diagnosis, treatment decisions, patient preferences, and suppor</a:t>
            </a:r>
            <a:r>
              <a:rPr lang="en-US" sz="1600" b="0" i="0" u="none" strike="noStrike" dirty="0">
                <a:solidFill>
                  <a:schemeClr val="tx1">
                    <a:lumMod val="75000"/>
                    <a:lumOff val="25000"/>
                  </a:schemeClr>
                </a:solidFill>
                <a:effectLst/>
              </a:rPr>
              <a:t>tive care needs</a:t>
            </a:r>
            <a:r>
              <a:rPr lang="en-GB" sz="1600" b="1" baseline="30000" dirty="0">
                <a:solidFill>
                  <a:schemeClr val="tx1">
                    <a:lumMod val="75000"/>
                    <a:lumOff val="25000"/>
                  </a:schemeClr>
                </a:solidFill>
              </a:rPr>
              <a:t>2-3</a:t>
            </a:r>
            <a:endParaRPr lang="en-US" sz="1600" b="0" i="0" u="none" strike="noStrike" dirty="0">
              <a:solidFill>
                <a:schemeClr val="tx1">
                  <a:lumMod val="75000"/>
                  <a:lumOff val="25000"/>
                </a:schemeClr>
              </a:solidFill>
              <a:effectLst/>
            </a:endParaRPr>
          </a:p>
        </p:txBody>
      </p:sp>
      <p:sp>
        <p:nvSpPr>
          <p:cNvPr id="20" name="TextBox 19">
            <a:extLst>
              <a:ext uri="{FF2B5EF4-FFF2-40B4-BE49-F238E27FC236}">
                <a16:creationId xmlns:a16="http://schemas.microsoft.com/office/drawing/2014/main" id="{BD7C85A3-4A45-9544-932A-8DD5DA0CBC3C}"/>
              </a:ext>
            </a:extLst>
          </p:cNvPr>
          <p:cNvSpPr txBox="1"/>
          <p:nvPr/>
        </p:nvSpPr>
        <p:spPr>
          <a:xfrm>
            <a:off x="1429058" y="5133002"/>
            <a:ext cx="9957608" cy="584775"/>
          </a:xfrm>
          <a:prstGeom prst="rect">
            <a:avLst/>
          </a:prstGeom>
          <a:noFill/>
        </p:spPr>
        <p:txBody>
          <a:bodyPr wrap="square" rtlCol="0">
            <a:spAutoFit/>
          </a:bodyPr>
          <a:lstStyle/>
          <a:p>
            <a:pPr fontAlgn="base"/>
            <a:r>
              <a:rPr lang="en-US" sz="1600" b="1" dirty="0">
                <a:solidFill>
                  <a:schemeClr val="tx1">
                    <a:lumMod val="75000"/>
                    <a:lumOff val="25000"/>
                  </a:schemeClr>
                </a:solidFill>
              </a:rPr>
              <a:t>National guidelines </a:t>
            </a:r>
            <a:r>
              <a:rPr lang="en-US" sz="1600" dirty="0">
                <a:solidFill>
                  <a:schemeClr val="tx1">
                    <a:lumMod val="75000"/>
                    <a:lumOff val="25000"/>
                  </a:schemeClr>
                </a:solidFill>
              </a:rPr>
              <a:t>should be used for diagnosis and treatment decision-making, with awareness of international guidelines to offer the best possible care</a:t>
            </a:r>
            <a:r>
              <a:rPr lang="en-GB" sz="1600" b="1" baseline="30000">
                <a:solidFill>
                  <a:schemeClr val="tx1">
                    <a:lumMod val="75000"/>
                    <a:lumOff val="25000"/>
                  </a:schemeClr>
                </a:solidFill>
              </a:rPr>
              <a:t>4</a:t>
            </a:r>
            <a:endParaRPr lang="en-US" sz="1600" dirty="0">
              <a:solidFill>
                <a:schemeClr val="tx1">
                  <a:lumMod val="75000"/>
                  <a:lumOff val="25000"/>
                </a:schemeClr>
              </a:solidFill>
            </a:endParaRPr>
          </a:p>
        </p:txBody>
      </p:sp>
      <p:sp>
        <p:nvSpPr>
          <p:cNvPr id="21" name="TextBox 20">
            <a:extLst>
              <a:ext uri="{FF2B5EF4-FFF2-40B4-BE49-F238E27FC236}">
                <a16:creationId xmlns:a16="http://schemas.microsoft.com/office/drawing/2014/main" id="{103BD69A-5417-175C-880B-C69B899D129B}"/>
              </a:ext>
            </a:extLst>
          </p:cNvPr>
          <p:cNvSpPr txBox="1"/>
          <p:nvPr/>
        </p:nvSpPr>
        <p:spPr>
          <a:xfrm>
            <a:off x="1429059" y="3447580"/>
            <a:ext cx="9436166" cy="584775"/>
          </a:xfrm>
          <a:prstGeom prst="rect">
            <a:avLst/>
          </a:prstGeom>
          <a:noFill/>
        </p:spPr>
        <p:txBody>
          <a:bodyPr wrap="square" rtlCol="0">
            <a:spAutoFit/>
          </a:bodyPr>
          <a:lstStyle/>
          <a:p>
            <a:r>
              <a:rPr lang="en-US" sz="1600" b="1" i="0" u="none" strike="noStrike" dirty="0">
                <a:solidFill>
                  <a:schemeClr val="tx1">
                    <a:lumMod val="75000"/>
                    <a:lumOff val="25000"/>
                  </a:schemeClr>
                </a:solidFill>
                <a:effectLst/>
              </a:rPr>
              <a:t>The MDT </a:t>
            </a:r>
            <a:r>
              <a:rPr lang="en-US" sz="1600" b="0" i="0" u="none" strike="noStrike" dirty="0">
                <a:solidFill>
                  <a:schemeClr val="tx1">
                    <a:lumMod val="75000"/>
                    <a:lumOff val="25000"/>
                  </a:schemeClr>
                </a:solidFill>
                <a:effectLst/>
              </a:rPr>
              <a:t>should include an oncologist, clinician responsible for the patient's care, surgeon, diagnostic and interventional radiologist, hepatologist, pathologist, endoscopist, and gastroenterologist</a:t>
            </a:r>
            <a:r>
              <a:rPr lang="en-GB" sz="1600" b="1" baseline="30000" dirty="0">
                <a:solidFill>
                  <a:schemeClr val="tx1">
                    <a:lumMod val="75000"/>
                    <a:lumOff val="25000"/>
                  </a:schemeClr>
                </a:solidFill>
              </a:rPr>
              <a:t>2-3</a:t>
            </a:r>
            <a:endParaRPr lang="en-US" sz="1600" b="0" i="0" u="none" strike="noStrike" dirty="0">
              <a:solidFill>
                <a:schemeClr val="tx1">
                  <a:lumMod val="75000"/>
                  <a:lumOff val="25000"/>
                </a:schemeClr>
              </a:solidFill>
              <a:effectLst/>
            </a:endParaRPr>
          </a:p>
        </p:txBody>
      </p:sp>
      <p:grpSp>
        <p:nvGrpSpPr>
          <p:cNvPr id="22" name="Group 21">
            <a:extLst>
              <a:ext uri="{FF2B5EF4-FFF2-40B4-BE49-F238E27FC236}">
                <a16:creationId xmlns:a16="http://schemas.microsoft.com/office/drawing/2014/main" id="{694D369A-EF95-C2AA-AE70-D7F157C55622}"/>
              </a:ext>
            </a:extLst>
          </p:cNvPr>
          <p:cNvGrpSpPr/>
          <p:nvPr/>
        </p:nvGrpSpPr>
        <p:grpSpPr>
          <a:xfrm>
            <a:off x="1005839" y="2610207"/>
            <a:ext cx="331716" cy="331716"/>
            <a:chOff x="6517125" y="4330387"/>
            <a:chExt cx="511444" cy="511444"/>
          </a:xfrm>
        </p:grpSpPr>
        <p:sp>
          <p:nvSpPr>
            <p:cNvPr id="23" name="Oval 22">
              <a:extLst>
                <a:ext uri="{FF2B5EF4-FFF2-40B4-BE49-F238E27FC236}">
                  <a16:creationId xmlns:a16="http://schemas.microsoft.com/office/drawing/2014/main" id="{89037FDB-172B-EB14-945D-639DFA0381A6}"/>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sp>
          <p:nvSpPr>
            <p:cNvPr id="24" name="Chevron 13">
              <a:extLst>
                <a:ext uri="{FF2B5EF4-FFF2-40B4-BE49-F238E27FC236}">
                  <a16:creationId xmlns:a16="http://schemas.microsoft.com/office/drawing/2014/main" id="{ED1E8797-D36C-E148-2689-E73753DEF920}"/>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grpSp>
      <p:grpSp>
        <p:nvGrpSpPr>
          <p:cNvPr id="25" name="Group 24">
            <a:extLst>
              <a:ext uri="{FF2B5EF4-FFF2-40B4-BE49-F238E27FC236}">
                <a16:creationId xmlns:a16="http://schemas.microsoft.com/office/drawing/2014/main" id="{8DF6C86A-7361-E8EA-D939-28C2E356B4B4}"/>
              </a:ext>
            </a:extLst>
          </p:cNvPr>
          <p:cNvGrpSpPr/>
          <p:nvPr/>
        </p:nvGrpSpPr>
        <p:grpSpPr>
          <a:xfrm>
            <a:off x="1005839" y="4310777"/>
            <a:ext cx="331716" cy="331716"/>
            <a:chOff x="6517125" y="4330387"/>
            <a:chExt cx="511444" cy="511444"/>
          </a:xfrm>
        </p:grpSpPr>
        <p:sp>
          <p:nvSpPr>
            <p:cNvPr id="26" name="Oval 25">
              <a:extLst>
                <a:ext uri="{FF2B5EF4-FFF2-40B4-BE49-F238E27FC236}">
                  <a16:creationId xmlns:a16="http://schemas.microsoft.com/office/drawing/2014/main" id="{F737992D-4140-F4C8-69F7-FD01C1315293}"/>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sp>
          <p:nvSpPr>
            <p:cNvPr id="27" name="Chevron 13">
              <a:extLst>
                <a:ext uri="{FF2B5EF4-FFF2-40B4-BE49-F238E27FC236}">
                  <a16:creationId xmlns:a16="http://schemas.microsoft.com/office/drawing/2014/main" id="{80975375-7DA4-423C-511C-E9D9F814F609}"/>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grpSp>
      <p:sp>
        <p:nvSpPr>
          <p:cNvPr id="18" name="Título 17">
            <a:extLst>
              <a:ext uri="{FF2B5EF4-FFF2-40B4-BE49-F238E27FC236}">
                <a16:creationId xmlns:a16="http://schemas.microsoft.com/office/drawing/2014/main" id="{4A420C8E-5BE4-CCB2-D9E0-8A00857CC678}"/>
              </a:ext>
            </a:extLst>
          </p:cNvPr>
          <p:cNvSpPr>
            <a:spLocks noGrp="1"/>
          </p:cNvSpPr>
          <p:nvPr>
            <p:ph type="title"/>
          </p:nvPr>
        </p:nvSpPr>
        <p:spPr/>
        <p:txBody>
          <a:bodyPr/>
          <a:lstStyle/>
          <a:p>
            <a:r>
              <a:rPr lang="en-GB" dirty="0"/>
              <a:t>Conclusion</a:t>
            </a:r>
            <a:br>
              <a:rPr lang="en-US" dirty="0"/>
            </a:br>
            <a:endParaRPr lang="es-ES_tradnl" dirty="0"/>
          </a:p>
        </p:txBody>
      </p:sp>
      <p:sp>
        <p:nvSpPr>
          <p:cNvPr id="30" name="CuadroTexto 29">
            <a:extLst>
              <a:ext uri="{FF2B5EF4-FFF2-40B4-BE49-F238E27FC236}">
                <a16:creationId xmlns:a16="http://schemas.microsoft.com/office/drawing/2014/main" id="{D45F7083-C6D9-A195-2417-4EDB71CB0F96}"/>
              </a:ext>
            </a:extLst>
          </p:cNvPr>
          <p:cNvSpPr txBox="1"/>
          <p:nvPr/>
        </p:nvSpPr>
        <p:spPr>
          <a:xfrm>
            <a:off x="2518658" y="6391824"/>
            <a:ext cx="7841908" cy="314638"/>
          </a:xfrm>
          <a:prstGeom prst="rect">
            <a:avLst/>
          </a:prstGeom>
          <a:noFill/>
        </p:spPr>
        <p:txBody>
          <a:bodyPr wrap="square">
            <a:spAutoFit/>
          </a:bodyPr>
          <a:lstStyle/>
          <a:p>
            <a:pPr>
              <a:lnSpc>
                <a:spcPct val="90000"/>
              </a:lnSpc>
              <a:defRPr/>
            </a:pPr>
            <a:r>
              <a:rPr lang="en-GB" sz="800" b="1" dirty="0">
                <a:solidFill>
                  <a:schemeClr val="tx1">
                    <a:lumMod val="65000"/>
                    <a:lumOff val="35000"/>
                  </a:schemeClr>
                </a:solidFill>
                <a:cs typeface="Arial"/>
              </a:rPr>
              <a:t>1. </a:t>
            </a:r>
            <a:r>
              <a:rPr lang="en-GB" sz="800" dirty="0">
                <a:solidFill>
                  <a:schemeClr val="tx1">
                    <a:lumMod val="65000"/>
                    <a:lumOff val="35000"/>
                  </a:schemeClr>
                </a:solidFill>
                <a:cs typeface="Arial"/>
              </a:rPr>
              <a:t>Martirena </a:t>
            </a:r>
            <a:r>
              <a:rPr lang="en-GB" sz="800" i="1" dirty="0">
                <a:solidFill>
                  <a:schemeClr val="tx1">
                    <a:lumMod val="65000"/>
                    <a:lumOff val="35000"/>
                  </a:schemeClr>
                </a:solidFill>
                <a:cs typeface="Arial"/>
              </a:rPr>
              <a:t>et al. </a:t>
            </a:r>
            <a:r>
              <a:rPr lang="en-GB" sz="800" dirty="0">
                <a:solidFill>
                  <a:schemeClr val="tx1">
                    <a:lumMod val="65000"/>
                    <a:lumOff val="35000"/>
                  </a:schemeClr>
                </a:solidFill>
                <a:cs typeface="Arial"/>
              </a:rPr>
              <a:t>Presented at the 2025 CCF congress in Salt Lake City, USA from 9-11 April 2025</a:t>
            </a:r>
            <a:r>
              <a:rPr lang="en-GB" sz="800" b="1" dirty="0">
                <a:solidFill>
                  <a:schemeClr val="tx1">
                    <a:lumMod val="65000"/>
                    <a:lumOff val="35000"/>
                  </a:schemeClr>
                </a:solidFill>
                <a:cs typeface="Arial"/>
              </a:rPr>
              <a:t> </a:t>
            </a:r>
            <a:r>
              <a:rPr lang="en-GB" sz="800" b="1" dirty="0">
                <a:solidFill>
                  <a:schemeClr val="tx1">
                    <a:lumMod val="65000"/>
                    <a:lumOff val="35000"/>
                  </a:schemeClr>
                </a:solidFill>
              </a:rPr>
              <a:t>2. </a:t>
            </a:r>
            <a:r>
              <a:rPr lang="en-GB" sz="800" dirty="0">
                <a:solidFill>
                  <a:schemeClr val="tx1">
                    <a:lumMod val="65000"/>
                    <a:lumOff val="35000"/>
                  </a:schemeClr>
                </a:solidFill>
              </a:rPr>
              <a:t>Vogel A, et al. </a:t>
            </a:r>
            <a:r>
              <a:rPr lang="en-GB" sz="800" i="1" dirty="0">
                <a:solidFill>
                  <a:schemeClr val="tx1">
                    <a:lumMod val="65000"/>
                    <a:lumOff val="35000"/>
                  </a:schemeClr>
                </a:solidFill>
              </a:rPr>
              <a:t>Ann Oncol </a:t>
            </a:r>
            <a:r>
              <a:rPr lang="en-GB" sz="800" dirty="0">
                <a:solidFill>
                  <a:schemeClr val="tx1">
                    <a:lumMod val="65000"/>
                    <a:lumOff val="35000"/>
                  </a:schemeClr>
                </a:solidFill>
              </a:rPr>
              <a:t>2023;34: 127–140; </a:t>
            </a:r>
            <a:r>
              <a:rPr lang="en-GB" sz="800" b="1" dirty="0">
                <a:solidFill>
                  <a:schemeClr val="tx1">
                    <a:lumMod val="65000"/>
                    <a:lumOff val="35000"/>
                  </a:schemeClr>
                </a:solidFill>
              </a:rPr>
              <a:t>3</a:t>
            </a:r>
            <a:r>
              <a:rPr lang="en-GB" sz="800" dirty="0">
                <a:solidFill>
                  <a:schemeClr val="tx1">
                    <a:lumMod val="65000"/>
                    <a:lumOff val="35000"/>
                  </a:schemeClr>
                </a:solidFill>
              </a:rPr>
              <a:t>. NCCN Guidelines 2023. </a:t>
            </a:r>
            <a:r>
              <a:rPr lang="en-GB" sz="800" dirty="0">
                <a:solidFill>
                  <a:schemeClr val="tx1">
                    <a:lumMod val="65000"/>
                    <a:lumOff val="35000"/>
                  </a:schemeClr>
                </a:solidFill>
                <a:hlinkClick r:id="rId2">
                  <a:extLst>
                    <a:ext uri="{A12FA001-AC4F-418D-AE19-62706E023703}">
                      <ahyp:hlinkClr xmlns:ahyp="http://schemas.microsoft.com/office/drawing/2018/hyperlinkcolor" val="tx"/>
                    </a:ext>
                  </a:extLst>
                </a:hlinkClick>
              </a:rPr>
              <a:t>https://www.nccn.org/professionals/physician_gls/pdf/btc.pdf</a:t>
            </a:r>
            <a:r>
              <a:rPr lang="en-GB" sz="800" dirty="0">
                <a:solidFill>
                  <a:schemeClr val="tx1">
                    <a:lumMod val="65000"/>
                    <a:lumOff val="35000"/>
                  </a:schemeClr>
                </a:solidFill>
              </a:rPr>
              <a:t> Accessed May 2023</a:t>
            </a:r>
            <a:r>
              <a:rPr lang="en-GB" sz="800" b="1" dirty="0">
                <a:solidFill>
                  <a:schemeClr val="tx1">
                    <a:lumMod val="65000"/>
                    <a:lumOff val="35000"/>
                  </a:schemeClr>
                </a:solidFill>
                <a:latin typeface="Aptos" panose="020B0004020202020204" pitchFamily="34" charset="0"/>
                <a:cs typeface="Arial" pitchFamily="34"/>
              </a:rPr>
              <a:t> 4. </a:t>
            </a:r>
            <a:r>
              <a:rPr lang="en-US" sz="800" dirty="0">
                <a:solidFill>
                  <a:schemeClr val="tx1">
                    <a:lumMod val="65000"/>
                    <a:lumOff val="35000"/>
                  </a:schemeClr>
                </a:solidFill>
                <a:latin typeface="Aptos" panose="020B0004020202020204" pitchFamily="34" charset="0"/>
              </a:rPr>
              <a:t>Vogel A, </a:t>
            </a:r>
            <a:r>
              <a:rPr lang="en-US" sz="800" dirty="0" err="1">
                <a:solidFill>
                  <a:schemeClr val="tx1">
                    <a:lumMod val="65000"/>
                    <a:lumOff val="35000"/>
                  </a:schemeClr>
                </a:solidFill>
                <a:latin typeface="Aptos" panose="020B0004020202020204" pitchFamily="34" charset="0"/>
              </a:rPr>
              <a:t>Ducreux</a:t>
            </a:r>
            <a:r>
              <a:rPr lang="en-US" sz="800" dirty="0">
                <a:solidFill>
                  <a:schemeClr val="tx1">
                    <a:lumMod val="65000"/>
                    <a:lumOff val="35000"/>
                  </a:schemeClr>
                </a:solidFill>
                <a:latin typeface="Aptos" panose="020B0004020202020204" pitchFamily="34" charset="0"/>
              </a:rPr>
              <a:t> M. </a:t>
            </a:r>
            <a:r>
              <a:rPr lang="en-US" sz="800" i="1" dirty="0">
                <a:solidFill>
                  <a:schemeClr val="tx1">
                    <a:lumMod val="65000"/>
                    <a:lumOff val="35000"/>
                  </a:schemeClr>
                </a:solidFill>
                <a:latin typeface="Aptos" panose="020B0004020202020204" pitchFamily="34" charset="0"/>
              </a:rPr>
              <a:t>ESMO Open </a:t>
            </a:r>
            <a:r>
              <a:rPr lang="en-US" sz="800" dirty="0">
                <a:solidFill>
                  <a:schemeClr val="tx1">
                    <a:lumMod val="65000"/>
                    <a:lumOff val="35000"/>
                  </a:schemeClr>
                </a:solidFill>
                <a:latin typeface="Aptos" panose="020B0004020202020204" pitchFamily="34" charset="0"/>
              </a:rPr>
              <a:t>2025;10:104003</a:t>
            </a:r>
            <a:r>
              <a:rPr lang="en-DE" sz="800" dirty="0">
                <a:solidFill>
                  <a:schemeClr val="tx1">
                    <a:lumMod val="65000"/>
                    <a:lumOff val="35000"/>
                  </a:schemeClr>
                </a:solidFill>
                <a:latin typeface="Aptos" panose="020B0004020202020204" pitchFamily="34" charset="0"/>
              </a:rPr>
              <a:t> </a:t>
            </a:r>
            <a:endParaRPr lang="en-ZA" sz="800" dirty="0">
              <a:solidFill>
                <a:schemeClr val="tx1">
                  <a:lumMod val="65000"/>
                  <a:lumOff val="35000"/>
                </a:schemeClr>
              </a:solidFill>
              <a:latin typeface="Aptos" panose="020B0004020202020204" pitchFamily="34" charset="0"/>
            </a:endParaRPr>
          </a:p>
        </p:txBody>
      </p:sp>
    </p:spTree>
    <p:extLst>
      <p:ext uri="{BB962C8B-B14F-4D97-AF65-F5344CB8AC3E}">
        <p14:creationId xmlns:p14="http://schemas.microsoft.com/office/powerpoint/2010/main" val="3864860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254041-AE21-89B3-48AD-EF423CE88B65}"/>
              </a:ext>
            </a:extLst>
          </p:cNvPr>
          <p:cNvSpPr>
            <a:spLocks noGrp="1"/>
          </p:cNvSpPr>
          <p:nvPr>
            <p:ph type="ctrTitle"/>
          </p:nvPr>
        </p:nvSpPr>
        <p:spPr/>
        <p:txBody>
          <a:bodyPr/>
          <a:lstStyle/>
          <a:p>
            <a:r>
              <a:rPr lang="es-ES" sz="4000" dirty="0"/>
              <a:t>IMPORTANCIA DEL COMITÉ MULTIDISCIPLINAR</a:t>
            </a:r>
            <a:br>
              <a:rPr lang="es-ES" sz="4000" dirty="0"/>
            </a:br>
            <a:r>
              <a:rPr lang="es-ES" sz="4000" dirty="0"/>
              <a:t>Y CLAVES PARA EL DIAGNÓSTICO</a:t>
            </a:r>
            <a:endParaRPr lang="en-US" sz="4000" dirty="0"/>
          </a:p>
        </p:txBody>
      </p:sp>
      <p:sp>
        <p:nvSpPr>
          <p:cNvPr id="3" name="Subtítulo 2">
            <a:extLst>
              <a:ext uri="{FF2B5EF4-FFF2-40B4-BE49-F238E27FC236}">
                <a16:creationId xmlns:a16="http://schemas.microsoft.com/office/drawing/2014/main" id="{F69BE14E-E581-CB9D-32CE-B004F7643942}"/>
              </a:ext>
            </a:extLst>
          </p:cNvPr>
          <p:cNvSpPr>
            <a:spLocks noGrp="1"/>
          </p:cNvSpPr>
          <p:nvPr>
            <p:ph type="subTitle" idx="1"/>
          </p:nvPr>
        </p:nvSpPr>
        <p:spPr>
          <a:xfrm>
            <a:off x="2474343" y="4280200"/>
            <a:ext cx="6042640" cy="793630"/>
          </a:xfrm>
        </p:spPr>
        <p:txBody>
          <a:bodyPr/>
          <a:lstStyle/>
          <a:p>
            <a:pPr>
              <a:lnSpc>
                <a:spcPct val="100000"/>
              </a:lnSpc>
            </a:pPr>
            <a:r>
              <a:rPr lang="en-US" dirty="0"/>
              <a:t>T. Macarulla</a:t>
            </a:r>
          </a:p>
          <a:p>
            <a:pPr>
              <a:lnSpc>
                <a:spcPct val="100000"/>
              </a:lnSpc>
            </a:pPr>
            <a:r>
              <a:rPr lang="es-ES" dirty="0"/>
              <a:t>Medical Oncology Department, Clínic Barcelona Comprehensive Cancer Center, Hospital Clínic Barcelona</a:t>
            </a:r>
          </a:p>
          <a:p>
            <a:pPr>
              <a:lnSpc>
                <a:spcPct val="100000"/>
              </a:lnSpc>
            </a:pPr>
            <a:r>
              <a:rPr lang="en-US" dirty="0"/>
              <a:t>Translational Oncology in Upper Gastrointestinal Cancer Group</a:t>
            </a:r>
            <a:r>
              <a:rPr lang="es-ES" dirty="0"/>
              <a:t>, IDIBAPS</a:t>
            </a:r>
          </a:p>
          <a:p>
            <a:pPr>
              <a:lnSpc>
                <a:spcPct val="100000"/>
              </a:lnSpc>
            </a:pPr>
            <a:r>
              <a:rPr lang="es-ES" dirty="0" err="1"/>
              <a:t>Departament</a:t>
            </a:r>
            <a:r>
              <a:rPr lang="es-ES" dirty="0"/>
              <a:t> of Medicine, University of Barcelona</a:t>
            </a:r>
            <a:r>
              <a:rPr lang="en-US" dirty="0"/>
              <a:t> </a:t>
            </a:r>
            <a:endParaRPr lang="es-ES" dirty="0"/>
          </a:p>
          <a:p>
            <a:pPr>
              <a:lnSpc>
                <a:spcPct val="100000"/>
              </a:lnSpc>
            </a:pPr>
            <a:endParaRPr lang="en-US" dirty="0"/>
          </a:p>
        </p:txBody>
      </p:sp>
    </p:spTree>
    <p:extLst>
      <p:ext uri="{BB962C8B-B14F-4D97-AF65-F5344CB8AC3E}">
        <p14:creationId xmlns:p14="http://schemas.microsoft.com/office/powerpoint/2010/main" val="3313805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30F62E-BB30-D35B-FFBB-5D0D192849D6}"/>
              </a:ext>
            </a:extLst>
          </p:cNvPr>
          <p:cNvSpPr>
            <a:spLocks noGrp="1"/>
          </p:cNvSpPr>
          <p:nvPr>
            <p:ph type="title"/>
          </p:nvPr>
        </p:nvSpPr>
        <p:spPr>
          <a:xfrm>
            <a:off x="838200" y="383686"/>
            <a:ext cx="6947647" cy="594702"/>
          </a:xfrm>
          <a:prstGeom prst="rect">
            <a:avLst/>
          </a:prstGeom>
        </p:spPr>
        <p:txBody>
          <a:bodyPr/>
          <a:lstStyle/>
          <a:p>
            <a:r>
              <a:rPr lang="en-US" dirty="0"/>
              <a:t>DISCLOSURES</a:t>
            </a:r>
          </a:p>
        </p:txBody>
      </p:sp>
      <p:sp>
        <p:nvSpPr>
          <p:cNvPr id="3" name="Marcador de contenido 2">
            <a:extLst>
              <a:ext uri="{FF2B5EF4-FFF2-40B4-BE49-F238E27FC236}">
                <a16:creationId xmlns:a16="http://schemas.microsoft.com/office/drawing/2014/main" id="{95B6A496-649D-F0C6-E5D7-BC4E54CF76C4}"/>
              </a:ext>
            </a:extLst>
          </p:cNvPr>
          <p:cNvSpPr>
            <a:spLocks noGrp="1"/>
          </p:cNvSpPr>
          <p:nvPr>
            <p:ph idx="1"/>
          </p:nvPr>
        </p:nvSpPr>
        <p:spPr>
          <a:xfrm>
            <a:off x="838200" y="1878379"/>
            <a:ext cx="10515600" cy="4137148"/>
          </a:xfrm>
        </p:spPr>
        <p:txBody>
          <a:bodyPr/>
          <a:lstStyle/>
          <a:p>
            <a:pPr marL="0" lvl="0" indent="0" defTabSz="609585" fontAlgn="base">
              <a:lnSpc>
                <a:spcPct val="120000"/>
              </a:lnSpc>
              <a:spcBef>
                <a:spcPct val="20000"/>
              </a:spcBef>
              <a:spcAft>
                <a:spcPct val="0"/>
              </a:spcAft>
              <a:buClr>
                <a:srgbClr val="9D0865"/>
              </a:buClr>
              <a:buSzPct val="35000"/>
              <a:buNone/>
              <a:defRPr/>
            </a:pPr>
            <a:r>
              <a:rPr lang="en-GB" b="1" noProof="1">
                <a:solidFill>
                  <a:srgbClr val="003A32"/>
                </a:solidFill>
                <a:ea typeface="MS PGothic" pitchFamily="34" charset="-128"/>
                <a:cs typeface="Arial Narrow"/>
              </a:rPr>
              <a:t>Consultant or Advisory Role</a:t>
            </a:r>
          </a:p>
          <a:p>
            <a:pPr marL="285750" lvl="0" indent="-285750" defTabSz="609585" fontAlgn="base">
              <a:lnSpc>
                <a:spcPct val="120000"/>
              </a:lnSpc>
              <a:spcBef>
                <a:spcPct val="20000"/>
              </a:spcBef>
              <a:spcAft>
                <a:spcPct val="0"/>
              </a:spcAft>
              <a:buClr>
                <a:srgbClr val="9D0865"/>
              </a:buClr>
              <a:buSzPct val="100000"/>
              <a:defRPr/>
            </a:pPr>
            <a:r>
              <a:rPr lang="en-US" dirty="0">
                <a:solidFill>
                  <a:srgbClr val="003A32"/>
                </a:solidFill>
                <a:ea typeface="MS PGothic" pitchFamily="34" charset="-128"/>
                <a:cs typeface="Arial Narrow"/>
                <a:sym typeface="Century Gothic"/>
              </a:rPr>
              <a:t>Amgen, Servier, Incyte, Sanofi, AstraZeneca, Taiho, Celgene, Eisai</a:t>
            </a:r>
          </a:p>
          <a:p>
            <a:pPr marL="342900" lvl="0" indent="-342900" defTabSz="609585" fontAlgn="base">
              <a:lnSpc>
                <a:spcPct val="120000"/>
              </a:lnSpc>
              <a:spcBef>
                <a:spcPct val="20000"/>
              </a:spcBef>
              <a:spcAft>
                <a:spcPct val="0"/>
              </a:spcAft>
              <a:buClr>
                <a:srgbClr val="9D0865"/>
              </a:buClr>
              <a:buSzPct val="35000"/>
              <a:defRPr/>
            </a:pPr>
            <a:endParaRPr lang="en-GB" sz="1400" noProof="1">
              <a:solidFill>
                <a:srgbClr val="003A32"/>
              </a:solidFill>
              <a:ea typeface="MS PGothic" pitchFamily="34" charset="-128"/>
              <a:cs typeface="Arial Narrow"/>
            </a:endParaRPr>
          </a:p>
          <a:p>
            <a:pPr marL="0" lvl="0" indent="0" defTabSz="609585" fontAlgn="base">
              <a:lnSpc>
                <a:spcPct val="120000"/>
              </a:lnSpc>
              <a:spcBef>
                <a:spcPct val="20000"/>
              </a:spcBef>
              <a:spcAft>
                <a:spcPct val="0"/>
              </a:spcAft>
              <a:buClr>
                <a:srgbClr val="9D0865"/>
              </a:buClr>
              <a:buSzPct val="35000"/>
              <a:buNone/>
              <a:defRPr/>
            </a:pPr>
            <a:r>
              <a:rPr lang="en-GB" b="1" noProof="1">
                <a:solidFill>
                  <a:srgbClr val="003A32"/>
                </a:solidFill>
                <a:ea typeface="MS PGothic" pitchFamily="34" charset="-128"/>
                <a:cs typeface="Arial Narrow"/>
              </a:rPr>
              <a:t>Institutional financial interests (financial support to research projects):</a:t>
            </a:r>
          </a:p>
          <a:p>
            <a:pPr marL="285750" lvl="0" indent="-285750" defTabSz="609585" fontAlgn="base">
              <a:lnSpc>
                <a:spcPct val="120000"/>
              </a:lnSpc>
              <a:spcBef>
                <a:spcPct val="20000"/>
              </a:spcBef>
              <a:spcAft>
                <a:spcPct val="0"/>
              </a:spcAft>
              <a:buClr>
                <a:srgbClr val="9D0865"/>
              </a:buClr>
              <a:buSzPct val="100000"/>
              <a:defRPr/>
            </a:pPr>
            <a:r>
              <a:rPr lang="en-US" dirty="0">
                <a:solidFill>
                  <a:srgbClr val="003A32"/>
                </a:solidFill>
                <a:ea typeface="MS PGothic" pitchFamily="34" charset="-128"/>
                <a:cs typeface="Arial Narrow"/>
                <a:sym typeface="Century Gothic"/>
              </a:rPr>
              <a:t>Celgene, AstraZeneca, BeiGene, Incyte</a:t>
            </a:r>
          </a:p>
          <a:p>
            <a:pPr marL="0" lvl="0" indent="0" defTabSz="609585" fontAlgn="base">
              <a:lnSpc>
                <a:spcPct val="120000"/>
              </a:lnSpc>
              <a:spcBef>
                <a:spcPct val="20000"/>
              </a:spcBef>
              <a:spcAft>
                <a:spcPct val="0"/>
              </a:spcAft>
              <a:buClr>
                <a:srgbClr val="9D0865"/>
              </a:buClr>
              <a:buSzPct val="35000"/>
              <a:buNone/>
              <a:defRPr/>
            </a:pPr>
            <a:endParaRPr lang="en-GB" b="1" noProof="1">
              <a:solidFill>
                <a:srgbClr val="003A32"/>
              </a:solidFill>
              <a:ea typeface="MS PGothic" pitchFamily="34" charset="-128"/>
              <a:cs typeface="Arial Narrow"/>
            </a:endParaRPr>
          </a:p>
          <a:p>
            <a:pPr marL="0" lvl="0" indent="0" defTabSz="609585" fontAlgn="base">
              <a:lnSpc>
                <a:spcPct val="120000"/>
              </a:lnSpc>
              <a:spcBef>
                <a:spcPct val="20000"/>
              </a:spcBef>
              <a:spcAft>
                <a:spcPct val="0"/>
              </a:spcAft>
              <a:buClr>
                <a:srgbClr val="9D0865"/>
              </a:buClr>
              <a:buSzPct val="35000"/>
              <a:buNone/>
              <a:defRPr/>
            </a:pPr>
            <a:r>
              <a:rPr lang="en-GB" b="1" noProof="1">
                <a:solidFill>
                  <a:srgbClr val="003A32"/>
                </a:solidFill>
                <a:ea typeface="MS PGothic" pitchFamily="34" charset="-128"/>
                <a:cs typeface="Arial Narrow"/>
              </a:rPr>
              <a:t>Non-financial interests: </a:t>
            </a:r>
          </a:p>
          <a:p>
            <a:pPr marL="285750" lvl="0" indent="-285750" defTabSz="609585" fontAlgn="base">
              <a:lnSpc>
                <a:spcPct val="120000"/>
              </a:lnSpc>
              <a:spcBef>
                <a:spcPct val="20000"/>
              </a:spcBef>
              <a:spcAft>
                <a:spcPct val="0"/>
              </a:spcAft>
              <a:buClr>
                <a:srgbClr val="9D0865"/>
              </a:buClr>
              <a:buSzPct val="100000"/>
              <a:defRPr/>
            </a:pPr>
            <a:r>
              <a:rPr lang="en-US" dirty="0">
                <a:solidFill>
                  <a:srgbClr val="003A32"/>
                </a:solidFill>
                <a:ea typeface="MS PGothic" pitchFamily="34" charset="-128"/>
                <a:cs typeface="Arial Narrow"/>
                <a:sym typeface="Century Gothic"/>
              </a:rPr>
              <a:t>AstraZeneca, Incyte, Servier, Roche, Eisai, MSD</a:t>
            </a:r>
            <a:endParaRPr lang="es-ES" dirty="0">
              <a:solidFill>
                <a:srgbClr val="003A32"/>
              </a:solidFill>
              <a:ea typeface="MS PGothic" pitchFamily="34" charset="-128"/>
              <a:cs typeface="Arial Narrow"/>
            </a:endParaRPr>
          </a:p>
          <a:p>
            <a:endParaRPr lang="en-US" dirty="0"/>
          </a:p>
        </p:txBody>
      </p:sp>
    </p:spTree>
    <p:extLst>
      <p:ext uri="{BB962C8B-B14F-4D97-AF65-F5344CB8AC3E}">
        <p14:creationId xmlns:p14="http://schemas.microsoft.com/office/powerpoint/2010/main" val="595081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E998E17-1899-8608-E142-402FF65E4CDC}"/>
              </a:ext>
            </a:extLst>
          </p:cNvPr>
          <p:cNvSpPr txBox="1"/>
          <p:nvPr/>
        </p:nvSpPr>
        <p:spPr>
          <a:xfrm>
            <a:off x="2475637" y="6377441"/>
            <a:ext cx="7646702" cy="215444"/>
          </a:xfrm>
          <a:prstGeom prst="rect">
            <a:avLst/>
          </a:prstGeom>
          <a:noFill/>
        </p:spPr>
        <p:txBody>
          <a:bodyPr wrap="square" lIns="91440" tIns="45720" rIns="91440" bIns="45720" anchor="t">
            <a:spAutoFit/>
          </a:bodyPr>
          <a:lstStyle/>
          <a:p>
            <a:pPr>
              <a:defRPr/>
            </a:pPr>
            <a:r>
              <a:rPr kumimoji="0" lang="en-GB" sz="800" b="1" i="0" u="none" strike="noStrike" kern="1200" cap="none" spc="0" normalizeH="0" baseline="0" noProof="0" dirty="0">
                <a:ln>
                  <a:noFill/>
                </a:ln>
                <a:solidFill>
                  <a:schemeClr val="tx1">
                    <a:lumMod val="65000"/>
                    <a:lumOff val="35000"/>
                  </a:schemeClr>
                </a:solidFill>
                <a:effectLst/>
                <a:uLnTx/>
                <a:uFillTx/>
                <a:cs typeface="Arial"/>
              </a:rPr>
              <a:t>1. </a:t>
            </a:r>
            <a:r>
              <a:rPr lang="en-GB" sz="800" dirty="0">
                <a:solidFill>
                  <a:schemeClr val="tx1">
                    <a:lumMod val="65000"/>
                    <a:lumOff val="35000"/>
                  </a:schemeClr>
                </a:solidFill>
                <a:cs typeface="Arial"/>
              </a:rPr>
              <a:t>Martirena </a:t>
            </a:r>
            <a:r>
              <a:rPr lang="en-GB" sz="800" i="1" dirty="0">
                <a:solidFill>
                  <a:schemeClr val="tx1">
                    <a:lumMod val="65000"/>
                    <a:lumOff val="35000"/>
                  </a:schemeClr>
                </a:solidFill>
                <a:cs typeface="Arial"/>
              </a:rPr>
              <a:t>et al. </a:t>
            </a:r>
            <a:r>
              <a:rPr lang="en-GB" sz="800" dirty="0">
                <a:solidFill>
                  <a:schemeClr val="tx1">
                    <a:lumMod val="65000"/>
                    <a:lumOff val="35000"/>
                  </a:schemeClr>
                </a:solidFill>
                <a:cs typeface="Arial"/>
              </a:rPr>
              <a:t>Presented at the 2025 CCF congress in Salt Lake City, USA from 9-11 April 2025</a:t>
            </a:r>
            <a:endParaRPr lang="en-GB" sz="800" i="0" u="none" strike="noStrike" kern="1200" cap="none" spc="0" normalizeH="0" baseline="0" noProof="0" dirty="0">
              <a:ln>
                <a:noFill/>
              </a:ln>
              <a:solidFill>
                <a:schemeClr val="tx1">
                  <a:lumMod val="65000"/>
                  <a:lumOff val="35000"/>
                </a:schemeClr>
              </a:solidFill>
              <a:effectLst/>
              <a:uLnTx/>
              <a:uFillTx/>
            </a:endParaRPr>
          </a:p>
        </p:txBody>
      </p:sp>
      <p:sp>
        <p:nvSpPr>
          <p:cNvPr id="5" name="Content Placeholder 1">
            <a:extLst>
              <a:ext uri="{FF2B5EF4-FFF2-40B4-BE49-F238E27FC236}">
                <a16:creationId xmlns:a16="http://schemas.microsoft.com/office/drawing/2014/main" id="{E6A695B8-E10A-1F97-F3D9-D41515148EE9}"/>
              </a:ext>
            </a:extLst>
          </p:cNvPr>
          <p:cNvSpPr txBox="1">
            <a:spLocks/>
          </p:cNvSpPr>
          <p:nvPr/>
        </p:nvSpPr>
        <p:spPr>
          <a:xfrm>
            <a:off x="1544698" y="2357608"/>
            <a:ext cx="4754290" cy="1321530"/>
          </a:xfrm>
          <a:prstGeom prst="rect">
            <a:avLst/>
          </a:prstGeom>
        </p:spPr>
        <p:txBody>
          <a:bodyPr lIns="91440" tIns="45720" rIns="91440" bIns="45720" anchor="t"/>
          <a:lstStyle>
            <a:defPPr>
              <a:defRPr lang="es-ES"/>
            </a:defPPr>
            <a:lvl1pPr marL="0" indent="-342884" algn="l" defTabSz="609555" rtl="0" eaLnBrk="1" latinLnBrk="0" hangingPunct="1">
              <a:spcBef>
                <a:spcPct val="20000"/>
              </a:spcBef>
              <a:buFont typeface="Arial"/>
              <a:buChar char="•"/>
              <a:defRPr sz="2400" kern="1200">
                <a:solidFill>
                  <a:schemeClr val="tx1"/>
                </a:solidFill>
                <a:latin typeface="+mn-lt"/>
                <a:ea typeface="+mn-ea"/>
                <a:cs typeface="+mn-cs"/>
              </a:defRPr>
            </a:lvl1pPr>
            <a:lvl2pPr marL="609555" indent="-285736" algn="l" defTabSz="609555" rtl="0" eaLnBrk="1" latinLnBrk="0" hangingPunct="1">
              <a:spcBef>
                <a:spcPct val="20000"/>
              </a:spcBef>
              <a:buFont typeface="Arial"/>
              <a:buChar char="–"/>
              <a:defRPr sz="2400" kern="1200">
                <a:solidFill>
                  <a:schemeClr val="tx1"/>
                </a:solidFill>
                <a:latin typeface="+mn-lt"/>
                <a:ea typeface="+mn-ea"/>
                <a:cs typeface="+mn-cs"/>
              </a:defRPr>
            </a:lvl2pPr>
            <a:lvl3pPr marL="1219110" indent="-228588" algn="l" defTabSz="609555" rtl="0" eaLnBrk="1" latinLnBrk="0" hangingPunct="1">
              <a:spcBef>
                <a:spcPct val="20000"/>
              </a:spcBef>
              <a:buFont typeface="Arial"/>
              <a:buChar char="•"/>
              <a:defRPr sz="2400" kern="1200">
                <a:solidFill>
                  <a:schemeClr val="tx1"/>
                </a:solidFill>
                <a:latin typeface="+mn-lt"/>
                <a:ea typeface="+mn-ea"/>
                <a:cs typeface="+mn-cs"/>
              </a:defRPr>
            </a:lvl3pPr>
            <a:lvl4pPr marL="1828664" indent="-228588" algn="l" defTabSz="609555" rtl="0" eaLnBrk="1" latinLnBrk="0" hangingPunct="1">
              <a:spcBef>
                <a:spcPct val="20000"/>
              </a:spcBef>
              <a:buFont typeface="Arial"/>
              <a:buChar char="–"/>
              <a:defRPr sz="2400" kern="1200">
                <a:solidFill>
                  <a:schemeClr val="tx1"/>
                </a:solidFill>
                <a:latin typeface="+mn-lt"/>
                <a:ea typeface="+mn-ea"/>
                <a:cs typeface="+mn-cs"/>
              </a:defRPr>
            </a:lvl4pPr>
            <a:lvl5pPr marL="2438218" indent="-228588" algn="l" defTabSz="609555" rtl="0" eaLnBrk="1" latinLnBrk="0" hangingPunct="1">
              <a:spcBef>
                <a:spcPct val="20000"/>
              </a:spcBef>
              <a:buFont typeface="Arial"/>
              <a:buChar char="»"/>
              <a:defRPr sz="2400" kern="1200">
                <a:solidFill>
                  <a:schemeClr val="tx1"/>
                </a:solidFill>
                <a:latin typeface="+mn-lt"/>
                <a:ea typeface="+mn-ea"/>
                <a:cs typeface="+mn-cs"/>
              </a:defRPr>
            </a:lvl5pPr>
            <a:lvl6pPr marL="3047772" indent="-228588" algn="l" defTabSz="609555" rtl="0" eaLnBrk="1" latinLnBrk="0" hangingPunct="1">
              <a:spcBef>
                <a:spcPct val="20000"/>
              </a:spcBef>
              <a:buFont typeface="Arial"/>
              <a:buChar char="•"/>
              <a:defRPr sz="2400" kern="1200">
                <a:solidFill>
                  <a:schemeClr val="tx1"/>
                </a:solidFill>
                <a:latin typeface="+mn-lt"/>
                <a:ea typeface="+mn-ea"/>
                <a:cs typeface="+mn-cs"/>
              </a:defRPr>
            </a:lvl6pPr>
            <a:lvl7pPr marL="3657327" indent="-228588" algn="l" defTabSz="609555" rtl="0" eaLnBrk="1" latinLnBrk="0" hangingPunct="1">
              <a:spcBef>
                <a:spcPct val="20000"/>
              </a:spcBef>
              <a:buFont typeface="Arial"/>
              <a:buChar char="•"/>
              <a:defRPr sz="2400" kern="1200">
                <a:solidFill>
                  <a:schemeClr val="tx1"/>
                </a:solidFill>
                <a:latin typeface="+mn-lt"/>
                <a:ea typeface="+mn-ea"/>
                <a:cs typeface="+mn-cs"/>
              </a:defRPr>
            </a:lvl7pPr>
            <a:lvl8pPr marL="4266880" indent="-228588" algn="l" defTabSz="609555" rtl="0" eaLnBrk="1" latinLnBrk="0" hangingPunct="1">
              <a:spcBef>
                <a:spcPct val="20000"/>
              </a:spcBef>
              <a:buFont typeface="Arial"/>
              <a:buChar char="•"/>
              <a:defRPr sz="2400" kern="1200">
                <a:solidFill>
                  <a:schemeClr val="tx1"/>
                </a:solidFill>
                <a:latin typeface="+mn-lt"/>
                <a:ea typeface="+mn-ea"/>
                <a:cs typeface="+mn-cs"/>
              </a:defRPr>
            </a:lvl8pPr>
            <a:lvl9pPr marL="4876435" indent="-228588" algn="l" defTabSz="609555" rtl="0" eaLnBrk="1" latinLnBrk="0" hangingPunct="1">
              <a:spcBef>
                <a:spcPct val="20000"/>
              </a:spcBef>
              <a:buFont typeface="Arial"/>
              <a:buChar char="•"/>
              <a:defRPr sz="2400" kern="1200">
                <a:solidFill>
                  <a:schemeClr val="tx1"/>
                </a:solidFill>
                <a:latin typeface="+mn-lt"/>
                <a:ea typeface="+mn-ea"/>
                <a:cs typeface="+mn-cs"/>
              </a:defRPr>
            </a:lvl9pPr>
          </a:lstStyle>
          <a:p>
            <a:pPr indent="0">
              <a:buNone/>
            </a:pPr>
            <a:r>
              <a:rPr lang="en-GB" sz="2000" dirty="0">
                <a:solidFill>
                  <a:schemeClr val="tx1">
                    <a:lumMod val="75000"/>
                    <a:lumOff val="25000"/>
                  </a:schemeClr>
                </a:solidFill>
              </a:rPr>
              <a:t>35 patients: </a:t>
            </a:r>
            <a:r>
              <a:rPr lang="en-GB" sz="2000" b="1" dirty="0" err="1">
                <a:solidFill>
                  <a:schemeClr val="tx1">
                    <a:lumMod val="75000"/>
                    <a:lumOff val="25000"/>
                  </a:schemeClr>
                </a:solidFill>
              </a:rPr>
              <a:t>iCCA</a:t>
            </a:r>
            <a:r>
              <a:rPr lang="en-GB" sz="2000" dirty="0">
                <a:solidFill>
                  <a:schemeClr val="tx1">
                    <a:lumMod val="75000"/>
                    <a:lumOff val="25000"/>
                  </a:schemeClr>
                </a:solidFill>
              </a:rPr>
              <a:t> (42.9%), </a:t>
            </a:r>
            <a:r>
              <a:rPr lang="en-GB" sz="2000" b="1" dirty="0" err="1">
                <a:solidFill>
                  <a:schemeClr val="tx1">
                    <a:lumMod val="75000"/>
                    <a:lumOff val="25000"/>
                  </a:schemeClr>
                </a:solidFill>
              </a:rPr>
              <a:t>dCCA</a:t>
            </a:r>
            <a:r>
              <a:rPr lang="en-GB" sz="2000" dirty="0">
                <a:solidFill>
                  <a:schemeClr val="tx1">
                    <a:lumMod val="75000"/>
                    <a:lumOff val="25000"/>
                  </a:schemeClr>
                </a:solidFill>
              </a:rPr>
              <a:t> (17.1%), gallbladder (14.3%), ampullary (14.3%) and </a:t>
            </a:r>
            <a:r>
              <a:rPr lang="en-GB" sz="2000" b="1" dirty="0" err="1">
                <a:solidFill>
                  <a:schemeClr val="tx1">
                    <a:lumMod val="75000"/>
                    <a:lumOff val="25000"/>
                  </a:schemeClr>
                </a:solidFill>
              </a:rPr>
              <a:t>pCCA</a:t>
            </a:r>
            <a:r>
              <a:rPr lang="en-GB" sz="2000" dirty="0">
                <a:solidFill>
                  <a:schemeClr val="tx1">
                    <a:lumMod val="75000"/>
                    <a:lumOff val="25000"/>
                  </a:schemeClr>
                </a:solidFill>
              </a:rPr>
              <a:t> (11.4%) </a:t>
            </a:r>
            <a:endParaRPr lang="en-US" sz="2000" dirty="0">
              <a:solidFill>
                <a:schemeClr val="tx1">
                  <a:lumMod val="75000"/>
                  <a:lumOff val="25000"/>
                </a:schemeClr>
              </a:solidFill>
            </a:endParaRPr>
          </a:p>
        </p:txBody>
      </p:sp>
      <p:sp>
        <p:nvSpPr>
          <p:cNvPr id="6" name="TextBox 5">
            <a:extLst>
              <a:ext uri="{FF2B5EF4-FFF2-40B4-BE49-F238E27FC236}">
                <a16:creationId xmlns:a16="http://schemas.microsoft.com/office/drawing/2014/main" id="{609C8A0C-2B6C-0B13-4012-F7F0D4496B03}"/>
              </a:ext>
            </a:extLst>
          </p:cNvPr>
          <p:cNvSpPr txBox="1"/>
          <p:nvPr/>
        </p:nvSpPr>
        <p:spPr>
          <a:xfrm>
            <a:off x="1544698" y="3796573"/>
            <a:ext cx="4663829"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dirty="0">
                <a:solidFill>
                  <a:schemeClr val="tx1">
                    <a:lumMod val="75000"/>
                    <a:lumOff val="25000"/>
                  </a:schemeClr>
                </a:solidFill>
              </a:rPr>
              <a:t>Majority</a:t>
            </a:r>
            <a:r>
              <a:rPr lang="en-GB" sz="2000" dirty="0">
                <a:solidFill>
                  <a:schemeClr val="tx1">
                    <a:lumMod val="75000"/>
                    <a:lumOff val="25000"/>
                  </a:schemeClr>
                </a:solidFill>
              </a:rPr>
              <a:t> of patients (60%) had </a:t>
            </a:r>
            <a:r>
              <a:rPr lang="en-GB" sz="2000" b="1" dirty="0">
                <a:solidFill>
                  <a:schemeClr val="tx1">
                    <a:lumMod val="75000"/>
                    <a:lumOff val="25000"/>
                  </a:schemeClr>
                </a:solidFill>
              </a:rPr>
              <a:t>metastases at diagnosis</a:t>
            </a:r>
            <a:r>
              <a:rPr lang="en-GB" sz="2000" dirty="0">
                <a:solidFill>
                  <a:schemeClr val="tx1">
                    <a:lumMod val="75000"/>
                    <a:lumOff val="25000"/>
                  </a:schemeClr>
                </a:solidFill>
              </a:rPr>
              <a:t>. Only 37.1% had surgery and 17.1% did not receive any treatment</a:t>
            </a:r>
            <a:endParaRPr lang="en-US" sz="1600" dirty="0">
              <a:solidFill>
                <a:schemeClr val="tx1">
                  <a:lumMod val="75000"/>
                  <a:lumOff val="25000"/>
                </a:schemeClr>
              </a:solidFill>
            </a:endParaRPr>
          </a:p>
        </p:txBody>
      </p:sp>
      <p:graphicFrame>
        <p:nvGraphicFramePr>
          <p:cNvPr id="7" name="Chart 6">
            <a:extLst>
              <a:ext uri="{FF2B5EF4-FFF2-40B4-BE49-F238E27FC236}">
                <a16:creationId xmlns:a16="http://schemas.microsoft.com/office/drawing/2014/main" id="{9146F3F5-AD30-65CA-980A-822FFFB5A4E8}"/>
              </a:ext>
            </a:extLst>
          </p:cNvPr>
          <p:cNvGraphicFramePr>
            <a:graphicFrameLocks/>
          </p:cNvGraphicFramePr>
          <p:nvPr>
            <p:extLst>
              <p:ext uri="{D42A27DB-BD31-4B8C-83A1-F6EECF244321}">
                <p14:modId xmlns:p14="http://schemas.microsoft.com/office/powerpoint/2010/main" val="3626151369"/>
              </p:ext>
            </p:extLst>
          </p:nvPr>
        </p:nvGraphicFramePr>
        <p:xfrm>
          <a:off x="6208527" y="1656206"/>
          <a:ext cx="5764231" cy="4045863"/>
        </p:xfrm>
        <a:graphic>
          <a:graphicData uri="http://schemas.openxmlformats.org/drawingml/2006/chart">
            <c:chart xmlns:c="http://schemas.openxmlformats.org/drawingml/2006/chart" xmlns:r="http://schemas.openxmlformats.org/officeDocument/2006/relationships" r:id="rId2"/>
          </a:graphicData>
        </a:graphic>
      </p:graphicFrame>
      <p:grpSp>
        <p:nvGrpSpPr>
          <p:cNvPr id="11" name="Group 10">
            <a:extLst>
              <a:ext uri="{FF2B5EF4-FFF2-40B4-BE49-F238E27FC236}">
                <a16:creationId xmlns:a16="http://schemas.microsoft.com/office/drawing/2014/main" id="{5B6B90B3-D2EA-EFD1-1EA6-419C99DE09C5}"/>
              </a:ext>
            </a:extLst>
          </p:cNvPr>
          <p:cNvGrpSpPr/>
          <p:nvPr/>
        </p:nvGrpSpPr>
        <p:grpSpPr>
          <a:xfrm>
            <a:off x="972106" y="3881940"/>
            <a:ext cx="499621" cy="476356"/>
            <a:chOff x="605956" y="2085219"/>
            <a:chExt cx="499621" cy="476356"/>
          </a:xfrm>
        </p:grpSpPr>
        <p:sp>
          <p:nvSpPr>
            <p:cNvPr id="12" name="Rectangle: Rounded Corners 10">
              <a:extLst>
                <a:ext uri="{FF2B5EF4-FFF2-40B4-BE49-F238E27FC236}">
                  <a16:creationId xmlns:a16="http://schemas.microsoft.com/office/drawing/2014/main" id="{E731545F-A34D-5BE2-53A1-1AC6C9A99C59}"/>
                </a:ext>
              </a:extLst>
            </p:cNvPr>
            <p:cNvSpPr/>
            <p:nvPr/>
          </p:nvSpPr>
          <p:spPr>
            <a:xfrm>
              <a:off x="605956" y="2085219"/>
              <a:ext cx="499621" cy="476356"/>
            </a:xfrm>
            <a:prstGeom prst="roundRect">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3" name="Picture 2">
              <a:extLst>
                <a:ext uri="{FF2B5EF4-FFF2-40B4-BE49-F238E27FC236}">
                  <a16:creationId xmlns:a16="http://schemas.microsoft.com/office/drawing/2014/main" id="{382A942A-B497-6EEE-C6AB-F0FB94747A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641" y="2085219"/>
              <a:ext cx="476250" cy="47625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oup 13">
            <a:extLst>
              <a:ext uri="{FF2B5EF4-FFF2-40B4-BE49-F238E27FC236}">
                <a16:creationId xmlns:a16="http://schemas.microsoft.com/office/drawing/2014/main" id="{E5704934-444C-50FF-F17E-3D1194557F71}"/>
              </a:ext>
            </a:extLst>
          </p:cNvPr>
          <p:cNvGrpSpPr/>
          <p:nvPr/>
        </p:nvGrpSpPr>
        <p:grpSpPr>
          <a:xfrm>
            <a:off x="960421" y="2431405"/>
            <a:ext cx="499621" cy="476356"/>
            <a:chOff x="605956" y="2085219"/>
            <a:chExt cx="499621" cy="476356"/>
          </a:xfrm>
        </p:grpSpPr>
        <p:sp>
          <p:nvSpPr>
            <p:cNvPr id="15" name="Rectangle: Rounded Corners 10">
              <a:extLst>
                <a:ext uri="{FF2B5EF4-FFF2-40B4-BE49-F238E27FC236}">
                  <a16:creationId xmlns:a16="http://schemas.microsoft.com/office/drawing/2014/main" id="{9C8A81EA-A565-04B7-792E-A1E3C44AFE39}"/>
                </a:ext>
              </a:extLst>
            </p:cNvPr>
            <p:cNvSpPr/>
            <p:nvPr/>
          </p:nvSpPr>
          <p:spPr>
            <a:xfrm>
              <a:off x="605956" y="2085219"/>
              <a:ext cx="499621" cy="476356"/>
            </a:xfrm>
            <a:prstGeom prst="roundRect">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6" name="Picture 2">
              <a:extLst>
                <a:ext uri="{FF2B5EF4-FFF2-40B4-BE49-F238E27FC236}">
                  <a16:creationId xmlns:a16="http://schemas.microsoft.com/office/drawing/2014/main" id="{16ED8954-3C1A-A428-E8D9-C4AFA54A29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641" y="2085219"/>
              <a:ext cx="476250" cy="476250"/>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ítulo 2">
            <a:extLst>
              <a:ext uri="{FF2B5EF4-FFF2-40B4-BE49-F238E27FC236}">
                <a16:creationId xmlns:a16="http://schemas.microsoft.com/office/drawing/2014/main" id="{9040C4C8-D0A1-C042-26E4-CD4A39751270}"/>
              </a:ext>
            </a:extLst>
          </p:cNvPr>
          <p:cNvSpPr>
            <a:spLocks noGrp="1"/>
          </p:cNvSpPr>
          <p:nvPr>
            <p:ph type="title"/>
          </p:nvPr>
        </p:nvSpPr>
        <p:spPr>
          <a:prstGeom prst="rect">
            <a:avLst/>
          </a:prstGeom>
        </p:spPr>
        <p:txBody>
          <a:bodyPr/>
          <a:lstStyle/>
          <a:p>
            <a:r>
              <a:rPr lang="en-GB" dirty="0"/>
              <a:t>BTC - Delayed Diagnosis: An Ongoing Issue</a:t>
            </a:r>
            <a:r>
              <a:rPr lang="en-GB" baseline="30000" dirty="0"/>
              <a:t>1</a:t>
            </a:r>
            <a:endParaRPr lang="es-ES_tradnl" baseline="30000" dirty="0"/>
          </a:p>
        </p:txBody>
      </p:sp>
    </p:spTree>
    <p:extLst>
      <p:ext uri="{BB962C8B-B14F-4D97-AF65-F5344CB8AC3E}">
        <p14:creationId xmlns:p14="http://schemas.microsoft.com/office/powerpoint/2010/main" val="2484038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78C6CB37-6CA1-84B6-0CF4-7498D187490B}"/>
              </a:ext>
            </a:extLst>
          </p:cNvPr>
          <p:cNvSpPr txBox="1">
            <a:spLocks/>
          </p:cNvSpPr>
          <p:nvPr/>
        </p:nvSpPr>
        <p:spPr>
          <a:xfrm>
            <a:off x="838200" y="2557830"/>
            <a:ext cx="3469054" cy="1145685"/>
          </a:xfrm>
          <a:prstGeom prst="rect">
            <a:avLst/>
          </a:prstGeom>
        </p:spPr>
        <p:txBody>
          <a:bodyPr lIns="91440" tIns="45720" rIns="91440" bIns="45720" anchor="t"/>
          <a:lstStyle>
            <a:defPPr>
              <a:defRPr lang="es-ES"/>
            </a:defPPr>
            <a:lvl1pPr marL="0" indent="-342884" algn="l" defTabSz="609555" rtl="0" eaLnBrk="1" latinLnBrk="0" hangingPunct="1">
              <a:spcBef>
                <a:spcPct val="20000"/>
              </a:spcBef>
              <a:buFont typeface="Arial"/>
              <a:buChar char="•"/>
              <a:defRPr sz="2400" kern="1200">
                <a:solidFill>
                  <a:schemeClr val="tx1"/>
                </a:solidFill>
                <a:latin typeface="+mn-lt"/>
                <a:ea typeface="+mn-ea"/>
                <a:cs typeface="+mn-cs"/>
              </a:defRPr>
            </a:lvl1pPr>
            <a:lvl2pPr marL="609555" indent="-285736" algn="l" defTabSz="609555" rtl="0" eaLnBrk="1" latinLnBrk="0" hangingPunct="1">
              <a:spcBef>
                <a:spcPct val="20000"/>
              </a:spcBef>
              <a:buFont typeface="Arial"/>
              <a:buChar char="–"/>
              <a:defRPr sz="2400" kern="1200">
                <a:solidFill>
                  <a:schemeClr val="tx1"/>
                </a:solidFill>
                <a:latin typeface="+mn-lt"/>
                <a:ea typeface="+mn-ea"/>
                <a:cs typeface="+mn-cs"/>
              </a:defRPr>
            </a:lvl2pPr>
            <a:lvl3pPr marL="1219110" indent="-228588" algn="l" defTabSz="609555" rtl="0" eaLnBrk="1" latinLnBrk="0" hangingPunct="1">
              <a:spcBef>
                <a:spcPct val="20000"/>
              </a:spcBef>
              <a:buFont typeface="Arial"/>
              <a:buChar char="•"/>
              <a:defRPr sz="2400" kern="1200">
                <a:solidFill>
                  <a:schemeClr val="tx1"/>
                </a:solidFill>
                <a:latin typeface="+mn-lt"/>
                <a:ea typeface="+mn-ea"/>
                <a:cs typeface="+mn-cs"/>
              </a:defRPr>
            </a:lvl3pPr>
            <a:lvl4pPr marL="1828664" indent="-228588" algn="l" defTabSz="609555" rtl="0" eaLnBrk="1" latinLnBrk="0" hangingPunct="1">
              <a:spcBef>
                <a:spcPct val="20000"/>
              </a:spcBef>
              <a:buFont typeface="Arial"/>
              <a:buChar char="–"/>
              <a:defRPr sz="2400" kern="1200">
                <a:solidFill>
                  <a:schemeClr val="tx1"/>
                </a:solidFill>
                <a:latin typeface="+mn-lt"/>
                <a:ea typeface="+mn-ea"/>
                <a:cs typeface="+mn-cs"/>
              </a:defRPr>
            </a:lvl4pPr>
            <a:lvl5pPr marL="2438218" indent="-228588" algn="l" defTabSz="609555" rtl="0" eaLnBrk="1" latinLnBrk="0" hangingPunct="1">
              <a:spcBef>
                <a:spcPct val="20000"/>
              </a:spcBef>
              <a:buFont typeface="Arial"/>
              <a:buChar char="»"/>
              <a:defRPr sz="2400" kern="1200">
                <a:solidFill>
                  <a:schemeClr val="tx1"/>
                </a:solidFill>
                <a:latin typeface="+mn-lt"/>
                <a:ea typeface="+mn-ea"/>
                <a:cs typeface="+mn-cs"/>
              </a:defRPr>
            </a:lvl5pPr>
            <a:lvl6pPr marL="3047772" indent="-228588" algn="l" defTabSz="609555" rtl="0" eaLnBrk="1" latinLnBrk="0" hangingPunct="1">
              <a:spcBef>
                <a:spcPct val="20000"/>
              </a:spcBef>
              <a:buFont typeface="Arial"/>
              <a:buChar char="•"/>
              <a:defRPr sz="2400" kern="1200">
                <a:solidFill>
                  <a:schemeClr val="tx1"/>
                </a:solidFill>
                <a:latin typeface="+mn-lt"/>
                <a:ea typeface="+mn-ea"/>
                <a:cs typeface="+mn-cs"/>
              </a:defRPr>
            </a:lvl6pPr>
            <a:lvl7pPr marL="3657327" indent="-228588" algn="l" defTabSz="609555" rtl="0" eaLnBrk="1" latinLnBrk="0" hangingPunct="1">
              <a:spcBef>
                <a:spcPct val="20000"/>
              </a:spcBef>
              <a:buFont typeface="Arial"/>
              <a:buChar char="•"/>
              <a:defRPr sz="2400" kern="1200">
                <a:solidFill>
                  <a:schemeClr val="tx1"/>
                </a:solidFill>
                <a:latin typeface="+mn-lt"/>
                <a:ea typeface="+mn-ea"/>
                <a:cs typeface="+mn-cs"/>
              </a:defRPr>
            </a:lvl7pPr>
            <a:lvl8pPr marL="4266880" indent="-228588" algn="l" defTabSz="609555" rtl="0" eaLnBrk="1" latinLnBrk="0" hangingPunct="1">
              <a:spcBef>
                <a:spcPct val="20000"/>
              </a:spcBef>
              <a:buFont typeface="Arial"/>
              <a:buChar char="•"/>
              <a:defRPr sz="2400" kern="1200">
                <a:solidFill>
                  <a:schemeClr val="tx1"/>
                </a:solidFill>
                <a:latin typeface="+mn-lt"/>
                <a:ea typeface="+mn-ea"/>
                <a:cs typeface="+mn-cs"/>
              </a:defRPr>
            </a:lvl8pPr>
            <a:lvl9pPr marL="4876435" indent="-228588" algn="l" defTabSz="609555" rtl="0" eaLnBrk="1" latinLnBrk="0" hangingPunct="1">
              <a:spcBef>
                <a:spcPct val="20000"/>
              </a:spcBef>
              <a:buFont typeface="Arial"/>
              <a:buChar char="•"/>
              <a:defRPr sz="2400" kern="1200">
                <a:solidFill>
                  <a:schemeClr val="tx1"/>
                </a:solidFill>
                <a:latin typeface="+mn-lt"/>
                <a:ea typeface="+mn-ea"/>
                <a:cs typeface="+mn-cs"/>
              </a:defRPr>
            </a:lvl9pPr>
          </a:lstStyle>
          <a:p>
            <a:pPr marL="342900" indent="-342900">
              <a:buClr>
                <a:srgbClr val="9D0865"/>
              </a:buClr>
            </a:pPr>
            <a:r>
              <a:rPr lang="en-GB" sz="1800" dirty="0">
                <a:solidFill>
                  <a:schemeClr val="tx1">
                    <a:lumMod val="75000"/>
                    <a:lumOff val="25000"/>
                  </a:schemeClr>
                </a:solidFill>
              </a:rPr>
              <a:t>Majority (</a:t>
            </a:r>
            <a:r>
              <a:rPr lang="en-GB" sz="1800" b="1" dirty="0">
                <a:solidFill>
                  <a:schemeClr val="tx1">
                    <a:lumMod val="75000"/>
                    <a:lumOff val="25000"/>
                  </a:schemeClr>
                </a:solidFill>
              </a:rPr>
              <a:t>51.4%</a:t>
            </a:r>
            <a:r>
              <a:rPr lang="en-GB" sz="1800" dirty="0">
                <a:solidFill>
                  <a:schemeClr val="tx1">
                    <a:lumMod val="75000"/>
                    <a:lumOff val="25000"/>
                  </a:schemeClr>
                </a:solidFill>
              </a:rPr>
              <a:t>) of patients were </a:t>
            </a:r>
            <a:r>
              <a:rPr lang="en-GB" sz="1800" b="1" dirty="0">
                <a:solidFill>
                  <a:schemeClr val="tx1">
                    <a:lumMod val="75000"/>
                    <a:lumOff val="25000"/>
                  </a:schemeClr>
                </a:solidFill>
              </a:rPr>
              <a:t>diagnosed through PC</a:t>
            </a:r>
            <a:r>
              <a:rPr lang="en-GB" sz="1800" dirty="0">
                <a:solidFill>
                  <a:schemeClr val="tx1">
                    <a:lumMod val="75000"/>
                    <a:lumOff val="25000"/>
                  </a:schemeClr>
                </a:solidFill>
              </a:rPr>
              <a:t> and </a:t>
            </a:r>
            <a:r>
              <a:rPr lang="en-GB" sz="1800" b="1" dirty="0">
                <a:solidFill>
                  <a:schemeClr val="tx1">
                    <a:lumMod val="75000"/>
                    <a:lumOff val="25000"/>
                  </a:schemeClr>
                </a:solidFill>
              </a:rPr>
              <a:t>45.7% in the ED</a:t>
            </a:r>
            <a:endParaRPr lang="en-US" sz="1800" b="1" dirty="0">
              <a:solidFill>
                <a:schemeClr val="tx1">
                  <a:lumMod val="75000"/>
                  <a:lumOff val="25000"/>
                </a:schemeClr>
              </a:solidFill>
            </a:endParaRPr>
          </a:p>
        </p:txBody>
      </p:sp>
      <p:sp>
        <p:nvSpPr>
          <p:cNvPr id="5" name="TextBox 4">
            <a:extLst>
              <a:ext uri="{FF2B5EF4-FFF2-40B4-BE49-F238E27FC236}">
                <a16:creationId xmlns:a16="http://schemas.microsoft.com/office/drawing/2014/main" id="{6E87B094-B1D6-75C3-01CC-13B9B477AE1D}"/>
              </a:ext>
            </a:extLst>
          </p:cNvPr>
          <p:cNvSpPr txBox="1"/>
          <p:nvPr/>
        </p:nvSpPr>
        <p:spPr>
          <a:xfrm>
            <a:off x="838200" y="3727327"/>
            <a:ext cx="338126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Clr>
                <a:srgbClr val="9D0865"/>
              </a:buClr>
              <a:buFont typeface="Arial" panose="020B0604020202020204" pitchFamily="34" charset="0"/>
              <a:buChar char="•"/>
            </a:pPr>
            <a:r>
              <a:rPr lang="en-GB" dirty="0">
                <a:solidFill>
                  <a:schemeClr val="tx1">
                    <a:lumMod val="75000"/>
                    <a:lumOff val="25000"/>
                  </a:schemeClr>
                </a:solidFill>
              </a:rPr>
              <a:t>Median time from </a:t>
            </a:r>
            <a:r>
              <a:rPr lang="en-GB" b="1" dirty="0">
                <a:solidFill>
                  <a:schemeClr val="tx1">
                    <a:lumMod val="75000"/>
                    <a:lumOff val="25000"/>
                  </a:schemeClr>
                </a:solidFill>
              </a:rPr>
              <a:t>symptom onset to diagnosis</a:t>
            </a:r>
            <a:r>
              <a:rPr lang="en-GB" dirty="0">
                <a:solidFill>
                  <a:schemeClr val="tx1">
                    <a:lumMod val="75000"/>
                    <a:lumOff val="25000"/>
                  </a:schemeClr>
                </a:solidFill>
              </a:rPr>
              <a:t> was </a:t>
            </a:r>
            <a:r>
              <a:rPr lang="en-GB" b="1" dirty="0">
                <a:solidFill>
                  <a:schemeClr val="tx1">
                    <a:lumMod val="75000"/>
                    <a:lumOff val="25000"/>
                  </a:schemeClr>
                </a:solidFill>
              </a:rPr>
              <a:t>2.29 months</a:t>
            </a:r>
            <a:r>
              <a:rPr lang="en-GB" dirty="0">
                <a:solidFill>
                  <a:schemeClr val="tx1">
                    <a:lumMod val="75000"/>
                    <a:lumOff val="25000"/>
                  </a:schemeClr>
                </a:solidFill>
              </a:rPr>
              <a:t> (3.28mo for PC and 1,28mo for ED; p=0.39)</a:t>
            </a:r>
            <a:endParaRPr lang="en-US" sz="1400" dirty="0">
              <a:solidFill>
                <a:schemeClr val="tx1">
                  <a:lumMod val="75000"/>
                  <a:lumOff val="25000"/>
                </a:schemeClr>
              </a:solidFill>
            </a:endParaRPr>
          </a:p>
        </p:txBody>
      </p:sp>
      <p:graphicFrame>
        <p:nvGraphicFramePr>
          <p:cNvPr id="6" name="Chart 5">
            <a:extLst>
              <a:ext uri="{FF2B5EF4-FFF2-40B4-BE49-F238E27FC236}">
                <a16:creationId xmlns:a16="http://schemas.microsoft.com/office/drawing/2014/main" id="{E6F7F2CC-5288-9986-9D83-C775A9BE9647}"/>
              </a:ext>
            </a:extLst>
          </p:cNvPr>
          <p:cNvGraphicFramePr>
            <a:graphicFrameLocks/>
          </p:cNvGraphicFramePr>
          <p:nvPr>
            <p:extLst>
              <p:ext uri="{D42A27DB-BD31-4B8C-83A1-F6EECF244321}">
                <p14:modId xmlns:p14="http://schemas.microsoft.com/office/powerpoint/2010/main" val="219170303"/>
              </p:ext>
            </p:extLst>
          </p:nvPr>
        </p:nvGraphicFramePr>
        <p:xfrm>
          <a:off x="4512095" y="2138325"/>
          <a:ext cx="3665258" cy="29974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80BFF9F8-F5D7-A958-6675-74BD4D338AF3}"/>
              </a:ext>
            </a:extLst>
          </p:cNvPr>
          <p:cNvGraphicFramePr>
            <a:graphicFrameLocks/>
          </p:cNvGraphicFramePr>
          <p:nvPr>
            <p:extLst>
              <p:ext uri="{D42A27DB-BD31-4B8C-83A1-F6EECF244321}">
                <p14:modId xmlns:p14="http://schemas.microsoft.com/office/powerpoint/2010/main" val="1798400697"/>
              </p:ext>
            </p:extLst>
          </p:nvPr>
        </p:nvGraphicFramePr>
        <p:xfrm>
          <a:off x="8177353" y="2138325"/>
          <a:ext cx="3568729" cy="2997428"/>
        </p:xfrm>
        <a:graphic>
          <a:graphicData uri="http://schemas.openxmlformats.org/drawingml/2006/chart">
            <c:chart xmlns:c="http://schemas.openxmlformats.org/drawingml/2006/chart" xmlns:r="http://schemas.openxmlformats.org/officeDocument/2006/relationships" r:id="rId3"/>
          </a:graphicData>
        </a:graphic>
      </p:graphicFrame>
      <p:sp>
        <p:nvSpPr>
          <p:cNvPr id="2" name="Título 1">
            <a:extLst>
              <a:ext uri="{FF2B5EF4-FFF2-40B4-BE49-F238E27FC236}">
                <a16:creationId xmlns:a16="http://schemas.microsoft.com/office/drawing/2014/main" id="{0E1F3735-8F46-19E4-EB3B-328D57CA2FE1}"/>
              </a:ext>
            </a:extLst>
          </p:cNvPr>
          <p:cNvSpPr>
            <a:spLocks noGrp="1"/>
          </p:cNvSpPr>
          <p:nvPr>
            <p:ph type="title"/>
          </p:nvPr>
        </p:nvSpPr>
        <p:spPr>
          <a:prstGeom prst="rect">
            <a:avLst/>
          </a:prstGeom>
        </p:spPr>
        <p:txBody>
          <a:bodyPr/>
          <a:lstStyle/>
          <a:p>
            <a:r>
              <a:rPr lang="en-GB" dirty="0"/>
              <a:t>BTC - Delayed Diagnosis: an Ongoing Issue</a:t>
            </a:r>
            <a:r>
              <a:rPr lang="en-GB" baseline="30000" dirty="0"/>
              <a:t>1</a:t>
            </a:r>
            <a:endParaRPr lang="es-ES_tradnl" baseline="30000" dirty="0"/>
          </a:p>
        </p:txBody>
      </p:sp>
      <p:sp>
        <p:nvSpPr>
          <p:cNvPr id="11" name="TextBox 3">
            <a:extLst>
              <a:ext uri="{FF2B5EF4-FFF2-40B4-BE49-F238E27FC236}">
                <a16:creationId xmlns:a16="http://schemas.microsoft.com/office/drawing/2014/main" id="{BA76D970-EF11-2999-6454-23A537AC1EF7}"/>
              </a:ext>
            </a:extLst>
          </p:cNvPr>
          <p:cNvSpPr txBox="1"/>
          <p:nvPr/>
        </p:nvSpPr>
        <p:spPr>
          <a:xfrm>
            <a:off x="2475637" y="6300323"/>
            <a:ext cx="7646702" cy="338554"/>
          </a:xfrm>
          <a:prstGeom prst="rect">
            <a:avLst/>
          </a:prstGeom>
          <a:noFill/>
        </p:spPr>
        <p:txBody>
          <a:bodyPr wrap="square" lIns="91440" tIns="45720" rIns="91440" bIns="45720" anchor="t">
            <a:spAutoFit/>
          </a:bodyPr>
          <a:lstStyle/>
          <a:p>
            <a:pPr>
              <a:defRPr/>
            </a:pPr>
            <a:r>
              <a:rPr lang="en-GB" sz="800" b="1" dirty="0">
                <a:solidFill>
                  <a:schemeClr val="tx1">
                    <a:lumMod val="65000"/>
                    <a:lumOff val="35000"/>
                  </a:schemeClr>
                </a:solidFill>
                <a:cs typeface="Arial"/>
              </a:rPr>
              <a:t>BTC, </a:t>
            </a:r>
            <a:r>
              <a:rPr lang="en-GB" sz="800" dirty="0">
                <a:solidFill>
                  <a:schemeClr val="tx1">
                    <a:lumMod val="65000"/>
                    <a:lumOff val="35000"/>
                  </a:schemeClr>
                </a:solidFill>
                <a:cs typeface="Arial"/>
              </a:rPr>
              <a:t>biliary tract cancer</a:t>
            </a:r>
            <a:r>
              <a:rPr lang="en-GB" sz="800" b="1" dirty="0">
                <a:solidFill>
                  <a:schemeClr val="tx1">
                    <a:lumMod val="65000"/>
                    <a:lumOff val="35000"/>
                  </a:schemeClr>
                </a:solidFill>
                <a:cs typeface="Arial"/>
              </a:rPr>
              <a:t>; ED, </a:t>
            </a:r>
            <a:r>
              <a:rPr lang="en-GB" sz="800" dirty="0">
                <a:solidFill>
                  <a:schemeClr val="tx1">
                    <a:lumMod val="65000"/>
                    <a:lumOff val="35000"/>
                  </a:schemeClr>
                </a:solidFill>
                <a:cs typeface="Arial"/>
              </a:rPr>
              <a:t>emergency department</a:t>
            </a:r>
            <a:r>
              <a:rPr lang="en-GB" sz="800" b="1" dirty="0">
                <a:solidFill>
                  <a:schemeClr val="tx1">
                    <a:lumMod val="65000"/>
                    <a:lumOff val="35000"/>
                  </a:schemeClr>
                </a:solidFill>
                <a:cs typeface="Arial"/>
              </a:rPr>
              <a:t>; PC, </a:t>
            </a:r>
            <a:r>
              <a:rPr lang="en-GB" sz="800" dirty="0">
                <a:solidFill>
                  <a:schemeClr val="tx1">
                    <a:lumMod val="65000"/>
                    <a:lumOff val="35000"/>
                  </a:schemeClr>
                </a:solidFill>
                <a:cs typeface="Arial"/>
              </a:rPr>
              <a:t>primary care</a:t>
            </a:r>
            <a:endParaRPr kumimoji="0" lang="en-GB" sz="800" b="1" i="0" u="none" strike="noStrike" kern="1200" cap="none" spc="0" normalizeH="0" baseline="0" noProof="0" dirty="0">
              <a:ln>
                <a:noFill/>
              </a:ln>
              <a:solidFill>
                <a:schemeClr val="tx1">
                  <a:lumMod val="65000"/>
                  <a:lumOff val="35000"/>
                </a:schemeClr>
              </a:solidFill>
              <a:effectLst/>
              <a:uLnTx/>
              <a:uFillTx/>
              <a:cs typeface="Arial"/>
            </a:endParaRPr>
          </a:p>
          <a:p>
            <a:pPr>
              <a:defRPr/>
            </a:pPr>
            <a:r>
              <a:rPr kumimoji="0" lang="en-GB" sz="800" b="1" i="0" u="none" strike="noStrike" kern="1200" cap="none" spc="0" normalizeH="0" baseline="0" noProof="0" dirty="0">
                <a:ln>
                  <a:noFill/>
                </a:ln>
                <a:solidFill>
                  <a:schemeClr val="tx1">
                    <a:lumMod val="65000"/>
                    <a:lumOff val="35000"/>
                  </a:schemeClr>
                </a:solidFill>
                <a:effectLst/>
                <a:uLnTx/>
                <a:uFillTx/>
                <a:cs typeface="Arial"/>
              </a:rPr>
              <a:t>1. </a:t>
            </a:r>
            <a:r>
              <a:rPr lang="en-GB" sz="800" dirty="0">
                <a:solidFill>
                  <a:schemeClr val="tx1">
                    <a:lumMod val="65000"/>
                    <a:lumOff val="35000"/>
                  </a:schemeClr>
                </a:solidFill>
                <a:cs typeface="Arial"/>
              </a:rPr>
              <a:t>Martirena </a:t>
            </a:r>
            <a:r>
              <a:rPr lang="en-GB" sz="800" i="1" dirty="0">
                <a:solidFill>
                  <a:schemeClr val="tx1">
                    <a:lumMod val="65000"/>
                    <a:lumOff val="35000"/>
                  </a:schemeClr>
                </a:solidFill>
                <a:cs typeface="Arial"/>
              </a:rPr>
              <a:t>et al. </a:t>
            </a:r>
            <a:r>
              <a:rPr lang="en-GB" sz="800" dirty="0">
                <a:solidFill>
                  <a:schemeClr val="tx1">
                    <a:lumMod val="65000"/>
                    <a:lumOff val="35000"/>
                  </a:schemeClr>
                </a:solidFill>
                <a:cs typeface="Arial"/>
              </a:rPr>
              <a:t>Presented at the 2025 CCF congress in Salt Lake City, USA from 9-11 April 2025</a:t>
            </a:r>
            <a:endParaRPr lang="en-GB" sz="800" i="0" u="none" strike="noStrike" kern="1200" cap="none" spc="0" normalizeH="0" baseline="0" noProof="0" dirty="0">
              <a:ln>
                <a:noFill/>
              </a:ln>
              <a:solidFill>
                <a:schemeClr val="tx1">
                  <a:lumMod val="65000"/>
                  <a:lumOff val="35000"/>
                </a:schemeClr>
              </a:solidFill>
              <a:effectLst/>
              <a:uLnTx/>
              <a:uFillTx/>
            </a:endParaRPr>
          </a:p>
        </p:txBody>
      </p:sp>
    </p:spTree>
    <p:extLst>
      <p:ext uri="{BB962C8B-B14F-4D97-AF65-F5344CB8AC3E}">
        <p14:creationId xmlns:p14="http://schemas.microsoft.com/office/powerpoint/2010/main" val="2290529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18460E5E-6468-9D9A-F9C9-D1CED7ACBE9F}"/>
              </a:ext>
            </a:extLst>
          </p:cNvPr>
          <p:cNvSpPr txBox="1">
            <a:spLocks/>
          </p:cNvSpPr>
          <p:nvPr/>
        </p:nvSpPr>
        <p:spPr>
          <a:xfrm>
            <a:off x="1479736" y="1724212"/>
            <a:ext cx="5741246" cy="1696669"/>
          </a:xfrm>
          <a:prstGeom prst="rect">
            <a:avLst/>
          </a:prstGeom>
        </p:spPr>
        <p:txBody>
          <a:bodyPr lIns="91440" tIns="45720" rIns="91440" bIns="45720" anchor="t"/>
          <a:lstStyle>
            <a:defPPr>
              <a:defRPr lang="es-ES"/>
            </a:defPPr>
            <a:lvl1pPr marL="0" indent="-342884" algn="l" defTabSz="609555" rtl="0" eaLnBrk="1" latinLnBrk="0" hangingPunct="1">
              <a:spcBef>
                <a:spcPct val="20000"/>
              </a:spcBef>
              <a:buFont typeface="Arial"/>
              <a:buChar char="•"/>
              <a:defRPr sz="2400" kern="1200">
                <a:solidFill>
                  <a:schemeClr val="tx1"/>
                </a:solidFill>
                <a:latin typeface="+mn-lt"/>
                <a:ea typeface="+mn-ea"/>
                <a:cs typeface="+mn-cs"/>
              </a:defRPr>
            </a:lvl1pPr>
            <a:lvl2pPr marL="609555" indent="-285736" algn="l" defTabSz="609555" rtl="0" eaLnBrk="1" latinLnBrk="0" hangingPunct="1">
              <a:spcBef>
                <a:spcPct val="20000"/>
              </a:spcBef>
              <a:buFont typeface="Arial"/>
              <a:buChar char="–"/>
              <a:defRPr sz="2400" kern="1200">
                <a:solidFill>
                  <a:schemeClr val="tx1"/>
                </a:solidFill>
                <a:latin typeface="+mn-lt"/>
                <a:ea typeface="+mn-ea"/>
                <a:cs typeface="+mn-cs"/>
              </a:defRPr>
            </a:lvl2pPr>
            <a:lvl3pPr marL="1219110" indent="-228588" algn="l" defTabSz="609555" rtl="0" eaLnBrk="1" latinLnBrk="0" hangingPunct="1">
              <a:spcBef>
                <a:spcPct val="20000"/>
              </a:spcBef>
              <a:buFont typeface="Arial"/>
              <a:buChar char="•"/>
              <a:defRPr sz="2400" kern="1200">
                <a:solidFill>
                  <a:schemeClr val="tx1"/>
                </a:solidFill>
                <a:latin typeface="+mn-lt"/>
                <a:ea typeface="+mn-ea"/>
                <a:cs typeface="+mn-cs"/>
              </a:defRPr>
            </a:lvl3pPr>
            <a:lvl4pPr marL="1828664" indent="-228588" algn="l" defTabSz="609555" rtl="0" eaLnBrk="1" latinLnBrk="0" hangingPunct="1">
              <a:spcBef>
                <a:spcPct val="20000"/>
              </a:spcBef>
              <a:buFont typeface="Arial"/>
              <a:buChar char="–"/>
              <a:defRPr sz="2400" kern="1200">
                <a:solidFill>
                  <a:schemeClr val="tx1"/>
                </a:solidFill>
                <a:latin typeface="+mn-lt"/>
                <a:ea typeface="+mn-ea"/>
                <a:cs typeface="+mn-cs"/>
              </a:defRPr>
            </a:lvl4pPr>
            <a:lvl5pPr marL="2438218" indent="-228588" algn="l" defTabSz="609555" rtl="0" eaLnBrk="1" latinLnBrk="0" hangingPunct="1">
              <a:spcBef>
                <a:spcPct val="20000"/>
              </a:spcBef>
              <a:buFont typeface="Arial"/>
              <a:buChar char="»"/>
              <a:defRPr sz="2400" kern="1200">
                <a:solidFill>
                  <a:schemeClr val="tx1"/>
                </a:solidFill>
                <a:latin typeface="+mn-lt"/>
                <a:ea typeface="+mn-ea"/>
                <a:cs typeface="+mn-cs"/>
              </a:defRPr>
            </a:lvl5pPr>
            <a:lvl6pPr marL="3047772" indent="-228588" algn="l" defTabSz="609555" rtl="0" eaLnBrk="1" latinLnBrk="0" hangingPunct="1">
              <a:spcBef>
                <a:spcPct val="20000"/>
              </a:spcBef>
              <a:buFont typeface="Arial"/>
              <a:buChar char="•"/>
              <a:defRPr sz="2400" kern="1200">
                <a:solidFill>
                  <a:schemeClr val="tx1"/>
                </a:solidFill>
                <a:latin typeface="+mn-lt"/>
                <a:ea typeface="+mn-ea"/>
                <a:cs typeface="+mn-cs"/>
              </a:defRPr>
            </a:lvl6pPr>
            <a:lvl7pPr marL="3657327" indent="-228588" algn="l" defTabSz="609555" rtl="0" eaLnBrk="1" latinLnBrk="0" hangingPunct="1">
              <a:spcBef>
                <a:spcPct val="20000"/>
              </a:spcBef>
              <a:buFont typeface="Arial"/>
              <a:buChar char="•"/>
              <a:defRPr sz="2400" kern="1200">
                <a:solidFill>
                  <a:schemeClr val="tx1"/>
                </a:solidFill>
                <a:latin typeface="+mn-lt"/>
                <a:ea typeface="+mn-ea"/>
                <a:cs typeface="+mn-cs"/>
              </a:defRPr>
            </a:lvl7pPr>
            <a:lvl8pPr marL="4266880" indent="-228588" algn="l" defTabSz="609555" rtl="0" eaLnBrk="1" latinLnBrk="0" hangingPunct="1">
              <a:spcBef>
                <a:spcPct val="20000"/>
              </a:spcBef>
              <a:buFont typeface="Arial"/>
              <a:buChar char="•"/>
              <a:defRPr sz="2400" kern="1200">
                <a:solidFill>
                  <a:schemeClr val="tx1"/>
                </a:solidFill>
                <a:latin typeface="+mn-lt"/>
                <a:ea typeface="+mn-ea"/>
                <a:cs typeface="+mn-cs"/>
              </a:defRPr>
            </a:lvl8pPr>
            <a:lvl9pPr marL="4876435" indent="-228588" algn="l" defTabSz="609555" rtl="0" eaLnBrk="1" latinLnBrk="0" hangingPunct="1">
              <a:spcBef>
                <a:spcPct val="20000"/>
              </a:spcBef>
              <a:buFont typeface="Arial"/>
              <a:buChar char="•"/>
              <a:defRPr sz="2400" kern="1200">
                <a:solidFill>
                  <a:schemeClr val="tx1"/>
                </a:solidFill>
                <a:latin typeface="+mn-lt"/>
                <a:ea typeface="+mn-ea"/>
                <a:cs typeface="+mn-cs"/>
              </a:defRPr>
            </a:lvl9pPr>
          </a:lstStyle>
          <a:p>
            <a:pPr indent="0">
              <a:buNone/>
            </a:pPr>
            <a:r>
              <a:rPr lang="en-GB" sz="1600" b="1" dirty="0">
                <a:solidFill>
                  <a:schemeClr val="tx1">
                    <a:lumMod val="75000"/>
                    <a:lumOff val="25000"/>
                  </a:schemeClr>
                </a:solidFill>
              </a:rPr>
              <a:t>Most frequent</a:t>
            </a:r>
            <a:r>
              <a:rPr lang="en-GB" sz="1600" dirty="0">
                <a:solidFill>
                  <a:schemeClr val="tx1">
                    <a:lumMod val="75000"/>
                    <a:lumOff val="25000"/>
                  </a:schemeClr>
                </a:solidFill>
              </a:rPr>
              <a:t> symptoms were </a:t>
            </a:r>
            <a:r>
              <a:rPr lang="en-GB" sz="1600" b="1" dirty="0">
                <a:solidFill>
                  <a:schemeClr val="tx1">
                    <a:lumMod val="75000"/>
                    <a:lumOff val="25000"/>
                  </a:schemeClr>
                </a:solidFill>
              </a:rPr>
              <a:t>unspecific</a:t>
            </a:r>
            <a:endParaRPr lang="en-US" sz="1600" b="1" dirty="0">
              <a:solidFill>
                <a:schemeClr val="tx1">
                  <a:lumMod val="75000"/>
                  <a:lumOff val="25000"/>
                </a:schemeClr>
              </a:solidFill>
            </a:endParaRPr>
          </a:p>
        </p:txBody>
      </p:sp>
      <p:sp>
        <p:nvSpPr>
          <p:cNvPr id="5" name="TextBox 4">
            <a:extLst>
              <a:ext uri="{FF2B5EF4-FFF2-40B4-BE49-F238E27FC236}">
                <a16:creationId xmlns:a16="http://schemas.microsoft.com/office/drawing/2014/main" id="{91B411AD-7784-1E2B-046F-3400090DE520}"/>
              </a:ext>
            </a:extLst>
          </p:cNvPr>
          <p:cNvSpPr txBox="1"/>
          <p:nvPr/>
        </p:nvSpPr>
        <p:spPr>
          <a:xfrm>
            <a:off x="1479736" y="2173619"/>
            <a:ext cx="5383907"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chemeClr val="tx1">
                    <a:lumMod val="75000"/>
                    <a:lumOff val="25000"/>
                  </a:schemeClr>
                </a:solidFill>
              </a:rPr>
              <a:t>Longest diagnostic delay</a:t>
            </a:r>
            <a:r>
              <a:rPr lang="en-GB" sz="1600" dirty="0">
                <a:solidFill>
                  <a:schemeClr val="tx1">
                    <a:lumMod val="75000"/>
                    <a:lumOff val="25000"/>
                  </a:schemeClr>
                </a:solidFill>
              </a:rPr>
              <a:t> was in patients with </a:t>
            </a:r>
            <a:r>
              <a:rPr lang="en-GB" sz="1600" b="1" dirty="0">
                <a:solidFill>
                  <a:schemeClr val="tx1">
                    <a:lumMod val="75000"/>
                    <a:lumOff val="25000"/>
                  </a:schemeClr>
                </a:solidFill>
              </a:rPr>
              <a:t>asthenia/anorexia</a:t>
            </a:r>
            <a:r>
              <a:rPr lang="en-GB" sz="1600" dirty="0">
                <a:solidFill>
                  <a:schemeClr val="tx1">
                    <a:lumMod val="75000"/>
                    <a:lumOff val="25000"/>
                  </a:schemeClr>
                </a:solidFill>
              </a:rPr>
              <a:t> (median 8.09mo), followed by </a:t>
            </a:r>
            <a:r>
              <a:rPr lang="en-GB" sz="1600" b="1" dirty="0">
                <a:solidFill>
                  <a:schemeClr val="tx1">
                    <a:lumMod val="75000"/>
                    <a:lumOff val="25000"/>
                  </a:schemeClr>
                </a:solidFill>
              </a:rPr>
              <a:t>weight loss</a:t>
            </a:r>
            <a:r>
              <a:rPr lang="en-GB" sz="1600" dirty="0">
                <a:solidFill>
                  <a:schemeClr val="tx1">
                    <a:lumMod val="75000"/>
                    <a:lumOff val="25000"/>
                  </a:schemeClr>
                </a:solidFill>
              </a:rPr>
              <a:t> (4.61mo), </a:t>
            </a:r>
            <a:r>
              <a:rPr lang="en-GB" sz="1600" b="1" dirty="0">
                <a:solidFill>
                  <a:schemeClr val="tx1">
                    <a:lumMod val="75000"/>
                    <a:lumOff val="25000"/>
                  </a:schemeClr>
                </a:solidFill>
              </a:rPr>
              <a:t>dyspepsia</a:t>
            </a:r>
            <a:r>
              <a:rPr lang="en-GB" sz="1600" dirty="0">
                <a:solidFill>
                  <a:schemeClr val="tx1">
                    <a:lumMod val="75000"/>
                    <a:lumOff val="25000"/>
                  </a:schemeClr>
                </a:solidFill>
              </a:rPr>
              <a:t> (4.54mo), </a:t>
            </a:r>
            <a:r>
              <a:rPr lang="en-GB" sz="1600" b="1" dirty="0">
                <a:solidFill>
                  <a:schemeClr val="tx1">
                    <a:lumMod val="75000"/>
                    <a:lumOff val="25000"/>
                  </a:schemeClr>
                </a:solidFill>
              </a:rPr>
              <a:t>diarrhoea</a:t>
            </a:r>
            <a:r>
              <a:rPr lang="en-GB" sz="1600" dirty="0">
                <a:solidFill>
                  <a:schemeClr val="tx1">
                    <a:lumMod val="75000"/>
                    <a:lumOff val="25000"/>
                  </a:schemeClr>
                </a:solidFill>
              </a:rPr>
              <a:t> (3.64mo), </a:t>
            </a:r>
            <a:r>
              <a:rPr lang="en-GB" sz="1600" b="1" dirty="0">
                <a:solidFill>
                  <a:schemeClr val="tx1">
                    <a:lumMod val="75000"/>
                    <a:lumOff val="25000"/>
                  </a:schemeClr>
                </a:solidFill>
              </a:rPr>
              <a:t>pain</a:t>
            </a:r>
            <a:r>
              <a:rPr lang="en-GB" sz="1600" dirty="0">
                <a:solidFill>
                  <a:schemeClr val="tx1">
                    <a:lumMod val="75000"/>
                    <a:lumOff val="25000"/>
                  </a:schemeClr>
                </a:solidFill>
              </a:rPr>
              <a:t> (3.07mo).</a:t>
            </a:r>
            <a:endParaRPr lang="en-US" sz="1200" dirty="0">
              <a:solidFill>
                <a:schemeClr val="tx1">
                  <a:lumMod val="75000"/>
                  <a:lumOff val="25000"/>
                </a:schemeClr>
              </a:solidFill>
            </a:endParaRPr>
          </a:p>
        </p:txBody>
      </p:sp>
      <p:graphicFrame>
        <p:nvGraphicFramePr>
          <p:cNvPr id="6" name="Chart 5">
            <a:extLst>
              <a:ext uri="{FF2B5EF4-FFF2-40B4-BE49-F238E27FC236}">
                <a16:creationId xmlns:a16="http://schemas.microsoft.com/office/drawing/2014/main" id="{BFD37527-1A63-6620-4FB3-F33FABF7E05A}"/>
              </a:ext>
            </a:extLst>
          </p:cNvPr>
          <p:cNvGraphicFramePr>
            <a:graphicFrameLocks/>
          </p:cNvGraphicFramePr>
          <p:nvPr>
            <p:extLst>
              <p:ext uri="{D42A27DB-BD31-4B8C-83A1-F6EECF244321}">
                <p14:modId xmlns:p14="http://schemas.microsoft.com/office/powerpoint/2010/main" val="456711486"/>
              </p:ext>
            </p:extLst>
          </p:nvPr>
        </p:nvGraphicFramePr>
        <p:xfrm>
          <a:off x="7220982" y="1395083"/>
          <a:ext cx="4572000" cy="22560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8E6A287A-2B5D-BBB8-9421-EF5F2184C451}"/>
              </a:ext>
            </a:extLst>
          </p:cNvPr>
          <p:cNvGraphicFramePr>
            <a:graphicFrameLocks/>
          </p:cNvGraphicFramePr>
          <p:nvPr>
            <p:extLst>
              <p:ext uri="{D42A27DB-BD31-4B8C-83A1-F6EECF244321}">
                <p14:modId xmlns:p14="http://schemas.microsoft.com/office/powerpoint/2010/main" val="4049646880"/>
              </p:ext>
            </p:extLst>
          </p:nvPr>
        </p:nvGraphicFramePr>
        <p:xfrm>
          <a:off x="7220982" y="3611629"/>
          <a:ext cx="4572000" cy="2122257"/>
        </p:xfrm>
        <a:graphic>
          <a:graphicData uri="http://schemas.openxmlformats.org/drawingml/2006/chart">
            <c:chart xmlns:c="http://schemas.openxmlformats.org/drawingml/2006/chart" xmlns:r="http://schemas.openxmlformats.org/officeDocument/2006/relationships" r:id="rId3"/>
          </a:graphicData>
        </a:graphic>
      </p:graphicFrame>
      <p:sp>
        <p:nvSpPr>
          <p:cNvPr id="8" name="Content Placeholder 1">
            <a:extLst>
              <a:ext uri="{FF2B5EF4-FFF2-40B4-BE49-F238E27FC236}">
                <a16:creationId xmlns:a16="http://schemas.microsoft.com/office/drawing/2014/main" id="{04D599BA-67DB-A965-E50C-4797660D3389}"/>
              </a:ext>
            </a:extLst>
          </p:cNvPr>
          <p:cNvSpPr txBox="1">
            <a:spLocks/>
          </p:cNvSpPr>
          <p:nvPr/>
        </p:nvSpPr>
        <p:spPr>
          <a:xfrm>
            <a:off x="1479736" y="3381375"/>
            <a:ext cx="5474220" cy="852608"/>
          </a:xfrm>
          <a:prstGeom prst="rect">
            <a:avLst/>
          </a:prstGeom>
        </p:spPr>
        <p:txBody>
          <a:bodyPr lIns="91440" tIns="45720" rIns="91440" bIns="45720" anchor="ctr"/>
          <a:lstStyle>
            <a:defPPr>
              <a:defRPr lang="es-ES"/>
            </a:defPPr>
            <a:lvl1pPr marL="0" indent="-342884" algn="l" defTabSz="609555" rtl="0" eaLnBrk="1" latinLnBrk="0" hangingPunct="1">
              <a:spcBef>
                <a:spcPct val="20000"/>
              </a:spcBef>
              <a:buFont typeface="Arial"/>
              <a:buChar char="•"/>
              <a:defRPr sz="2400" kern="1200">
                <a:solidFill>
                  <a:schemeClr val="tx1"/>
                </a:solidFill>
                <a:latin typeface="+mn-lt"/>
                <a:ea typeface="+mn-ea"/>
                <a:cs typeface="+mn-cs"/>
              </a:defRPr>
            </a:lvl1pPr>
            <a:lvl2pPr marL="609555" indent="-285736" algn="l" defTabSz="609555" rtl="0" eaLnBrk="1" latinLnBrk="0" hangingPunct="1">
              <a:spcBef>
                <a:spcPct val="20000"/>
              </a:spcBef>
              <a:buFont typeface="Arial"/>
              <a:buChar char="–"/>
              <a:defRPr sz="2400" kern="1200">
                <a:solidFill>
                  <a:schemeClr val="tx1"/>
                </a:solidFill>
                <a:latin typeface="+mn-lt"/>
                <a:ea typeface="+mn-ea"/>
                <a:cs typeface="+mn-cs"/>
              </a:defRPr>
            </a:lvl2pPr>
            <a:lvl3pPr marL="1219110" indent="-228588" algn="l" defTabSz="609555" rtl="0" eaLnBrk="1" latinLnBrk="0" hangingPunct="1">
              <a:spcBef>
                <a:spcPct val="20000"/>
              </a:spcBef>
              <a:buFont typeface="Arial"/>
              <a:buChar char="•"/>
              <a:defRPr sz="2400" kern="1200">
                <a:solidFill>
                  <a:schemeClr val="tx1"/>
                </a:solidFill>
                <a:latin typeface="+mn-lt"/>
                <a:ea typeface="+mn-ea"/>
                <a:cs typeface="+mn-cs"/>
              </a:defRPr>
            </a:lvl3pPr>
            <a:lvl4pPr marL="1828664" indent="-228588" algn="l" defTabSz="609555" rtl="0" eaLnBrk="1" latinLnBrk="0" hangingPunct="1">
              <a:spcBef>
                <a:spcPct val="20000"/>
              </a:spcBef>
              <a:buFont typeface="Arial"/>
              <a:buChar char="–"/>
              <a:defRPr sz="2400" kern="1200">
                <a:solidFill>
                  <a:schemeClr val="tx1"/>
                </a:solidFill>
                <a:latin typeface="+mn-lt"/>
                <a:ea typeface="+mn-ea"/>
                <a:cs typeface="+mn-cs"/>
              </a:defRPr>
            </a:lvl4pPr>
            <a:lvl5pPr marL="2438218" indent="-228588" algn="l" defTabSz="609555" rtl="0" eaLnBrk="1" latinLnBrk="0" hangingPunct="1">
              <a:spcBef>
                <a:spcPct val="20000"/>
              </a:spcBef>
              <a:buFont typeface="Arial"/>
              <a:buChar char="»"/>
              <a:defRPr sz="2400" kern="1200">
                <a:solidFill>
                  <a:schemeClr val="tx1"/>
                </a:solidFill>
                <a:latin typeface="+mn-lt"/>
                <a:ea typeface="+mn-ea"/>
                <a:cs typeface="+mn-cs"/>
              </a:defRPr>
            </a:lvl5pPr>
            <a:lvl6pPr marL="3047772" indent="-228588" algn="l" defTabSz="609555" rtl="0" eaLnBrk="1" latinLnBrk="0" hangingPunct="1">
              <a:spcBef>
                <a:spcPct val="20000"/>
              </a:spcBef>
              <a:buFont typeface="Arial"/>
              <a:buChar char="•"/>
              <a:defRPr sz="2400" kern="1200">
                <a:solidFill>
                  <a:schemeClr val="tx1"/>
                </a:solidFill>
                <a:latin typeface="+mn-lt"/>
                <a:ea typeface="+mn-ea"/>
                <a:cs typeface="+mn-cs"/>
              </a:defRPr>
            </a:lvl6pPr>
            <a:lvl7pPr marL="3657327" indent="-228588" algn="l" defTabSz="609555" rtl="0" eaLnBrk="1" latinLnBrk="0" hangingPunct="1">
              <a:spcBef>
                <a:spcPct val="20000"/>
              </a:spcBef>
              <a:buFont typeface="Arial"/>
              <a:buChar char="•"/>
              <a:defRPr sz="2400" kern="1200">
                <a:solidFill>
                  <a:schemeClr val="tx1"/>
                </a:solidFill>
                <a:latin typeface="+mn-lt"/>
                <a:ea typeface="+mn-ea"/>
                <a:cs typeface="+mn-cs"/>
              </a:defRPr>
            </a:lvl7pPr>
            <a:lvl8pPr marL="4266880" indent="-228588" algn="l" defTabSz="609555" rtl="0" eaLnBrk="1" latinLnBrk="0" hangingPunct="1">
              <a:spcBef>
                <a:spcPct val="20000"/>
              </a:spcBef>
              <a:buFont typeface="Arial"/>
              <a:buChar char="•"/>
              <a:defRPr sz="2400" kern="1200">
                <a:solidFill>
                  <a:schemeClr val="tx1"/>
                </a:solidFill>
                <a:latin typeface="+mn-lt"/>
                <a:ea typeface="+mn-ea"/>
                <a:cs typeface="+mn-cs"/>
              </a:defRPr>
            </a:lvl8pPr>
            <a:lvl9pPr marL="4876435" indent="-228588" algn="l" defTabSz="609555" rtl="0" eaLnBrk="1" latinLnBrk="0" hangingPunct="1">
              <a:spcBef>
                <a:spcPct val="20000"/>
              </a:spcBef>
              <a:buFont typeface="Arial"/>
              <a:buChar char="•"/>
              <a:defRPr sz="2400" kern="1200">
                <a:solidFill>
                  <a:schemeClr val="tx1"/>
                </a:solidFill>
                <a:latin typeface="+mn-lt"/>
                <a:ea typeface="+mn-ea"/>
                <a:cs typeface="+mn-cs"/>
              </a:defRPr>
            </a:lvl9pPr>
          </a:lstStyle>
          <a:p>
            <a:pPr indent="0">
              <a:buNone/>
            </a:pPr>
            <a:r>
              <a:rPr lang="en-GB" sz="1600" dirty="0">
                <a:solidFill>
                  <a:schemeClr val="tx1">
                    <a:lumMod val="75000"/>
                    <a:lumOff val="25000"/>
                  </a:schemeClr>
                </a:solidFill>
              </a:rPr>
              <a:t>Biliary tumours are often </a:t>
            </a:r>
            <a:r>
              <a:rPr lang="en-GB" sz="1600" b="1" dirty="0">
                <a:solidFill>
                  <a:schemeClr val="tx1">
                    <a:lumMod val="75000"/>
                    <a:lumOff val="25000"/>
                  </a:schemeClr>
                </a:solidFill>
              </a:rPr>
              <a:t>diagnosed at advanced stages</a:t>
            </a:r>
            <a:r>
              <a:rPr lang="en-GB" sz="1600" dirty="0">
                <a:solidFill>
                  <a:schemeClr val="tx1">
                    <a:lumMod val="75000"/>
                    <a:lumOff val="25000"/>
                  </a:schemeClr>
                </a:solidFill>
              </a:rPr>
              <a:t> due to significant </a:t>
            </a:r>
            <a:r>
              <a:rPr lang="en-GB" sz="1600" b="1" dirty="0">
                <a:solidFill>
                  <a:schemeClr val="tx1">
                    <a:lumMod val="75000"/>
                    <a:lumOff val="25000"/>
                  </a:schemeClr>
                </a:solidFill>
              </a:rPr>
              <a:t>diagnostic delays</a:t>
            </a:r>
            <a:r>
              <a:rPr lang="en-GB" sz="1600" dirty="0">
                <a:solidFill>
                  <a:schemeClr val="tx1">
                    <a:lumMod val="75000"/>
                    <a:lumOff val="25000"/>
                  </a:schemeClr>
                </a:solidFill>
              </a:rPr>
              <a:t> caused by </a:t>
            </a:r>
            <a:r>
              <a:rPr lang="en-GB" sz="1600" b="1" dirty="0">
                <a:solidFill>
                  <a:schemeClr val="tx1">
                    <a:lumMod val="75000"/>
                    <a:lumOff val="25000"/>
                  </a:schemeClr>
                </a:solidFill>
              </a:rPr>
              <a:t>non-specific symptoms</a:t>
            </a:r>
            <a:endParaRPr lang="en-US" b="1" dirty="0">
              <a:solidFill>
                <a:schemeClr val="tx1">
                  <a:lumMod val="75000"/>
                  <a:lumOff val="25000"/>
                </a:schemeClr>
              </a:solidFill>
            </a:endParaRPr>
          </a:p>
        </p:txBody>
      </p:sp>
      <p:sp>
        <p:nvSpPr>
          <p:cNvPr id="9" name="Content Placeholder 1">
            <a:extLst>
              <a:ext uri="{FF2B5EF4-FFF2-40B4-BE49-F238E27FC236}">
                <a16:creationId xmlns:a16="http://schemas.microsoft.com/office/drawing/2014/main" id="{194A5E6D-722B-9A76-C83B-6E8FF3F95D3B}"/>
              </a:ext>
            </a:extLst>
          </p:cNvPr>
          <p:cNvSpPr txBox="1">
            <a:spLocks/>
          </p:cNvSpPr>
          <p:nvPr/>
        </p:nvSpPr>
        <p:spPr>
          <a:xfrm>
            <a:off x="1479736" y="4190266"/>
            <a:ext cx="5293597" cy="852608"/>
          </a:xfrm>
          <a:prstGeom prst="rect">
            <a:avLst/>
          </a:prstGeom>
        </p:spPr>
        <p:txBody>
          <a:bodyPr lIns="91440" tIns="45720" rIns="91440" bIns="45720" anchor="ctr"/>
          <a:lstStyle>
            <a:defPPr>
              <a:defRPr lang="es-ES"/>
            </a:defPPr>
            <a:lvl1pPr marL="0" indent="-342884" algn="l" defTabSz="609555" rtl="0" eaLnBrk="1" latinLnBrk="0" hangingPunct="1">
              <a:spcBef>
                <a:spcPct val="20000"/>
              </a:spcBef>
              <a:buFont typeface="Arial"/>
              <a:buChar char="•"/>
              <a:defRPr sz="2400" kern="1200">
                <a:solidFill>
                  <a:schemeClr val="tx1"/>
                </a:solidFill>
                <a:latin typeface="+mn-lt"/>
                <a:ea typeface="+mn-ea"/>
                <a:cs typeface="+mn-cs"/>
              </a:defRPr>
            </a:lvl1pPr>
            <a:lvl2pPr marL="609555" indent="-285736" algn="l" defTabSz="609555" rtl="0" eaLnBrk="1" latinLnBrk="0" hangingPunct="1">
              <a:spcBef>
                <a:spcPct val="20000"/>
              </a:spcBef>
              <a:buFont typeface="Arial"/>
              <a:buChar char="–"/>
              <a:defRPr sz="2400" kern="1200">
                <a:solidFill>
                  <a:schemeClr val="tx1"/>
                </a:solidFill>
                <a:latin typeface="+mn-lt"/>
                <a:ea typeface="+mn-ea"/>
                <a:cs typeface="+mn-cs"/>
              </a:defRPr>
            </a:lvl2pPr>
            <a:lvl3pPr marL="1219110" indent="-228588" algn="l" defTabSz="609555" rtl="0" eaLnBrk="1" latinLnBrk="0" hangingPunct="1">
              <a:spcBef>
                <a:spcPct val="20000"/>
              </a:spcBef>
              <a:buFont typeface="Arial"/>
              <a:buChar char="•"/>
              <a:defRPr sz="2400" kern="1200">
                <a:solidFill>
                  <a:schemeClr val="tx1"/>
                </a:solidFill>
                <a:latin typeface="+mn-lt"/>
                <a:ea typeface="+mn-ea"/>
                <a:cs typeface="+mn-cs"/>
              </a:defRPr>
            </a:lvl3pPr>
            <a:lvl4pPr marL="1828664" indent="-228588" algn="l" defTabSz="609555" rtl="0" eaLnBrk="1" latinLnBrk="0" hangingPunct="1">
              <a:spcBef>
                <a:spcPct val="20000"/>
              </a:spcBef>
              <a:buFont typeface="Arial"/>
              <a:buChar char="–"/>
              <a:defRPr sz="2400" kern="1200">
                <a:solidFill>
                  <a:schemeClr val="tx1"/>
                </a:solidFill>
                <a:latin typeface="+mn-lt"/>
                <a:ea typeface="+mn-ea"/>
                <a:cs typeface="+mn-cs"/>
              </a:defRPr>
            </a:lvl4pPr>
            <a:lvl5pPr marL="2438218" indent="-228588" algn="l" defTabSz="609555" rtl="0" eaLnBrk="1" latinLnBrk="0" hangingPunct="1">
              <a:spcBef>
                <a:spcPct val="20000"/>
              </a:spcBef>
              <a:buFont typeface="Arial"/>
              <a:buChar char="»"/>
              <a:defRPr sz="2400" kern="1200">
                <a:solidFill>
                  <a:schemeClr val="tx1"/>
                </a:solidFill>
                <a:latin typeface="+mn-lt"/>
                <a:ea typeface="+mn-ea"/>
                <a:cs typeface="+mn-cs"/>
              </a:defRPr>
            </a:lvl5pPr>
            <a:lvl6pPr marL="3047772" indent="-228588" algn="l" defTabSz="609555" rtl="0" eaLnBrk="1" latinLnBrk="0" hangingPunct="1">
              <a:spcBef>
                <a:spcPct val="20000"/>
              </a:spcBef>
              <a:buFont typeface="Arial"/>
              <a:buChar char="•"/>
              <a:defRPr sz="2400" kern="1200">
                <a:solidFill>
                  <a:schemeClr val="tx1"/>
                </a:solidFill>
                <a:latin typeface="+mn-lt"/>
                <a:ea typeface="+mn-ea"/>
                <a:cs typeface="+mn-cs"/>
              </a:defRPr>
            </a:lvl6pPr>
            <a:lvl7pPr marL="3657327" indent="-228588" algn="l" defTabSz="609555" rtl="0" eaLnBrk="1" latinLnBrk="0" hangingPunct="1">
              <a:spcBef>
                <a:spcPct val="20000"/>
              </a:spcBef>
              <a:buFont typeface="Arial"/>
              <a:buChar char="•"/>
              <a:defRPr sz="2400" kern="1200">
                <a:solidFill>
                  <a:schemeClr val="tx1"/>
                </a:solidFill>
                <a:latin typeface="+mn-lt"/>
                <a:ea typeface="+mn-ea"/>
                <a:cs typeface="+mn-cs"/>
              </a:defRPr>
            </a:lvl7pPr>
            <a:lvl8pPr marL="4266880" indent="-228588" algn="l" defTabSz="609555" rtl="0" eaLnBrk="1" latinLnBrk="0" hangingPunct="1">
              <a:spcBef>
                <a:spcPct val="20000"/>
              </a:spcBef>
              <a:buFont typeface="Arial"/>
              <a:buChar char="•"/>
              <a:defRPr sz="2400" kern="1200">
                <a:solidFill>
                  <a:schemeClr val="tx1"/>
                </a:solidFill>
                <a:latin typeface="+mn-lt"/>
                <a:ea typeface="+mn-ea"/>
                <a:cs typeface="+mn-cs"/>
              </a:defRPr>
            </a:lvl8pPr>
            <a:lvl9pPr marL="4876435" indent="-228588" algn="l" defTabSz="609555" rtl="0" eaLnBrk="1" latinLnBrk="0" hangingPunct="1">
              <a:spcBef>
                <a:spcPct val="20000"/>
              </a:spcBef>
              <a:buFont typeface="Arial"/>
              <a:buChar char="•"/>
              <a:defRPr sz="2400" kern="1200">
                <a:solidFill>
                  <a:schemeClr val="tx1"/>
                </a:solidFill>
                <a:latin typeface="+mn-lt"/>
                <a:ea typeface="+mn-ea"/>
                <a:cs typeface="+mn-cs"/>
              </a:defRPr>
            </a:lvl9pPr>
          </a:lstStyle>
          <a:p>
            <a:pPr indent="0">
              <a:buNone/>
            </a:pPr>
            <a:r>
              <a:rPr lang="en-GB" sz="1600" dirty="0">
                <a:solidFill>
                  <a:schemeClr val="tx1">
                    <a:lumMod val="75000"/>
                    <a:lumOff val="25000"/>
                  </a:schemeClr>
                </a:solidFill>
              </a:rPr>
              <a:t>These delays </a:t>
            </a:r>
            <a:r>
              <a:rPr lang="en-GB" sz="1600" b="1" dirty="0">
                <a:solidFill>
                  <a:schemeClr val="tx1">
                    <a:lumMod val="75000"/>
                    <a:lumOff val="25000"/>
                  </a:schemeClr>
                </a:solidFill>
              </a:rPr>
              <a:t>limit curative treatment options</a:t>
            </a:r>
            <a:r>
              <a:rPr lang="en-GB" sz="1600" dirty="0">
                <a:solidFill>
                  <a:schemeClr val="tx1">
                    <a:lumMod val="75000"/>
                    <a:lumOff val="25000"/>
                  </a:schemeClr>
                </a:solidFill>
              </a:rPr>
              <a:t> and </a:t>
            </a:r>
            <a:r>
              <a:rPr lang="en-GB" sz="1600" b="1" dirty="0">
                <a:solidFill>
                  <a:schemeClr val="tx1">
                    <a:lumMod val="75000"/>
                    <a:lumOff val="25000"/>
                  </a:schemeClr>
                </a:solidFill>
              </a:rPr>
              <a:t>worsen prognosis</a:t>
            </a:r>
          </a:p>
        </p:txBody>
      </p:sp>
      <p:sp>
        <p:nvSpPr>
          <p:cNvPr id="10" name="Content Placeholder 1">
            <a:extLst>
              <a:ext uri="{FF2B5EF4-FFF2-40B4-BE49-F238E27FC236}">
                <a16:creationId xmlns:a16="http://schemas.microsoft.com/office/drawing/2014/main" id="{69F52E29-A3A2-1873-319D-BD0C81D26BFE}"/>
              </a:ext>
            </a:extLst>
          </p:cNvPr>
          <p:cNvSpPr txBox="1">
            <a:spLocks/>
          </p:cNvSpPr>
          <p:nvPr/>
        </p:nvSpPr>
        <p:spPr>
          <a:xfrm>
            <a:off x="1479736" y="4952268"/>
            <a:ext cx="5741246" cy="852608"/>
          </a:xfrm>
          <a:prstGeom prst="rect">
            <a:avLst/>
          </a:prstGeom>
        </p:spPr>
        <p:txBody>
          <a:bodyPr lIns="91440" tIns="45720" rIns="91440" bIns="45720" anchor="ctr"/>
          <a:lstStyle>
            <a:defPPr>
              <a:defRPr lang="es-ES"/>
            </a:defPPr>
            <a:lvl1pPr marL="0" indent="-342884" algn="l" defTabSz="609555" rtl="0" eaLnBrk="1" latinLnBrk="0" hangingPunct="1">
              <a:spcBef>
                <a:spcPct val="20000"/>
              </a:spcBef>
              <a:buFont typeface="Arial"/>
              <a:buChar char="•"/>
              <a:defRPr sz="2400" kern="1200">
                <a:solidFill>
                  <a:schemeClr val="tx1"/>
                </a:solidFill>
                <a:latin typeface="+mn-lt"/>
                <a:ea typeface="+mn-ea"/>
                <a:cs typeface="+mn-cs"/>
              </a:defRPr>
            </a:lvl1pPr>
            <a:lvl2pPr marL="609555" indent="-285736" algn="l" defTabSz="609555" rtl="0" eaLnBrk="1" latinLnBrk="0" hangingPunct="1">
              <a:spcBef>
                <a:spcPct val="20000"/>
              </a:spcBef>
              <a:buFont typeface="Arial"/>
              <a:buChar char="–"/>
              <a:defRPr sz="2400" kern="1200">
                <a:solidFill>
                  <a:schemeClr val="tx1"/>
                </a:solidFill>
                <a:latin typeface="+mn-lt"/>
                <a:ea typeface="+mn-ea"/>
                <a:cs typeface="+mn-cs"/>
              </a:defRPr>
            </a:lvl2pPr>
            <a:lvl3pPr marL="1219110" indent="-228588" algn="l" defTabSz="609555" rtl="0" eaLnBrk="1" latinLnBrk="0" hangingPunct="1">
              <a:spcBef>
                <a:spcPct val="20000"/>
              </a:spcBef>
              <a:buFont typeface="Arial"/>
              <a:buChar char="•"/>
              <a:defRPr sz="2400" kern="1200">
                <a:solidFill>
                  <a:schemeClr val="tx1"/>
                </a:solidFill>
                <a:latin typeface="+mn-lt"/>
                <a:ea typeface="+mn-ea"/>
                <a:cs typeface="+mn-cs"/>
              </a:defRPr>
            </a:lvl3pPr>
            <a:lvl4pPr marL="1828664" indent="-228588" algn="l" defTabSz="609555" rtl="0" eaLnBrk="1" latinLnBrk="0" hangingPunct="1">
              <a:spcBef>
                <a:spcPct val="20000"/>
              </a:spcBef>
              <a:buFont typeface="Arial"/>
              <a:buChar char="–"/>
              <a:defRPr sz="2400" kern="1200">
                <a:solidFill>
                  <a:schemeClr val="tx1"/>
                </a:solidFill>
                <a:latin typeface="+mn-lt"/>
                <a:ea typeface="+mn-ea"/>
                <a:cs typeface="+mn-cs"/>
              </a:defRPr>
            </a:lvl4pPr>
            <a:lvl5pPr marL="2438218" indent="-228588" algn="l" defTabSz="609555" rtl="0" eaLnBrk="1" latinLnBrk="0" hangingPunct="1">
              <a:spcBef>
                <a:spcPct val="20000"/>
              </a:spcBef>
              <a:buFont typeface="Arial"/>
              <a:buChar char="»"/>
              <a:defRPr sz="2400" kern="1200">
                <a:solidFill>
                  <a:schemeClr val="tx1"/>
                </a:solidFill>
                <a:latin typeface="+mn-lt"/>
                <a:ea typeface="+mn-ea"/>
                <a:cs typeface="+mn-cs"/>
              </a:defRPr>
            </a:lvl5pPr>
            <a:lvl6pPr marL="3047772" indent="-228588" algn="l" defTabSz="609555" rtl="0" eaLnBrk="1" latinLnBrk="0" hangingPunct="1">
              <a:spcBef>
                <a:spcPct val="20000"/>
              </a:spcBef>
              <a:buFont typeface="Arial"/>
              <a:buChar char="•"/>
              <a:defRPr sz="2400" kern="1200">
                <a:solidFill>
                  <a:schemeClr val="tx1"/>
                </a:solidFill>
                <a:latin typeface="+mn-lt"/>
                <a:ea typeface="+mn-ea"/>
                <a:cs typeface="+mn-cs"/>
              </a:defRPr>
            </a:lvl6pPr>
            <a:lvl7pPr marL="3657327" indent="-228588" algn="l" defTabSz="609555" rtl="0" eaLnBrk="1" latinLnBrk="0" hangingPunct="1">
              <a:spcBef>
                <a:spcPct val="20000"/>
              </a:spcBef>
              <a:buFont typeface="Arial"/>
              <a:buChar char="•"/>
              <a:defRPr sz="2400" kern="1200">
                <a:solidFill>
                  <a:schemeClr val="tx1"/>
                </a:solidFill>
                <a:latin typeface="+mn-lt"/>
                <a:ea typeface="+mn-ea"/>
                <a:cs typeface="+mn-cs"/>
              </a:defRPr>
            </a:lvl7pPr>
            <a:lvl8pPr marL="4266880" indent="-228588" algn="l" defTabSz="609555" rtl="0" eaLnBrk="1" latinLnBrk="0" hangingPunct="1">
              <a:spcBef>
                <a:spcPct val="20000"/>
              </a:spcBef>
              <a:buFont typeface="Arial"/>
              <a:buChar char="•"/>
              <a:defRPr sz="2400" kern="1200">
                <a:solidFill>
                  <a:schemeClr val="tx1"/>
                </a:solidFill>
                <a:latin typeface="+mn-lt"/>
                <a:ea typeface="+mn-ea"/>
                <a:cs typeface="+mn-cs"/>
              </a:defRPr>
            </a:lvl8pPr>
            <a:lvl9pPr marL="4876435" indent="-228588" algn="l" defTabSz="609555" rtl="0" eaLnBrk="1" latinLnBrk="0" hangingPunct="1">
              <a:spcBef>
                <a:spcPct val="20000"/>
              </a:spcBef>
              <a:buFont typeface="Arial"/>
              <a:buChar char="•"/>
              <a:defRPr sz="2400" kern="1200">
                <a:solidFill>
                  <a:schemeClr val="tx1"/>
                </a:solidFill>
                <a:latin typeface="+mn-lt"/>
                <a:ea typeface="+mn-ea"/>
                <a:cs typeface="+mn-cs"/>
              </a:defRPr>
            </a:lvl9pPr>
          </a:lstStyle>
          <a:p>
            <a:pPr indent="0">
              <a:buNone/>
            </a:pPr>
            <a:r>
              <a:rPr lang="en-GB" sz="1600" b="1" dirty="0">
                <a:solidFill>
                  <a:schemeClr val="tx1">
                    <a:lumMod val="75000"/>
                    <a:lumOff val="25000"/>
                  </a:schemeClr>
                </a:solidFill>
              </a:rPr>
              <a:t>Improved early detection strategies and awareness are crucial</a:t>
            </a:r>
            <a:r>
              <a:rPr lang="en-GB" sz="1600" dirty="0">
                <a:solidFill>
                  <a:schemeClr val="tx1">
                    <a:lumMod val="75000"/>
                    <a:lumOff val="25000"/>
                  </a:schemeClr>
                </a:solidFill>
              </a:rPr>
              <a:t> to enhancing outcomes and survival rates</a:t>
            </a:r>
          </a:p>
        </p:txBody>
      </p:sp>
      <p:grpSp>
        <p:nvGrpSpPr>
          <p:cNvPr id="11" name="Group 10">
            <a:extLst>
              <a:ext uri="{FF2B5EF4-FFF2-40B4-BE49-F238E27FC236}">
                <a16:creationId xmlns:a16="http://schemas.microsoft.com/office/drawing/2014/main" id="{C5845C89-2B57-A178-C280-7A644EC20FA2}"/>
              </a:ext>
            </a:extLst>
          </p:cNvPr>
          <p:cNvGrpSpPr/>
          <p:nvPr/>
        </p:nvGrpSpPr>
        <p:grpSpPr>
          <a:xfrm>
            <a:off x="961337" y="3496553"/>
            <a:ext cx="417560" cy="417741"/>
            <a:chOff x="12826905" y="2122845"/>
            <a:chExt cx="499621" cy="476356"/>
          </a:xfrm>
        </p:grpSpPr>
        <p:sp>
          <p:nvSpPr>
            <p:cNvPr id="12" name="Rectangle: Rounded Corners 19">
              <a:extLst>
                <a:ext uri="{FF2B5EF4-FFF2-40B4-BE49-F238E27FC236}">
                  <a16:creationId xmlns:a16="http://schemas.microsoft.com/office/drawing/2014/main" id="{3A76D5B2-7549-242E-D2C1-9C564156C79D}"/>
                </a:ext>
              </a:extLst>
            </p:cNvPr>
            <p:cNvSpPr/>
            <p:nvPr/>
          </p:nvSpPr>
          <p:spPr>
            <a:xfrm>
              <a:off x="12826905" y="2122845"/>
              <a:ext cx="499621" cy="476356"/>
            </a:xfrm>
            <a:prstGeom prst="roundRect">
              <a:avLst/>
            </a:prstGeom>
            <a:solidFill>
              <a:srgbClr val="47276F"/>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3" name="Picture 12" descr="&lt;svg xmlns=&quot;http://www.w3.org/2000/svg&quot; height=&quot;48px&quot; viewBox=&quot;0 -960 960 960&quot; width=&quot;48px&quot; fill=&quot;#ffffff&quot;&gt;&lt;path d=&quot;M691-80q-78.43 0-133.72-55.28Q502-190.57 502-269t55.28-133.72Q612.57-458 691-458t133.72 55.28Q880-347.43 880-269t-55.28 133.72Q769.43-80 691-80Zm58.24-88L777-196l-75-75v-112h-39v126l86.24 89ZM180-120q-24.75 0-42.37-17.63Q120-155.25 120-180v-600q0-26 17-43t43-17h202q7-35 34.5-57.5T480-920q36 0 63.5 22.5T578-840h202q26 0 43 17t17 43v308q-15-9-29.52-15.48Q795.97-493.96 780-499v-281h-60v90H240v-90h-60v600h280q5 15 12 29.5t17 30.5H180Zm300-660q17 0 28.5-11.5T520-820q0-17-11.5-28.5T480-860q-17 0-28.5 11.5T440-820q0 17 11.5 28.5T480-780Z&quot;/&gt;&lt;/svg&gt;">
              <a:extLst>
                <a:ext uri="{FF2B5EF4-FFF2-40B4-BE49-F238E27FC236}">
                  <a16:creationId xmlns:a16="http://schemas.microsoft.com/office/drawing/2014/main" id="{F6AAEA74-196B-CCE8-FA45-EFEFE355EE78}"/>
                </a:ext>
              </a:extLst>
            </p:cNvPr>
            <p:cNvPicPr>
              <a:picLocks noChangeAspect="1"/>
            </p:cNvPicPr>
            <p:nvPr/>
          </p:nvPicPr>
          <p:blipFill>
            <a:blip r:embed="rId4"/>
            <a:stretch>
              <a:fillRect/>
            </a:stretch>
          </p:blipFill>
          <p:spPr>
            <a:xfrm>
              <a:off x="12854614" y="2147887"/>
              <a:ext cx="428625" cy="428625"/>
            </a:xfrm>
            <a:prstGeom prst="rect">
              <a:avLst/>
            </a:prstGeom>
          </p:spPr>
        </p:pic>
      </p:grpSp>
      <p:grpSp>
        <p:nvGrpSpPr>
          <p:cNvPr id="14" name="Group 13">
            <a:extLst>
              <a:ext uri="{FF2B5EF4-FFF2-40B4-BE49-F238E27FC236}">
                <a16:creationId xmlns:a16="http://schemas.microsoft.com/office/drawing/2014/main" id="{9E83EF97-0996-FC65-A951-34BBE24207A6}"/>
              </a:ext>
            </a:extLst>
          </p:cNvPr>
          <p:cNvGrpSpPr/>
          <p:nvPr/>
        </p:nvGrpSpPr>
        <p:grpSpPr>
          <a:xfrm>
            <a:off x="961336" y="5131232"/>
            <a:ext cx="417560" cy="417741"/>
            <a:chOff x="12826905" y="2122845"/>
            <a:chExt cx="499621" cy="476356"/>
          </a:xfrm>
        </p:grpSpPr>
        <p:sp>
          <p:nvSpPr>
            <p:cNvPr id="15" name="Rectangle: Rounded Corners 24">
              <a:extLst>
                <a:ext uri="{FF2B5EF4-FFF2-40B4-BE49-F238E27FC236}">
                  <a16:creationId xmlns:a16="http://schemas.microsoft.com/office/drawing/2014/main" id="{CE5C3283-B2A1-93FF-E561-CB04AAA85BCA}"/>
                </a:ext>
              </a:extLst>
            </p:cNvPr>
            <p:cNvSpPr/>
            <p:nvPr/>
          </p:nvSpPr>
          <p:spPr>
            <a:xfrm>
              <a:off x="12826905" y="2122845"/>
              <a:ext cx="499621" cy="476356"/>
            </a:xfrm>
            <a:prstGeom prst="roundRect">
              <a:avLst/>
            </a:prstGeom>
            <a:solidFill>
              <a:srgbClr val="47276F"/>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6" name="Picture 15" descr="&lt;svg xmlns=&quot;http://www.w3.org/2000/svg&quot; height=&quot;48px&quot; viewBox=&quot;0 -960 960 960&quot; width=&quot;48px&quot; fill=&quot;#ffffff&quot;&gt;&lt;path d=&quot;M691-80q-78.43 0-133.72-55.28Q502-190.57 502-269t55.28-133.72Q612.57-458 691-458t133.72 55.28Q880-347.43 880-269t-55.28 133.72Q769.43-80 691-80Zm58.24-88L777-196l-75-75v-112h-39v126l86.24 89ZM180-120q-24.75 0-42.37-17.63Q120-155.25 120-180v-600q0-26 17-43t43-17h202q7-35 34.5-57.5T480-920q36 0 63.5 22.5T578-840h202q26 0 43 17t17 43v308q-15-9-29.52-15.48Q795.97-493.96 780-499v-281h-60v90H240v-90h-60v600h280q5 15 12 29.5t17 30.5H180Zm300-660q17 0 28.5-11.5T520-820q0-17-11.5-28.5T480-860q-17 0-28.5 11.5T440-820q0 17 11.5 28.5T480-780Z&quot;/&gt;&lt;/svg&gt;">
              <a:extLst>
                <a:ext uri="{FF2B5EF4-FFF2-40B4-BE49-F238E27FC236}">
                  <a16:creationId xmlns:a16="http://schemas.microsoft.com/office/drawing/2014/main" id="{F9036F24-A78A-3E47-3382-36B6316E1DD5}"/>
                </a:ext>
              </a:extLst>
            </p:cNvPr>
            <p:cNvPicPr>
              <a:picLocks noChangeAspect="1"/>
            </p:cNvPicPr>
            <p:nvPr/>
          </p:nvPicPr>
          <p:blipFill>
            <a:blip r:embed="rId4"/>
            <a:stretch>
              <a:fillRect/>
            </a:stretch>
          </p:blipFill>
          <p:spPr>
            <a:xfrm>
              <a:off x="12854614" y="2147887"/>
              <a:ext cx="428625" cy="428625"/>
            </a:xfrm>
            <a:prstGeom prst="rect">
              <a:avLst/>
            </a:prstGeom>
          </p:spPr>
        </p:pic>
      </p:grpSp>
      <p:grpSp>
        <p:nvGrpSpPr>
          <p:cNvPr id="17" name="Group 16">
            <a:extLst>
              <a:ext uri="{FF2B5EF4-FFF2-40B4-BE49-F238E27FC236}">
                <a16:creationId xmlns:a16="http://schemas.microsoft.com/office/drawing/2014/main" id="{1DEDB25A-F1F2-87F0-0F30-B02B54F45056}"/>
              </a:ext>
            </a:extLst>
          </p:cNvPr>
          <p:cNvGrpSpPr/>
          <p:nvPr/>
        </p:nvGrpSpPr>
        <p:grpSpPr>
          <a:xfrm>
            <a:off x="961336" y="4369232"/>
            <a:ext cx="417560" cy="417741"/>
            <a:chOff x="12826905" y="2122845"/>
            <a:chExt cx="499621" cy="476356"/>
          </a:xfrm>
        </p:grpSpPr>
        <p:sp>
          <p:nvSpPr>
            <p:cNvPr id="18" name="Rectangle: Rounded Corners 27">
              <a:extLst>
                <a:ext uri="{FF2B5EF4-FFF2-40B4-BE49-F238E27FC236}">
                  <a16:creationId xmlns:a16="http://schemas.microsoft.com/office/drawing/2014/main" id="{6F0215AA-15E6-C3F1-2D87-CF142E9B0035}"/>
                </a:ext>
              </a:extLst>
            </p:cNvPr>
            <p:cNvSpPr/>
            <p:nvPr/>
          </p:nvSpPr>
          <p:spPr>
            <a:xfrm>
              <a:off x="12826905" y="2122845"/>
              <a:ext cx="499621" cy="476356"/>
            </a:xfrm>
            <a:prstGeom prst="roundRect">
              <a:avLst/>
            </a:prstGeom>
            <a:solidFill>
              <a:srgbClr val="47276F"/>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9" name="Picture 18" descr="&lt;svg xmlns=&quot;http://www.w3.org/2000/svg&quot; height=&quot;48px&quot; viewBox=&quot;0 -960 960 960&quot; width=&quot;48px&quot; fill=&quot;#ffffff&quot;&gt;&lt;path d=&quot;M691-80q-78.43 0-133.72-55.28Q502-190.57 502-269t55.28-133.72Q612.57-458 691-458t133.72 55.28Q880-347.43 880-269t-55.28 133.72Q769.43-80 691-80Zm58.24-88L777-196l-75-75v-112h-39v126l86.24 89ZM180-120q-24.75 0-42.37-17.63Q120-155.25 120-180v-600q0-26 17-43t43-17h202q7-35 34.5-57.5T480-920q36 0 63.5 22.5T578-840h202q26 0 43 17t17 43v308q-15-9-29.52-15.48Q795.97-493.96 780-499v-281h-60v90H240v-90h-60v600h280q5 15 12 29.5t17 30.5H180Zm300-660q17 0 28.5-11.5T520-820q0-17-11.5-28.5T480-860q-17 0-28.5 11.5T440-820q0 17 11.5 28.5T480-780Z&quot;/&gt;&lt;/svg&gt;">
              <a:extLst>
                <a:ext uri="{FF2B5EF4-FFF2-40B4-BE49-F238E27FC236}">
                  <a16:creationId xmlns:a16="http://schemas.microsoft.com/office/drawing/2014/main" id="{D4B3F381-1E5D-80F6-E102-CA754D1E18EE}"/>
                </a:ext>
              </a:extLst>
            </p:cNvPr>
            <p:cNvPicPr>
              <a:picLocks noChangeAspect="1"/>
            </p:cNvPicPr>
            <p:nvPr/>
          </p:nvPicPr>
          <p:blipFill>
            <a:blip r:embed="rId4"/>
            <a:stretch>
              <a:fillRect/>
            </a:stretch>
          </p:blipFill>
          <p:spPr>
            <a:xfrm>
              <a:off x="12854614" y="2147887"/>
              <a:ext cx="428625" cy="428625"/>
            </a:xfrm>
            <a:prstGeom prst="rect">
              <a:avLst/>
            </a:prstGeom>
          </p:spPr>
        </p:pic>
      </p:grpSp>
      <p:grpSp>
        <p:nvGrpSpPr>
          <p:cNvPr id="20" name="Group 19">
            <a:extLst>
              <a:ext uri="{FF2B5EF4-FFF2-40B4-BE49-F238E27FC236}">
                <a16:creationId xmlns:a16="http://schemas.microsoft.com/office/drawing/2014/main" id="{FB880921-7065-99D8-C854-DA3F951123FE}"/>
              </a:ext>
            </a:extLst>
          </p:cNvPr>
          <p:cNvGrpSpPr/>
          <p:nvPr/>
        </p:nvGrpSpPr>
        <p:grpSpPr>
          <a:xfrm>
            <a:off x="965652" y="1728900"/>
            <a:ext cx="275207" cy="275207"/>
            <a:chOff x="6517125" y="4330387"/>
            <a:chExt cx="511444" cy="511444"/>
          </a:xfrm>
        </p:grpSpPr>
        <p:sp>
          <p:nvSpPr>
            <p:cNvPr id="21" name="Oval 20">
              <a:extLst>
                <a:ext uri="{FF2B5EF4-FFF2-40B4-BE49-F238E27FC236}">
                  <a16:creationId xmlns:a16="http://schemas.microsoft.com/office/drawing/2014/main" id="{94755D85-907E-15B1-3379-EA7503BB7389}"/>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p>
          </p:txBody>
        </p:sp>
        <p:sp>
          <p:nvSpPr>
            <p:cNvPr id="22" name="Chevron 13">
              <a:extLst>
                <a:ext uri="{FF2B5EF4-FFF2-40B4-BE49-F238E27FC236}">
                  <a16:creationId xmlns:a16="http://schemas.microsoft.com/office/drawing/2014/main" id="{4E1D13AC-2932-F75E-59F3-A2202669BEB3}"/>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solidFill>
              </a:endParaRPr>
            </a:p>
          </p:txBody>
        </p:sp>
      </p:grpSp>
      <p:grpSp>
        <p:nvGrpSpPr>
          <p:cNvPr id="23" name="Group 22">
            <a:extLst>
              <a:ext uri="{FF2B5EF4-FFF2-40B4-BE49-F238E27FC236}">
                <a16:creationId xmlns:a16="http://schemas.microsoft.com/office/drawing/2014/main" id="{DDB9C344-ABD2-5D23-636D-DA81BE50260C}"/>
              </a:ext>
            </a:extLst>
          </p:cNvPr>
          <p:cNvGrpSpPr/>
          <p:nvPr/>
        </p:nvGrpSpPr>
        <p:grpSpPr>
          <a:xfrm>
            <a:off x="965652" y="2214128"/>
            <a:ext cx="275207" cy="275207"/>
            <a:chOff x="6517125" y="4330387"/>
            <a:chExt cx="511444" cy="511444"/>
          </a:xfrm>
        </p:grpSpPr>
        <p:sp>
          <p:nvSpPr>
            <p:cNvPr id="24" name="Oval 23">
              <a:extLst>
                <a:ext uri="{FF2B5EF4-FFF2-40B4-BE49-F238E27FC236}">
                  <a16:creationId xmlns:a16="http://schemas.microsoft.com/office/drawing/2014/main" id="{DFB27910-A06F-13C5-1F9A-C54B914A8AD9}"/>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p>
          </p:txBody>
        </p:sp>
        <p:sp>
          <p:nvSpPr>
            <p:cNvPr id="25" name="Chevron 13">
              <a:extLst>
                <a:ext uri="{FF2B5EF4-FFF2-40B4-BE49-F238E27FC236}">
                  <a16:creationId xmlns:a16="http://schemas.microsoft.com/office/drawing/2014/main" id="{8801FA38-5D2C-BB1A-A932-B3F0CB8EC487}"/>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solidFill>
              </a:endParaRPr>
            </a:p>
          </p:txBody>
        </p:sp>
      </p:grpSp>
      <p:sp>
        <p:nvSpPr>
          <p:cNvPr id="28" name="Título 27">
            <a:extLst>
              <a:ext uri="{FF2B5EF4-FFF2-40B4-BE49-F238E27FC236}">
                <a16:creationId xmlns:a16="http://schemas.microsoft.com/office/drawing/2014/main" id="{C83C15B6-798B-6A6F-9FFC-4CFFB83A09E7}"/>
              </a:ext>
            </a:extLst>
          </p:cNvPr>
          <p:cNvSpPr>
            <a:spLocks noGrp="1"/>
          </p:cNvSpPr>
          <p:nvPr>
            <p:ph type="title"/>
          </p:nvPr>
        </p:nvSpPr>
        <p:spPr/>
        <p:txBody>
          <a:bodyPr/>
          <a:lstStyle/>
          <a:p>
            <a:r>
              <a:rPr lang="en-GB" dirty="0"/>
              <a:t>BTC - Delayed Diagnosis: an Ongoing Issue</a:t>
            </a:r>
            <a:endParaRPr lang="es-ES_tradnl" dirty="0"/>
          </a:p>
        </p:txBody>
      </p:sp>
      <p:sp>
        <p:nvSpPr>
          <p:cNvPr id="30" name="TextBox 3">
            <a:extLst>
              <a:ext uri="{FF2B5EF4-FFF2-40B4-BE49-F238E27FC236}">
                <a16:creationId xmlns:a16="http://schemas.microsoft.com/office/drawing/2014/main" id="{95F5BEA7-B0F3-1535-AAD7-36C9D5395DA1}"/>
              </a:ext>
            </a:extLst>
          </p:cNvPr>
          <p:cNvSpPr txBox="1"/>
          <p:nvPr/>
        </p:nvSpPr>
        <p:spPr>
          <a:xfrm>
            <a:off x="2475637" y="6377441"/>
            <a:ext cx="7646702" cy="215444"/>
          </a:xfrm>
          <a:prstGeom prst="rect">
            <a:avLst/>
          </a:prstGeom>
          <a:noFill/>
        </p:spPr>
        <p:txBody>
          <a:bodyPr wrap="square" lIns="91440" tIns="45720" rIns="91440" bIns="45720" anchor="t">
            <a:spAutoFit/>
          </a:bodyPr>
          <a:lstStyle/>
          <a:p>
            <a:pPr>
              <a:defRPr/>
            </a:pPr>
            <a:r>
              <a:rPr kumimoji="0" lang="en-GB" sz="800" b="1" i="0" u="none" strike="noStrike" kern="1200" cap="none" spc="0" normalizeH="0" baseline="0" noProof="0" dirty="0">
                <a:ln>
                  <a:noFill/>
                </a:ln>
                <a:solidFill>
                  <a:schemeClr val="tx1">
                    <a:lumMod val="65000"/>
                    <a:lumOff val="35000"/>
                  </a:schemeClr>
                </a:solidFill>
                <a:effectLst/>
                <a:uLnTx/>
                <a:uFillTx/>
                <a:cs typeface="Arial"/>
              </a:rPr>
              <a:t>1. </a:t>
            </a:r>
            <a:r>
              <a:rPr lang="en-GB" sz="800" dirty="0">
                <a:solidFill>
                  <a:schemeClr val="tx1">
                    <a:lumMod val="65000"/>
                    <a:lumOff val="35000"/>
                  </a:schemeClr>
                </a:solidFill>
                <a:cs typeface="Arial"/>
              </a:rPr>
              <a:t>Martirena </a:t>
            </a:r>
            <a:r>
              <a:rPr lang="en-GB" sz="800" i="1" dirty="0">
                <a:solidFill>
                  <a:schemeClr val="tx1">
                    <a:lumMod val="65000"/>
                    <a:lumOff val="35000"/>
                  </a:schemeClr>
                </a:solidFill>
                <a:cs typeface="Arial"/>
              </a:rPr>
              <a:t>et al. </a:t>
            </a:r>
            <a:r>
              <a:rPr lang="en-GB" sz="800" dirty="0">
                <a:solidFill>
                  <a:schemeClr val="tx1">
                    <a:lumMod val="65000"/>
                    <a:lumOff val="35000"/>
                  </a:schemeClr>
                </a:solidFill>
                <a:cs typeface="Arial"/>
              </a:rPr>
              <a:t>Presented at the 2025 CCF congress in Salt Lake City, USA from 9-11 April 2025</a:t>
            </a:r>
            <a:endParaRPr lang="en-GB" sz="800" i="0" u="none" strike="noStrike" kern="1200" cap="none" spc="0" normalizeH="0" baseline="0" noProof="0" dirty="0">
              <a:ln>
                <a:noFill/>
              </a:ln>
              <a:solidFill>
                <a:schemeClr val="tx1">
                  <a:lumMod val="65000"/>
                  <a:lumOff val="35000"/>
                </a:schemeClr>
              </a:solidFill>
              <a:effectLst/>
              <a:uLnTx/>
              <a:uFillTx/>
            </a:endParaRPr>
          </a:p>
        </p:txBody>
      </p:sp>
    </p:spTree>
    <p:extLst>
      <p:ext uri="{BB962C8B-B14F-4D97-AF65-F5344CB8AC3E}">
        <p14:creationId xmlns:p14="http://schemas.microsoft.com/office/powerpoint/2010/main" val="4265178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D02F1-E0AC-A19B-2EAF-A3473847BD75}"/>
            </a:ext>
          </a:extLst>
        </p:cNvPr>
        <p:cNvGrpSpPr/>
        <p:nvPr/>
      </p:nvGrpSpPr>
      <p:grpSpPr>
        <a:xfrm>
          <a:off x="0" y="0"/>
          <a:ext cx="0" cy="0"/>
          <a:chOff x="0" y="0"/>
          <a:chExt cx="0" cy="0"/>
        </a:xfrm>
      </p:grpSpPr>
      <p:sp>
        <p:nvSpPr>
          <p:cNvPr id="2" name="Rounded Rectangle 1">
            <a:extLst>
              <a:ext uri="{FF2B5EF4-FFF2-40B4-BE49-F238E27FC236}">
                <a16:creationId xmlns:a16="http://schemas.microsoft.com/office/drawing/2014/main" id="{049BBBFB-969A-2828-1082-855A711E0431}"/>
              </a:ext>
            </a:extLst>
          </p:cNvPr>
          <p:cNvSpPr/>
          <p:nvPr/>
        </p:nvSpPr>
        <p:spPr>
          <a:xfrm>
            <a:off x="6720356" y="1237318"/>
            <a:ext cx="5154973" cy="2259157"/>
          </a:xfrm>
          <a:prstGeom prst="roundRect">
            <a:avLst>
              <a:gd name="adj" fmla="val 1365"/>
            </a:avLst>
          </a:prstGeom>
          <a:solidFill>
            <a:srgbClr val="02020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3" name="Rounded Rectangle 2">
            <a:extLst>
              <a:ext uri="{FF2B5EF4-FFF2-40B4-BE49-F238E27FC236}">
                <a16:creationId xmlns:a16="http://schemas.microsoft.com/office/drawing/2014/main" id="{A8BFBB84-187F-C4A9-2D05-CFCD62480A64}"/>
              </a:ext>
            </a:extLst>
          </p:cNvPr>
          <p:cNvSpPr/>
          <p:nvPr/>
        </p:nvSpPr>
        <p:spPr>
          <a:xfrm>
            <a:off x="6720355" y="3659045"/>
            <a:ext cx="5154973" cy="2259157"/>
          </a:xfrm>
          <a:prstGeom prst="roundRect">
            <a:avLst>
              <a:gd name="adj" fmla="val 1365"/>
            </a:avLst>
          </a:prstGeom>
          <a:solidFill>
            <a:srgbClr val="02020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pic>
        <p:nvPicPr>
          <p:cNvPr id="7" name="Picture 3" descr="An x-ray of a person&amp;#39;s body&#10;&#10;AI-generated content may be incorrect.">
            <a:extLst>
              <a:ext uri="{FF2B5EF4-FFF2-40B4-BE49-F238E27FC236}">
                <a16:creationId xmlns:a16="http://schemas.microsoft.com/office/drawing/2014/main" id="{88DAA399-8B50-2061-A79B-68A0B83A4E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89" t="7107" r="2955" b="2346"/>
          <a:stretch/>
        </p:blipFill>
        <p:spPr bwMode="auto">
          <a:xfrm>
            <a:off x="7772400" y="1299059"/>
            <a:ext cx="2754351" cy="21356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TextBox 7">
            <a:extLst>
              <a:ext uri="{FF2B5EF4-FFF2-40B4-BE49-F238E27FC236}">
                <a16:creationId xmlns:a16="http://schemas.microsoft.com/office/drawing/2014/main" id="{64D376C0-60A1-8B1D-3425-AD563FCC49D8}"/>
              </a:ext>
            </a:extLst>
          </p:cNvPr>
          <p:cNvSpPr txBox="1"/>
          <p:nvPr/>
        </p:nvSpPr>
        <p:spPr>
          <a:xfrm>
            <a:off x="10229289" y="1348348"/>
            <a:ext cx="1505132" cy="400110"/>
          </a:xfrm>
          <a:prstGeom prst="rect">
            <a:avLst/>
          </a:prstGeom>
          <a:noFill/>
        </p:spPr>
        <p:txBody>
          <a:bodyPr wrap="square" lIns="91440" tIns="45720" rIns="91440" bIns="45720" rtlCol="0" anchor="t">
            <a:spAutoFit/>
          </a:bodyPr>
          <a:lstStyle>
            <a:defPPr>
              <a:defRPr lang="es-ES"/>
            </a:defPPr>
            <a:lvl1pPr marL="0" algn="l" defTabSz="609555" rtl="0" eaLnBrk="1" latinLnBrk="0" hangingPunct="1">
              <a:defRPr sz="2400" kern="1200">
                <a:solidFill>
                  <a:schemeClr val="tx1"/>
                </a:solidFill>
                <a:latin typeface="+mn-lt"/>
                <a:ea typeface="+mn-ea"/>
                <a:cs typeface="+mn-cs"/>
              </a:defRPr>
            </a:lvl1pPr>
            <a:lvl2pPr marL="609555" algn="l" defTabSz="609555" rtl="0" eaLnBrk="1" latinLnBrk="0" hangingPunct="1">
              <a:defRPr sz="2400" kern="1200">
                <a:solidFill>
                  <a:schemeClr val="tx1"/>
                </a:solidFill>
                <a:latin typeface="+mn-lt"/>
                <a:ea typeface="+mn-ea"/>
                <a:cs typeface="+mn-cs"/>
              </a:defRPr>
            </a:lvl2pPr>
            <a:lvl3pPr marL="1219110" algn="l" defTabSz="609555" rtl="0" eaLnBrk="1" latinLnBrk="0" hangingPunct="1">
              <a:defRPr sz="2400" kern="1200">
                <a:solidFill>
                  <a:schemeClr val="tx1"/>
                </a:solidFill>
                <a:latin typeface="+mn-lt"/>
                <a:ea typeface="+mn-ea"/>
                <a:cs typeface="+mn-cs"/>
              </a:defRPr>
            </a:lvl3pPr>
            <a:lvl4pPr marL="1828664" algn="l" defTabSz="609555" rtl="0" eaLnBrk="1" latinLnBrk="0" hangingPunct="1">
              <a:defRPr sz="2400" kern="1200">
                <a:solidFill>
                  <a:schemeClr val="tx1"/>
                </a:solidFill>
                <a:latin typeface="+mn-lt"/>
                <a:ea typeface="+mn-ea"/>
                <a:cs typeface="+mn-cs"/>
              </a:defRPr>
            </a:lvl4pPr>
            <a:lvl5pPr marL="2438218" algn="l" defTabSz="609555" rtl="0" eaLnBrk="1" latinLnBrk="0" hangingPunct="1">
              <a:defRPr sz="2400" kern="1200">
                <a:solidFill>
                  <a:schemeClr val="tx1"/>
                </a:solidFill>
                <a:latin typeface="+mn-lt"/>
                <a:ea typeface="+mn-ea"/>
                <a:cs typeface="+mn-cs"/>
              </a:defRPr>
            </a:lvl5pPr>
            <a:lvl6pPr marL="3047772" algn="l" defTabSz="609555" rtl="0" eaLnBrk="1" latinLnBrk="0" hangingPunct="1">
              <a:defRPr sz="2400" kern="1200">
                <a:solidFill>
                  <a:schemeClr val="tx1"/>
                </a:solidFill>
                <a:latin typeface="+mn-lt"/>
                <a:ea typeface="+mn-ea"/>
                <a:cs typeface="+mn-cs"/>
              </a:defRPr>
            </a:lvl6pPr>
            <a:lvl7pPr marL="3657327" algn="l" defTabSz="609555" rtl="0" eaLnBrk="1" latinLnBrk="0" hangingPunct="1">
              <a:defRPr sz="2400" kern="1200">
                <a:solidFill>
                  <a:schemeClr val="tx1"/>
                </a:solidFill>
                <a:latin typeface="+mn-lt"/>
                <a:ea typeface="+mn-ea"/>
                <a:cs typeface="+mn-cs"/>
              </a:defRPr>
            </a:lvl7pPr>
            <a:lvl8pPr marL="4266880" algn="l" defTabSz="609555" rtl="0" eaLnBrk="1" latinLnBrk="0" hangingPunct="1">
              <a:defRPr sz="2400" kern="1200">
                <a:solidFill>
                  <a:schemeClr val="tx1"/>
                </a:solidFill>
                <a:latin typeface="+mn-lt"/>
                <a:ea typeface="+mn-ea"/>
                <a:cs typeface="+mn-cs"/>
              </a:defRPr>
            </a:lvl8pPr>
            <a:lvl9pPr marL="4876435" algn="l" defTabSz="609555" rtl="0" eaLnBrk="1" latinLnBrk="0" hangingPunct="1">
              <a:defRPr sz="2400" kern="1200">
                <a:solidFill>
                  <a:schemeClr val="tx1"/>
                </a:solidFill>
                <a:latin typeface="+mn-lt"/>
                <a:ea typeface="+mn-ea"/>
                <a:cs typeface="+mn-cs"/>
              </a:defRPr>
            </a:lvl9pPr>
          </a:lstStyle>
          <a:p>
            <a:pPr marL="0" marR="0" lvl="0" indent="0" algn="r" defTabSz="609555"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rPr>
              <a:t>Hilar CCA</a:t>
            </a:r>
            <a:endParaRPr lang="en-GB" sz="2000" b="1" i="0" u="none" strike="noStrike" kern="1200" cap="none" spc="0" normalizeH="0" baseline="0" noProof="0" dirty="0">
              <a:ln>
                <a:noFill/>
              </a:ln>
              <a:solidFill>
                <a:prstClr val="white"/>
              </a:solidFill>
              <a:effectLst/>
              <a:uLnTx/>
              <a:uFillTx/>
              <a:ea typeface="Calibri"/>
              <a:cs typeface="Calibri"/>
            </a:endParaRPr>
          </a:p>
        </p:txBody>
      </p:sp>
      <p:pic>
        <p:nvPicPr>
          <p:cNvPr id="9" name="Picture 2" descr="A close-up of a ct scan&#10;&#10;AI-generated content may be incorrect.">
            <a:extLst>
              <a:ext uri="{FF2B5EF4-FFF2-40B4-BE49-F238E27FC236}">
                <a16:creationId xmlns:a16="http://schemas.microsoft.com/office/drawing/2014/main" id="{F7929F31-F4C6-3BA1-EED3-AC1E313A297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16" t="2683" r="1496" b="5088"/>
          <a:stretch/>
        </p:blipFill>
        <p:spPr bwMode="auto">
          <a:xfrm>
            <a:off x="7218138" y="3785507"/>
            <a:ext cx="4159405" cy="200623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sp>
        <p:nvSpPr>
          <p:cNvPr id="10" name="Content Placeholder 4">
            <a:extLst>
              <a:ext uri="{FF2B5EF4-FFF2-40B4-BE49-F238E27FC236}">
                <a16:creationId xmlns:a16="http://schemas.microsoft.com/office/drawing/2014/main" id="{55E7F4A7-BA11-9502-02B7-C887CB853FC3}"/>
              </a:ext>
            </a:extLst>
          </p:cNvPr>
          <p:cNvSpPr txBox="1">
            <a:spLocks/>
          </p:cNvSpPr>
          <p:nvPr/>
        </p:nvSpPr>
        <p:spPr>
          <a:xfrm>
            <a:off x="1310695" y="1930979"/>
            <a:ext cx="5113127" cy="3693319"/>
          </a:xfrm>
          <a:prstGeom prst="rect">
            <a:avLst/>
          </a:prstGeom>
        </p:spPr>
        <p:txBody>
          <a:bodyPr wrap="square" lIns="91440" tIns="45720" rIns="91440" bIns="45720" anchor="t">
            <a:spAutoFit/>
          </a:bodyPr>
          <a:lstStyle>
            <a:defPPr>
              <a:defRPr lang="es-ES"/>
            </a:defPPr>
            <a:lvl1pPr marL="0" indent="-342884" algn="l" defTabSz="609555" rtl="0" eaLnBrk="1" latinLnBrk="0" hangingPunct="1">
              <a:spcBef>
                <a:spcPct val="20000"/>
              </a:spcBef>
              <a:buFont typeface="Arial"/>
              <a:buChar char="•"/>
              <a:defRPr sz="2400" kern="1200">
                <a:solidFill>
                  <a:schemeClr val="tx1"/>
                </a:solidFill>
                <a:latin typeface="+mn-lt"/>
                <a:ea typeface="+mn-ea"/>
                <a:cs typeface="+mn-cs"/>
              </a:defRPr>
            </a:lvl1pPr>
            <a:lvl2pPr marL="609555" indent="-285736" algn="l" defTabSz="609555" rtl="0" eaLnBrk="1" latinLnBrk="0" hangingPunct="1">
              <a:spcBef>
                <a:spcPct val="20000"/>
              </a:spcBef>
              <a:buFont typeface="Arial"/>
              <a:buChar char="–"/>
              <a:defRPr sz="2400" kern="1200">
                <a:solidFill>
                  <a:schemeClr val="tx1"/>
                </a:solidFill>
                <a:latin typeface="+mn-lt"/>
                <a:ea typeface="+mn-ea"/>
                <a:cs typeface="+mn-cs"/>
              </a:defRPr>
            </a:lvl2pPr>
            <a:lvl3pPr marL="1219110" indent="-228588" algn="l" defTabSz="609555" rtl="0" eaLnBrk="1" latinLnBrk="0" hangingPunct="1">
              <a:spcBef>
                <a:spcPct val="20000"/>
              </a:spcBef>
              <a:buFont typeface="Arial"/>
              <a:buChar char="•"/>
              <a:defRPr sz="2400" kern="1200">
                <a:solidFill>
                  <a:schemeClr val="tx1"/>
                </a:solidFill>
                <a:latin typeface="+mn-lt"/>
                <a:ea typeface="+mn-ea"/>
                <a:cs typeface="+mn-cs"/>
              </a:defRPr>
            </a:lvl3pPr>
            <a:lvl4pPr marL="1828664" indent="-228588" algn="l" defTabSz="609555" rtl="0" eaLnBrk="1" latinLnBrk="0" hangingPunct="1">
              <a:spcBef>
                <a:spcPct val="20000"/>
              </a:spcBef>
              <a:buFont typeface="Arial"/>
              <a:buChar char="–"/>
              <a:defRPr sz="2400" kern="1200">
                <a:solidFill>
                  <a:schemeClr val="tx1"/>
                </a:solidFill>
                <a:latin typeface="+mn-lt"/>
                <a:ea typeface="+mn-ea"/>
                <a:cs typeface="+mn-cs"/>
              </a:defRPr>
            </a:lvl4pPr>
            <a:lvl5pPr marL="2438218" indent="-228588" algn="l" defTabSz="609555" rtl="0" eaLnBrk="1" latinLnBrk="0" hangingPunct="1">
              <a:spcBef>
                <a:spcPct val="20000"/>
              </a:spcBef>
              <a:buFont typeface="Arial"/>
              <a:buChar char="»"/>
              <a:defRPr sz="2400" kern="1200">
                <a:solidFill>
                  <a:schemeClr val="tx1"/>
                </a:solidFill>
                <a:latin typeface="+mn-lt"/>
                <a:ea typeface="+mn-ea"/>
                <a:cs typeface="+mn-cs"/>
              </a:defRPr>
            </a:lvl5pPr>
            <a:lvl6pPr marL="3047772" indent="-228588" algn="l" defTabSz="609555" rtl="0" eaLnBrk="1" latinLnBrk="0" hangingPunct="1">
              <a:spcBef>
                <a:spcPct val="20000"/>
              </a:spcBef>
              <a:buFont typeface="Arial"/>
              <a:buChar char="•"/>
              <a:defRPr sz="2400" kern="1200">
                <a:solidFill>
                  <a:schemeClr val="tx1"/>
                </a:solidFill>
                <a:latin typeface="+mn-lt"/>
                <a:ea typeface="+mn-ea"/>
                <a:cs typeface="+mn-cs"/>
              </a:defRPr>
            </a:lvl6pPr>
            <a:lvl7pPr marL="3657327" indent="-228588" algn="l" defTabSz="609555" rtl="0" eaLnBrk="1" latinLnBrk="0" hangingPunct="1">
              <a:spcBef>
                <a:spcPct val="20000"/>
              </a:spcBef>
              <a:buFont typeface="Arial"/>
              <a:buChar char="•"/>
              <a:defRPr sz="2400" kern="1200">
                <a:solidFill>
                  <a:schemeClr val="tx1"/>
                </a:solidFill>
                <a:latin typeface="+mn-lt"/>
                <a:ea typeface="+mn-ea"/>
                <a:cs typeface="+mn-cs"/>
              </a:defRPr>
            </a:lvl7pPr>
            <a:lvl8pPr marL="4266880" indent="-228588" algn="l" defTabSz="609555" rtl="0" eaLnBrk="1" latinLnBrk="0" hangingPunct="1">
              <a:spcBef>
                <a:spcPct val="20000"/>
              </a:spcBef>
              <a:buFont typeface="Arial"/>
              <a:buChar char="•"/>
              <a:defRPr sz="2400" kern="1200">
                <a:solidFill>
                  <a:schemeClr val="tx1"/>
                </a:solidFill>
                <a:latin typeface="+mn-lt"/>
                <a:ea typeface="+mn-ea"/>
                <a:cs typeface="+mn-cs"/>
              </a:defRPr>
            </a:lvl8pPr>
            <a:lvl9pPr marL="4876435" indent="-228588" algn="l" defTabSz="609555" rtl="0" eaLnBrk="1" latinLnBrk="0" hangingPunct="1">
              <a:spcBef>
                <a:spcPct val="20000"/>
              </a:spcBef>
              <a:buFont typeface="Arial"/>
              <a:buChar char="•"/>
              <a:defRPr sz="2400" kern="1200">
                <a:solidFill>
                  <a:schemeClr val="tx1"/>
                </a:solidFill>
                <a:latin typeface="+mn-lt"/>
                <a:ea typeface="+mn-ea"/>
                <a:cs typeface="+mn-cs"/>
              </a:defRPr>
            </a:lvl9pPr>
          </a:lstStyle>
          <a:p>
            <a:pPr indent="0">
              <a:spcBef>
                <a:spcPts val="0"/>
              </a:spcBef>
              <a:spcAft>
                <a:spcPts val="1200"/>
              </a:spcAft>
              <a:buNone/>
            </a:pPr>
            <a:r>
              <a:rPr lang="en-GB" altLang="en-US" b="1" dirty="0">
                <a:solidFill>
                  <a:schemeClr val="tx1">
                    <a:lumMod val="75000"/>
                    <a:lumOff val="25000"/>
                  </a:schemeClr>
                </a:solidFill>
              </a:rPr>
              <a:t>Differential diagnosis</a:t>
            </a:r>
            <a:endParaRPr lang="en-GB" altLang="en-US" sz="2000" dirty="0">
              <a:solidFill>
                <a:schemeClr val="tx1">
                  <a:lumMod val="75000"/>
                  <a:lumOff val="25000"/>
                </a:schemeClr>
              </a:solidFill>
            </a:endParaRPr>
          </a:p>
          <a:p>
            <a:pPr marL="230400" lvl="1" indent="-230400">
              <a:spcBef>
                <a:spcPts val="0"/>
              </a:spcBef>
              <a:spcAft>
                <a:spcPts val="1200"/>
              </a:spcAft>
              <a:buClr>
                <a:srgbClr val="9D0865"/>
              </a:buClr>
              <a:buFont typeface="Arial" panose="020B0604020202020204" pitchFamily="34" charset="0"/>
              <a:buChar char="•"/>
            </a:pPr>
            <a:r>
              <a:rPr lang="en-GB" altLang="en-US" sz="2000" dirty="0" err="1">
                <a:solidFill>
                  <a:schemeClr val="tx1">
                    <a:lumMod val="75000"/>
                    <a:lumOff val="25000"/>
                  </a:schemeClr>
                </a:solidFill>
              </a:rPr>
              <a:t>eCCA</a:t>
            </a:r>
            <a:r>
              <a:rPr lang="en-GB" altLang="en-US" sz="2000" dirty="0">
                <a:solidFill>
                  <a:schemeClr val="tx1">
                    <a:lumMod val="75000"/>
                    <a:lumOff val="25000"/>
                  </a:schemeClr>
                </a:solidFill>
              </a:rPr>
              <a:t> vs ampulla vs head of the pancreas (if distal)</a:t>
            </a:r>
          </a:p>
          <a:p>
            <a:pPr marL="230400" lvl="1" indent="-230400">
              <a:spcBef>
                <a:spcPts val="0"/>
              </a:spcBef>
              <a:spcAft>
                <a:spcPts val="1200"/>
              </a:spcAft>
              <a:buClr>
                <a:srgbClr val="9D0865"/>
              </a:buClr>
              <a:buFont typeface="Arial" panose="020B0604020202020204" pitchFamily="34" charset="0"/>
              <a:buChar char="•"/>
            </a:pPr>
            <a:r>
              <a:rPr lang="en-GB" altLang="en-US" sz="2000" dirty="0" err="1">
                <a:solidFill>
                  <a:schemeClr val="tx1">
                    <a:lumMod val="75000"/>
                    <a:lumOff val="25000"/>
                  </a:schemeClr>
                </a:solidFill>
              </a:rPr>
              <a:t>iCCA</a:t>
            </a:r>
            <a:r>
              <a:rPr lang="en-GB" altLang="en-US" sz="2000" dirty="0">
                <a:solidFill>
                  <a:schemeClr val="tx1">
                    <a:lumMod val="75000"/>
                    <a:lumOff val="25000"/>
                  </a:schemeClr>
                </a:solidFill>
              </a:rPr>
              <a:t> vs HCC vs CUP vs metastases</a:t>
            </a:r>
          </a:p>
          <a:p>
            <a:pPr marL="460800" lvl="1" indent="-230400">
              <a:spcBef>
                <a:spcPts val="0"/>
              </a:spcBef>
              <a:spcAft>
                <a:spcPts val="1200"/>
              </a:spcAft>
              <a:buClr>
                <a:srgbClr val="9D0865"/>
              </a:buClr>
              <a:buFont typeface="Courier New" panose="02070309020205020404" pitchFamily="49" charset="0"/>
              <a:buChar char="o"/>
            </a:pPr>
            <a:r>
              <a:rPr lang="en-GB" sz="2000" dirty="0">
                <a:solidFill>
                  <a:schemeClr val="tx1">
                    <a:lumMod val="75000"/>
                    <a:lumOff val="25000"/>
                  </a:schemeClr>
                </a:solidFill>
              </a:rPr>
              <a:t>Capsule retraction “pathognomonic”</a:t>
            </a:r>
          </a:p>
          <a:p>
            <a:pPr marL="460800" lvl="1" indent="-230400">
              <a:spcBef>
                <a:spcPts val="0"/>
              </a:spcBef>
              <a:spcAft>
                <a:spcPts val="1200"/>
              </a:spcAft>
              <a:buClr>
                <a:srgbClr val="9D0865"/>
              </a:buClr>
              <a:buFont typeface="Courier New" panose="02070309020205020404" pitchFamily="49" charset="0"/>
              <a:buChar char="o"/>
            </a:pPr>
            <a:r>
              <a:rPr lang="en-GB" sz="2000" dirty="0">
                <a:solidFill>
                  <a:schemeClr val="tx1">
                    <a:lumMod val="75000"/>
                    <a:lumOff val="25000"/>
                  </a:schemeClr>
                </a:solidFill>
              </a:rPr>
              <a:t>Challenges in cirrhotic patients</a:t>
            </a:r>
            <a:r>
              <a:rPr lang="en-US" sz="2000" dirty="0">
                <a:solidFill>
                  <a:schemeClr val="tx1">
                    <a:lumMod val="75000"/>
                    <a:lumOff val="25000"/>
                  </a:schemeClr>
                </a:solidFill>
              </a:rPr>
              <a:t>​</a:t>
            </a:r>
            <a:br>
              <a:rPr lang="en-US" sz="2000" dirty="0">
                <a:solidFill>
                  <a:schemeClr val="tx1">
                    <a:lumMod val="75000"/>
                    <a:lumOff val="25000"/>
                  </a:schemeClr>
                </a:solidFill>
              </a:rPr>
            </a:br>
            <a:r>
              <a:rPr lang="en-GB" sz="2000" dirty="0">
                <a:solidFill>
                  <a:schemeClr val="tx1">
                    <a:lumMod val="75000"/>
                    <a:lumOff val="25000"/>
                  </a:schemeClr>
                </a:solidFill>
              </a:rPr>
              <a:t>(vs HCC)</a:t>
            </a:r>
          </a:p>
          <a:p>
            <a:pPr marL="460800" lvl="1" indent="-230400">
              <a:spcBef>
                <a:spcPts val="0"/>
              </a:spcBef>
              <a:spcAft>
                <a:spcPts val="1200"/>
              </a:spcAft>
              <a:buClr>
                <a:srgbClr val="9D0865"/>
              </a:buClr>
              <a:buFont typeface="Courier New" panose="02070309020205020404" pitchFamily="49" charset="0"/>
              <a:buChar char="o"/>
            </a:pPr>
            <a:r>
              <a:rPr lang="en-GB" sz="2000" dirty="0">
                <a:solidFill>
                  <a:schemeClr val="tx1">
                    <a:lumMod val="75000"/>
                    <a:lumOff val="25000"/>
                  </a:schemeClr>
                </a:solidFill>
              </a:rPr>
              <a:t>Misdiagnosed as CUP (cancer of unknown primary)</a:t>
            </a:r>
            <a:endParaRPr lang="en-US" sz="2000" dirty="0">
              <a:solidFill>
                <a:schemeClr val="tx1">
                  <a:lumMod val="75000"/>
                  <a:lumOff val="25000"/>
                </a:schemeClr>
              </a:solidFill>
            </a:endParaRPr>
          </a:p>
        </p:txBody>
      </p:sp>
      <p:grpSp>
        <p:nvGrpSpPr>
          <p:cNvPr id="14" name="Group 13">
            <a:extLst>
              <a:ext uri="{FF2B5EF4-FFF2-40B4-BE49-F238E27FC236}">
                <a16:creationId xmlns:a16="http://schemas.microsoft.com/office/drawing/2014/main" id="{50618D8F-0784-A25B-A104-1FE0C523F2DB}"/>
              </a:ext>
            </a:extLst>
          </p:cNvPr>
          <p:cNvGrpSpPr/>
          <p:nvPr/>
        </p:nvGrpSpPr>
        <p:grpSpPr>
          <a:xfrm>
            <a:off x="929047" y="2006568"/>
            <a:ext cx="275207" cy="275207"/>
            <a:chOff x="6517125" y="4330387"/>
            <a:chExt cx="511444" cy="511444"/>
          </a:xfrm>
        </p:grpSpPr>
        <p:sp>
          <p:nvSpPr>
            <p:cNvPr id="15" name="Oval 14">
              <a:extLst>
                <a:ext uri="{FF2B5EF4-FFF2-40B4-BE49-F238E27FC236}">
                  <a16:creationId xmlns:a16="http://schemas.microsoft.com/office/drawing/2014/main" id="{85AD793A-0887-05CD-10F0-74EB77E734D1}"/>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p>
          </p:txBody>
        </p:sp>
        <p:sp>
          <p:nvSpPr>
            <p:cNvPr id="16" name="Chevron 13">
              <a:extLst>
                <a:ext uri="{FF2B5EF4-FFF2-40B4-BE49-F238E27FC236}">
                  <a16:creationId xmlns:a16="http://schemas.microsoft.com/office/drawing/2014/main" id="{2E0B4316-8A1D-979C-7739-7E7CB0E1A3DD}"/>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solidFill>
              </a:endParaRPr>
            </a:p>
          </p:txBody>
        </p:sp>
      </p:grpSp>
      <p:sp>
        <p:nvSpPr>
          <p:cNvPr id="5" name="Título 4">
            <a:extLst>
              <a:ext uri="{FF2B5EF4-FFF2-40B4-BE49-F238E27FC236}">
                <a16:creationId xmlns:a16="http://schemas.microsoft.com/office/drawing/2014/main" id="{C92A99E1-1EE8-3115-4AE1-083A89E7E5EB}"/>
              </a:ext>
            </a:extLst>
          </p:cNvPr>
          <p:cNvSpPr>
            <a:spLocks noGrp="1"/>
          </p:cNvSpPr>
          <p:nvPr>
            <p:ph type="title"/>
          </p:nvPr>
        </p:nvSpPr>
        <p:spPr>
          <a:prstGeom prst="rect">
            <a:avLst/>
          </a:prstGeom>
        </p:spPr>
        <p:txBody>
          <a:bodyPr/>
          <a:lstStyle/>
          <a:p>
            <a:r>
              <a:rPr lang="en-GB" dirty="0"/>
              <a:t>Challenges for Diagnosis</a:t>
            </a:r>
            <a:r>
              <a:rPr lang="en-GB" baseline="30000" dirty="0"/>
              <a:t>1</a:t>
            </a:r>
            <a:endParaRPr lang="es-ES_tradnl" baseline="30000" dirty="0"/>
          </a:p>
        </p:txBody>
      </p:sp>
      <p:sp>
        <p:nvSpPr>
          <p:cNvPr id="18" name="TextBox 3">
            <a:extLst>
              <a:ext uri="{FF2B5EF4-FFF2-40B4-BE49-F238E27FC236}">
                <a16:creationId xmlns:a16="http://schemas.microsoft.com/office/drawing/2014/main" id="{EE227E72-590B-306B-9C36-35F296BF4528}"/>
              </a:ext>
            </a:extLst>
          </p:cNvPr>
          <p:cNvSpPr txBox="1"/>
          <p:nvPr/>
        </p:nvSpPr>
        <p:spPr>
          <a:xfrm>
            <a:off x="2475637" y="6377441"/>
            <a:ext cx="7646702" cy="215444"/>
          </a:xfrm>
          <a:prstGeom prst="rect">
            <a:avLst/>
          </a:prstGeom>
          <a:noFill/>
        </p:spPr>
        <p:txBody>
          <a:bodyPr wrap="square" lIns="91440" tIns="45720" rIns="91440" bIns="45720" anchor="t">
            <a:spAutoFit/>
          </a:bodyPr>
          <a:lstStyle/>
          <a:p>
            <a:pPr>
              <a:defRPr/>
            </a:pPr>
            <a:r>
              <a:rPr lang="en-GB" sz="800" b="1" dirty="0">
                <a:solidFill>
                  <a:schemeClr val="tx1">
                    <a:lumMod val="65000"/>
                    <a:lumOff val="35000"/>
                  </a:schemeClr>
                </a:solidFill>
                <a:latin typeface="Aptos" panose="020B0004020202020204" pitchFamily="34" charset="0"/>
                <a:cs typeface="Arial"/>
              </a:rPr>
              <a:t>1. </a:t>
            </a:r>
            <a:r>
              <a:rPr lang="en-GB" sz="800" dirty="0">
                <a:solidFill>
                  <a:schemeClr val="tx1">
                    <a:lumMod val="65000"/>
                    <a:lumOff val="35000"/>
                  </a:schemeClr>
                </a:solidFill>
                <a:latin typeface="Aptos" panose="020B0004020202020204" pitchFamily="34" charset="0"/>
                <a:cs typeface="Arial"/>
              </a:rPr>
              <a:t>Forner et al</a:t>
            </a:r>
            <a:r>
              <a:rPr lang="en-GB" sz="800" i="1" dirty="0">
                <a:solidFill>
                  <a:schemeClr val="tx1">
                    <a:lumMod val="65000"/>
                    <a:lumOff val="35000"/>
                  </a:schemeClr>
                </a:solidFill>
                <a:latin typeface="Aptos" panose="020B0004020202020204" pitchFamily="34" charset="0"/>
                <a:cs typeface="Arial"/>
              </a:rPr>
              <a:t> Liver Int</a:t>
            </a:r>
            <a:r>
              <a:rPr lang="en-GB" sz="800" dirty="0">
                <a:solidFill>
                  <a:schemeClr val="tx1">
                    <a:lumMod val="65000"/>
                    <a:lumOff val="35000"/>
                  </a:schemeClr>
                </a:solidFill>
                <a:latin typeface="Aptos" panose="020B0004020202020204" pitchFamily="34" charset="0"/>
                <a:cs typeface="Arial"/>
              </a:rPr>
              <a:t> 2019; 39: 98–107</a:t>
            </a:r>
            <a:endParaRPr lang="en-GB" sz="800" dirty="0">
              <a:solidFill>
                <a:schemeClr val="tx1">
                  <a:lumMod val="65000"/>
                  <a:lumOff val="35000"/>
                </a:schemeClr>
              </a:solidFill>
              <a:latin typeface="Aptos" panose="020B0004020202020204" pitchFamily="34" charset="0"/>
            </a:endParaRPr>
          </a:p>
        </p:txBody>
      </p:sp>
    </p:spTree>
    <p:extLst>
      <p:ext uri="{BB962C8B-B14F-4D97-AF65-F5344CB8AC3E}">
        <p14:creationId xmlns:p14="http://schemas.microsoft.com/office/powerpoint/2010/main" val="2703621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D679A-A191-170E-F5A8-1F202E7DF619}"/>
            </a:ext>
          </a:extLst>
        </p:cNvPr>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BFB3BDA2-399F-1848-3947-73EBC743030E}"/>
              </a:ext>
            </a:extLst>
          </p:cNvPr>
          <p:cNvGraphicFramePr>
            <a:graphicFrameLocks/>
          </p:cNvGraphicFramePr>
          <p:nvPr>
            <p:extLst>
              <p:ext uri="{D42A27DB-BD31-4B8C-83A1-F6EECF244321}">
                <p14:modId xmlns:p14="http://schemas.microsoft.com/office/powerpoint/2010/main" val="235505432"/>
              </p:ext>
            </p:extLst>
          </p:nvPr>
        </p:nvGraphicFramePr>
        <p:xfrm>
          <a:off x="5636842" y="1368766"/>
          <a:ext cx="3907971" cy="2478388"/>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4">
            <a:extLst>
              <a:ext uri="{FF2B5EF4-FFF2-40B4-BE49-F238E27FC236}">
                <a16:creationId xmlns:a16="http://schemas.microsoft.com/office/drawing/2014/main" id="{5DB20468-0BAD-7A4D-B4D7-FAF52E6A16DC}"/>
              </a:ext>
            </a:extLst>
          </p:cNvPr>
          <p:cNvSpPr txBox="1">
            <a:spLocks/>
          </p:cNvSpPr>
          <p:nvPr/>
        </p:nvSpPr>
        <p:spPr>
          <a:xfrm>
            <a:off x="838200" y="1634161"/>
            <a:ext cx="4793087" cy="707886"/>
          </a:xfrm>
          <a:prstGeom prst="rect">
            <a:avLst/>
          </a:prstGeom>
        </p:spPr>
        <p:txBody>
          <a:bodyPr wrap="square" lIns="91440" tIns="45720" rIns="91440" bIns="45720" anchor="t">
            <a:spAutoFit/>
          </a:bodyPr>
          <a:lstStyle>
            <a:defPPr>
              <a:defRPr lang="es-ES"/>
            </a:defPPr>
            <a:lvl1pPr marL="0" indent="-342884" algn="l" defTabSz="609555" rtl="0" eaLnBrk="1" latinLnBrk="0" hangingPunct="1">
              <a:spcBef>
                <a:spcPct val="20000"/>
              </a:spcBef>
              <a:buFont typeface="Arial"/>
              <a:buChar char="•"/>
              <a:defRPr sz="2400" kern="1200">
                <a:solidFill>
                  <a:schemeClr val="tx1"/>
                </a:solidFill>
                <a:latin typeface="+mn-lt"/>
                <a:ea typeface="+mn-ea"/>
                <a:cs typeface="+mn-cs"/>
              </a:defRPr>
            </a:lvl1pPr>
            <a:lvl2pPr marL="609555" indent="-285736" algn="l" defTabSz="609555" rtl="0" eaLnBrk="1" latinLnBrk="0" hangingPunct="1">
              <a:spcBef>
                <a:spcPct val="20000"/>
              </a:spcBef>
              <a:buFont typeface="Arial"/>
              <a:buChar char="–"/>
              <a:defRPr sz="2400" kern="1200">
                <a:solidFill>
                  <a:schemeClr val="tx1"/>
                </a:solidFill>
                <a:latin typeface="+mn-lt"/>
                <a:ea typeface="+mn-ea"/>
                <a:cs typeface="+mn-cs"/>
              </a:defRPr>
            </a:lvl2pPr>
            <a:lvl3pPr marL="1219110" indent="-228588" algn="l" defTabSz="609555" rtl="0" eaLnBrk="1" latinLnBrk="0" hangingPunct="1">
              <a:spcBef>
                <a:spcPct val="20000"/>
              </a:spcBef>
              <a:buFont typeface="Arial"/>
              <a:buChar char="•"/>
              <a:defRPr sz="2400" kern="1200">
                <a:solidFill>
                  <a:schemeClr val="tx1"/>
                </a:solidFill>
                <a:latin typeface="+mn-lt"/>
                <a:ea typeface="+mn-ea"/>
                <a:cs typeface="+mn-cs"/>
              </a:defRPr>
            </a:lvl3pPr>
            <a:lvl4pPr marL="1828664" indent="-228588" algn="l" defTabSz="609555" rtl="0" eaLnBrk="1" latinLnBrk="0" hangingPunct="1">
              <a:spcBef>
                <a:spcPct val="20000"/>
              </a:spcBef>
              <a:buFont typeface="Arial"/>
              <a:buChar char="–"/>
              <a:defRPr sz="2400" kern="1200">
                <a:solidFill>
                  <a:schemeClr val="tx1"/>
                </a:solidFill>
                <a:latin typeface="+mn-lt"/>
                <a:ea typeface="+mn-ea"/>
                <a:cs typeface="+mn-cs"/>
              </a:defRPr>
            </a:lvl4pPr>
            <a:lvl5pPr marL="2438218" indent="-228588" algn="l" defTabSz="609555" rtl="0" eaLnBrk="1" latinLnBrk="0" hangingPunct="1">
              <a:spcBef>
                <a:spcPct val="20000"/>
              </a:spcBef>
              <a:buFont typeface="Arial"/>
              <a:buChar char="»"/>
              <a:defRPr sz="2400" kern="1200">
                <a:solidFill>
                  <a:schemeClr val="tx1"/>
                </a:solidFill>
                <a:latin typeface="+mn-lt"/>
                <a:ea typeface="+mn-ea"/>
                <a:cs typeface="+mn-cs"/>
              </a:defRPr>
            </a:lvl5pPr>
            <a:lvl6pPr marL="3047772" indent="-228588" algn="l" defTabSz="609555" rtl="0" eaLnBrk="1" latinLnBrk="0" hangingPunct="1">
              <a:spcBef>
                <a:spcPct val="20000"/>
              </a:spcBef>
              <a:buFont typeface="Arial"/>
              <a:buChar char="•"/>
              <a:defRPr sz="2400" kern="1200">
                <a:solidFill>
                  <a:schemeClr val="tx1"/>
                </a:solidFill>
                <a:latin typeface="+mn-lt"/>
                <a:ea typeface="+mn-ea"/>
                <a:cs typeface="+mn-cs"/>
              </a:defRPr>
            </a:lvl6pPr>
            <a:lvl7pPr marL="3657327" indent="-228588" algn="l" defTabSz="609555" rtl="0" eaLnBrk="1" latinLnBrk="0" hangingPunct="1">
              <a:spcBef>
                <a:spcPct val="20000"/>
              </a:spcBef>
              <a:buFont typeface="Arial"/>
              <a:buChar char="•"/>
              <a:defRPr sz="2400" kern="1200">
                <a:solidFill>
                  <a:schemeClr val="tx1"/>
                </a:solidFill>
                <a:latin typeface="+mn-lt"/>
                <a:ea typeface="+mn-ea"/>
                <a:cs typeface="+mn-cs"/>
              </a:defRPr>
            </a:lvl7pPr>
            <a:lvl8pPr marL="4266880" indent="-228588" algn="l" defTabSz="609555" rtl="0" eaLnBrk="1" latinLnBrk="0" hangingPunct="1">
              <a:spcBef>
                <a:spcPct val="20000"/>
              </a:spcBef>
              <a:buFont typeface="Arial"/>
              <a:buChar char="•"/>
              <a:defRPr sz="2400" kern="1200">
                <a:solidFill>
                  <a:schemeClr val="tx1"/>
                </a:solidFill>
                <a:latin typeface="+mn-lt"/>
                <a:ea typeface="+mn-ea"/>
                <a:cs typeface="+mn-cs"/>
              </a:defRPr>
            </a:lvl8pPr>
            <a:lvl9pPr marL="4876435" indent="-228588" algn="l" defTabSz="609555" rtl="0" eaLnBrk="1" latinLnBrk="0" hangingPunct="1">
              <a:spcBef>
                <a:spcPct val="20000"/>
              </a:spcBef>
              <a:buFont typeface="Arial"/>
              <a:buChar char="•"/>
              <a:defRPr sz="2400" kern="1200">
                <a:solidFill>
                  <a:schemeClr val="tx1"/>
                </a:solidFill>
                <a:latin typeface="+mn-lt"/>
                <a:ea typeface="+mn-ea"/>
                <a:cs typeface="+mn-cs"/>
              </a:defRPr>
            </a:lvl9pPr>
          </a:lstStyle>
          <a:p>
            <a:pPr indent="0">
              <a:buNone/>
            </a:pPr>
            <a:r>
              <a:rPr lang="en-GB" altLang="en-US" sz="2000" b="1" dirty="0">
                <a:solidFill>
                  <a:schemeClr val="tx1">
                    <a:lumMod val="75000"/>
                    <a:lumOff val="25000"/>
                  </a:schemeClr>
                </a:solidFill>
              </a:rPr>
              <a:t>BTC represent a significant proportion of tumours classified as CUP</a:t>
            </a:r>
            <a:endParaRPr lang="en-GB" altLang="en-US" sz="2000" dirty="0">
              <a:solidFill>
                <a:schemeClr val="tx1">
                  <a:lumMod val="75000"/>
                  <a:lumOff val="25000"/>
                </a:schemeClr>
              </a:solidFill>
            </a:endParaRPr>
          </a:p>
        </p:txBody>
      </p:sp>
      <p:sp>
        <p:nvSpPr>
          <p:cNvPr id="8" name="TextBox 7">
            <a:extLst>
              <a:ext uri="{FF2B5EF4-FFF2-40B4-BE49-F238E27FC236}">
                <a16:creationId xmlns:a16="http://schemas.microsoft.com/office/drawing/2014/main" id="{5848F869-724F-776B-2900-56B9AA9C55FE}"/>
              </a:ext>
            </a:extLst>
          </p:cNvPr>
          <p:cNvSpPr txBox="1"/>
          <p:nvPr/>
        </p:nvSpPr>
        <p:spPr>
          <a:xfrm>
            <a:off x="1409396" y="2935484"/>
            <a:ext cx="3992331"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30400" indent="-194400">
              <a:spcAft>
                <a:spcPts val="600"/>
              </a:spcAft>
              <a:buClr>
                <a:srgbClr val="9D0865"/>
              </a:buClr>
              <a:buFont typeface="Arial" panose="020B0604020202020204" pitchFamily="34" charset="0"/>
              <a:buChar char="•"/>
            </a:pPr>
            <a:r>
              <a:rPr lang="en-GB" sz="1600" dirty="0">
                <a:solidFill>
                  <a:schemeClr val="tx1">
                    <a:lumMod val="75000"/>
                    <a:lumOff val="25000"/>
                  </a:schemeClr>
                </a:solidFill>
              </a:rPr>
              <a:t>72 </a:t>
            </a:r>
            <a:r>
              <a:rPr lang="en-GB" sz="1600" b="1" dirty="0">
                <a:solidFill>
                  <a:schemeClr val="tx1">
                    <a:lumMod val="75000"/>
                    <a:lumOff val="25000"/>
                  </a:schemeClr>
                </a:solidFill>
              </a:rPr>
              <a:t>(32%) had malignancy</a:t>
            </a:r>
            <a:r>
              <a:rPr lang="en-GB" sz="1600" dirty="0">
                <a:solidFill>
                  <a:schemeClr val="tx1">
                    <a:lumMod val="75000"/>
                    <a:lumOff val="25000"/>
                  </a:schemeClr>
                </a:solidFill>
              </a:rPr>
              <a:t> involving the liver</a:t>
            </a:r>
          </a:p>
          <a:p>
            <a:pPr marL="230400" indent="-194400">
              <a:spcAft>
                <a:spcPts val="600"/>
              </a:spcAft>
              <a:buClr>
                <a:srgbClr val="9D0865"/>
              </a:buClr>
              <a:buFont typeface="Arial" panose="020B0604020202020204" pitchFamily="34" charset="0"/>
              <a:buChar char="•"/>
            </a:pPr>
            <a:r>
              <a:rPr lang="en-GB" sz="1600" dirty="0">
                <a:solidFill>
                  <a:schemeClr val="tx1">
                    <a:lumMod val="75000"/>
                    <a:lumOff val="25000"/>
                  </a:schemeClr>
                </a:solidFill>
              </a:rPr>
              <a:t>24 </a:t>
            </a:r>
            <a:r>
              <a:rPr lang="en-GB" sz="1600" b="1" dirty="0">
                <a:solidFill>
                  <a:schemeClr val="tx1">
                    <a:lumMod val="75000"/>
                    <a:lumOff val="25000"/>
                  </a:schemeClr>
                </a:solidFill>
              </a:rPr>
              <a:t>(10.5%)</a:t>
            </a:r>
            <a:r>
              <a:rPr lang="en-GB" sz="1600" dirty="0">
                <a:solidFill>
                  <a:schemeClr val="tx1">
                    <a:lumMod val="75000"/>
                    <a:lumOff val="25000"/>
                  </a:schemeClr>
                </a:solidFill>
              </a:rPr>
              <a:t> patients had </a:t>
            </a:r>
            <a:r>
              <a:rPr lang="en-GB" sz="1600" b="1" dirty="0">
                <a:solidFill>
                  <a:schemeClr val="tx1">
                    <a:lumMod val="75000"/>
                    <a:lumOff val="25000"/>
                  </a:schemeClr>
                </a:solidFill>
              </a:rPr>
              <a:t>radiological features</a:t>
            </a:r>
            <a:r>
              <a:rPr lang="en-GB" sz="1600" dirty="0">
                <a:solidFill>
                  <a:schemeClr val="tx1">
                    <a:lumMod val="75000"/>
                    <a:lumOff val="25000"/>
                  </a:schemeClr>
                </a:solidFill>
              </a:rPr>
              <a:t> consistent with</a:t>
            </a:r>
            <a:r>
              <a:rPr lang="en-GB" sz="1600" b="1" dirty="0">
                <a:solidFill>
                  <a:schemeClr val="tx1">
                    <a:lumMod val="75000"/>
                    <a:lumOff val="25000"/>
                  </a:schemeClr>
                </a:solidFill>
              </a:rPr>
              <a:t> </a:t>
            </a:r>
            <a:r>
              <a:rPr lang="en-GB" sz="1600" b="1" dirty="0" err="1">
                <a:solidFill>
                  <a:schemeClr val="tx1">
                    <a:lumMod val="75000"/>
                    <a:lumOff val="25000"/>
                  </a:schemeClr>
                </a:solidFill>
              </a:rPr>
              <a:t>iCCA</a:t>
            </a:r>
            <a:endParaRPr lang="en-GB" sz="1600" b="1" dirty="0">
              <a:solidFill>
                <a:schemeClr val="tx1">
                  <a:lumMod val="75000"/>
                  <a:lumOff val="25000"/>
                </a:schemeClr>
              </a:solidFill>
            </a:endParaRPr>
          </a:p>
          <a:p>
            <a:pPr marL="230400" indent="-194400">
              <a:spcAft>
                <a:spcPts val="600"/>
              </a:spcAft>
              <a:buClr>
                <a:srgbClr val="9D0865"/>
              </a:buClr>
              <a:buFont typeface="Arial" panose="020B0604020202020204" pitchFamily="34" charset="0"/>
              <a:buChar char="•"/>
            </a:pPr>
            <a:r>
              <a:rPr lang="en-GB" sz="1600" dirty="0">
                <a:solidFill>
                  <a:schemeClr val="tx1">
                    <a:lumMod val="75000"/>
                    <a:lumOff val="25000"/>
                  </a:schemeClr>
                </a:solidFill>
              </a:rPr>
              <a:t>Patients where a </a:t>
            </a:r>
            <a:r>
              <a:rPr lang="en-GB" sz="1600" b="1" dirty="0">
                <a:solidFill>
                  <a:schemeClr val="tx1">
                    <a:lumMod val="75000"/>
                    <a:lumOff val="25000"/>
                  </a:schemeClr>
                </a:solidFill>
              </a:rPr>
              <a:t>primary diagnosis was subsequently determined</a:t>
            </a:r>
            <a:r>
              <a:rPr lang="en-GB" sz="1600" dirty="0">
                <a:solidFill>
                  <a:schemeClr val="tx1">
                    <a:lumMod val="75000"/>
                    <a:lumOff val="25000"/>
                  </a:schemeClr>
                </a:solidFill>
              </a:rPr>
              <a:t> had </a:t>
            </a:r>
            <a:r>
              <a:rPr lang="en-GB" sz="1600" b="1" dirty="0">
                <a:solidFill>
                  <a:schemeClr val="tx1">
                    <a:lumMod val="75000"/>
                    <a:lumOff val="25000"/>
                  </a:schemeClr>
                </a:solidFill>
              </a:rPr>
              <a:t>better OS</a:t>
            </a:r>
            <a:r>
              <a:rPr lang="en-GB" sz="1600" dirty="0">
                <a:solidFill>
                  <a:schemeClr val="tx1">
                    <a:lumMod val="75000"/>
                    <a:lumOff val="25000"/>
                  </a:schemeClr>
                </a:solidFill>
              </a:rPr>
              <a:t> (10.2 months, p-values:  </a:t>
            </a:r>
            <a:r>
              <a:rPr lang="en-GB" sz="1600" dirty="0" err="1">
                <a:solidFill>
                  <a:schemeClr val="tx1">
                    <a:lumMod val="75000"/>
                    <a:lumOff val="25000"/>
                  </a:schemeClr>
                </a:solidFill>
              </a:rPr>
              <a:t>iCCA</a:t>
            </a:r>
            <a:r>
              <a:rPr lang="en-GB" sz="1600" dirty="0">
                <a:solidFill>
                  <a:schemeClr val="tx1">
                    <a:lumMod val="75000"/>
                    <a:lumOff val="25000"/>
                  </a:schemeClr>
                </a:solidFill>
              </a:rPr>
              <a:t> = 0.0279, </a:t>
            </a:r>
            <a:r>
              <a:rPr lang="en-GB" sz="1600" dirty="0" err="1">
                <a:solidFill>
                  <a:schemeClr val="tx1">
                    <a:lumMod val="75000"/>
                    <a:lumOff val="25000"/>
                  </a:schemeClr>
                </a:solidFill>
              </a:rPr>
              <a:t>cCUP</a:t>
            </a:r>
            <a:r>
              <a:rPr lang="en-GB" sz="1600" dirty="0">
                <a:solidFill>
                  <a:schemeClr val="tx1">
                    <a:lumMod val="75000"/>
                    <a:lumOff val="25000"/>
                  </a:schemeClr>
                </a:solidFill>
              </a:rPr>
              <a:t> = 0.0230)</a:t>
            </a:r>
            <a:endParaRPr lang="en-US" sz="1600" dirty="0">
              <a:solidFill>
                <a:schemeClr val="tx1">
                  <a:lumMod val="75000"/>
                  <a:lumOff val="25000"/>
                </a:schemeClr>
              </a:solidFill>
            </a:endParaRPr>
          </a:p>
          <a:p>
            <a:pPr marL="230400" indent="-194400">
              <a:spcAft>
                <a:spcPts val="600"/>
              </a:spcAft>
              <a:buClr>
                <a:srgbClr val="9D0865"/>
              </a:buClr>
              <a:buFont typeface="Arial" panose="020B0604020202020204" pitchFamily="34" charset="0"/>
              <a:buChar char="•"/>
            </a:pPr>
            <a:endParaRPr lang="en-US" sz="1600" b="1" dirty="0">
              <a:solidFill>
                <a:schemeClr val="tx1">
                  <a:lumMod val="75000"/>
                  <a:lumOff val="25000"/>
                </a:schemeClr>
              </a:solidFill>
            </a:endParaRPr>
          </a:p>
          <a:p>
            <a:pPr marL="230400" indent="-194400">
              <a:spcAft>
                <a:spcPts val="600"/>
              </a:spcAft>
              <a:buClr>
                <a:srgbClr val="9D0865"/>
              </a:buClr>
              <a:buFont typeface="Arial" panose="020B0604020202020204" pitchFamily="34" charset="0"/>
              <a:buChar char="•"/>
            </a:pPr>
            <a:endParaRPr lang="en-US" sz="1600" dirty="0">
              <a:solidFill>
                <a:schemeClr val="tx1">
                  <a:lumMod val="75000"/>
                  <a:lumOff val="25000"/>
                </a:schemeClr>
              </a:solidFill>
            </a:endParaRPr>
          </a:p>
        </p:txBody>
      </p:sp>
      <p:sp>
        <p:nvSpPr>
          <p:cNvPr id="9" name="TextBox 8">
            <a:extLst>
              <a:ext uri="{FF2B5EF4-FFF2-40B4-BE49-F238E27FC236}">
                <a16:creationId xmlns:a16="http://schemas.microsoft.com/office/drawing/2014/main" id="{1B8F3FF6-8429-5B4F-3A89-4BBF5BEEC47B}"/>
              </a:ext>
            </a:extLst>
          </p:cNvPr>
          <p:cNvSpPr txBox="1"/>
          <p:nvPr/>
        </p:nvSpPr>
        <p:spPr>
          <a:xfrm>
            <a:off x="1435618" y="2513140"/>
            <a:ext cx="4793087" cy="338554"/>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GB" sz="1600" dirty="0">
                <a:solidFill>
                  <a:schemeClr val="tx1">
                    <a:lumMod val="75000"/>
                    <a:lumOff val="25000"/>
                  </a:schemeClr>
                </a:solidFill>
                <a:ea typeface="Calibri"/>
                <a:cs typeface="Calibri"/>
              </a:rPr>
              <a:t>228 patients with </a:t>
            </a:r>
            <a:r>
              <a:rPr lang="en-GB" sz="1600" dirty="0" err="1">
                <a:solidFill>
                  <a:schemeClr val="tx1">
                    <a:lumMod val="75000"/>
                    <a:lumOff val="25000"/>
                  </a:schemeClr>
                </a:solidFill>
                <a:ea typeface="Calibri"/>
                <a:cs typeface="Calibri"/>
              </a:rPr>
              <a:t>pCUP</a:t>
            </a:r>
            <a:endParaRPr lang="en-US" sz="1600" dirty="0">
              <a:solidFill>
                <a:schemeClr val="tx1">
                  <a:lumMod val="75000"/>
                  <a:lumOff val="25000"/>
                </a:schemeClr>
              </a:solidFill>
            </a:endParaRPr>
          </a:p>
        </p:txBody>
      </p:sp>
      <p:grpSp>
        <p:nvGrpSpPr>
          <p:cNvPr id="11" name="Group 10">
            <a:extLst>
              <a:ext uri="{FF2B5EF4-FFF2-40B4-BE49-F238E27FC236}">
                <a16:creationId xmlns:a16="http://schemas.microsoft.com/office/drawing/2014/main" id="{A544080C-9987-14EF-CAB5-C3D6EEB96E0F}"/>
              </a:ext>
            </a:extLst>
          </p:cNvPr>
          <p:cNvGrpSpPr/>
          <p:nvPr/>
        </p:nvGrpSpPr>
        <p:grpSpPr>
          <a:xfrm>
            <a:off x="939676" y="2474042"/>
            <a:ext cx="453570" cy="453570"/>
            <a:chOff x="6517125" y="4330387"/>
            <a:chExt cx="511444" cy="511444"/>
          </a:xfrm>
        </p:grpSpPr>
        <p:sp>
          <p:nvSpPr>
            <p:cNvPr id="12" name="Oval 11">
              <a:extLst>
                <a:ext uri="{FF2B5EF4-FFF2-40B4-BE49-F238E27FC236}">
                  <a16:creationId xmlns:a16="http://schemas.microsoft.com/office/drawing/2014/main" id="{2FEF74D3-6A61-7463-EDAD-D0E1231E6281}"/>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p>
          </p:txBody>
        </p:sp>
        <p:sp>
          <p:nvSpPr>
            <p:cNvPr id="13" name="Chevron 13">
              <a:extLst>
                <a:ext uri="{FF2B5EF4-FFF2-40B4-BE49-F238E27FC236}">
                  <a16:creationId xmlns:a16="http://schemas.microsoft.com/office/drawing/2014/main" id="{B7849131-9BC8-0307-D7A2-130B17C589F5}"/>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solidFill>
              </a:endParaRPr>
            </a:p>
          </p:txBody>
        </p:sp>
      </p:grpSp>
      <p:graphicFrame>
        <p:nvGraphicFramePr>
          <p:cNvPr id="14" name="Chart 13">
            <a:extLst>
              <a:ext uri="{FF2B5EF4-FFF2-40B4-BE49-F238E27FC236}">
                <a16:creationId xmlns:a16="http://schemas.microsoft.com/office/drawing/2014/main" id="{D85B527C-C45F-709E-A3D6-53496D6FAC11}"/>
              </a:ext>
            </a:extLst>
          </p:cNvPr>
          <p:cNvGraphicFramePr>
            <a:graphicFrameLocks/>
          </p:cNvGraphicFramePr>
          <p:nvPr>
            <p:extLst>
              <p:ext uri="{D42A27DB-BD31-4B8C-83A1-F6EECF244321}">
                <p14:modId xmlns:p14="http://schemas.microsoft.com/office/powerpoint/2010/main" val="2266930777"/>
              </p:ext>
            </p:extLst>
          </p:nvPr>
        </p:nvGraphicFramePr>
        <p:xfrm>
          <a:off x="8625544" y="1631849"/>
          <a:ext cx="2482525" cy="1819740"/>
        </p:xfrm>
        <a:graphic>
          <a:graphicData uri="http://schemas.openxmlformats.org/drawingml/2006/chart">
            <c:chart xmlns:c="http://schemas.openxmlformats.org/drawingml/2006/chart" xmlns:r="http://schemas.openxmlformats.org/officeDocument/2006/relationships" r:id="rId3"/>
          </a:graphicData>
        </a:graphic>
      </p:graphicFrame>
      <p:cxnSp>
        <p:nvCxnSpPr>
          <p:cNvPr id="15" name="Straight Connector 14">
            <a:extLst>
              <a:ext uri="{FF2B5EF4-FFF2-40B4-BE49-F238E27FC236}">
                <a16:creationId xmlns:a16="http://schemas.microsoft.com/office/drawing/2014/main" id="{EC08B4C5-F13A-C26D-6E9D-77FAE2856376}"/>
              </a:ext>
            </a:extLst>
          </p:cNvPr>
          <p:cNvCxnSpPr>
            <a:cxnSpLocks/>
          </p:cNvCxnSpPr>
          <p:nvPr/>
        </p:nvCxnSpPr>
        <p:spPr>
          <a:xfrm>
            <a:off x="7540097" y="1722246"/>
            <a:ext cx="2433807" cy="61531"/>
          </a:xfrm>
          <a:prstGeom prst="line">
            <a:avLst/>
          </a:prstGeom>
          <a:ln>
            <a:solidFill>
              <a:srgbClr val="29308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B8CCC167-686E-4C2D-1CD4-6DFC19B00F7B}"/>
              </a:ext>
            </a:extLst>
          </p:cNvPr>
          <p:cNvCxnSpPr>
            <a:cxnSpLocks/>
          </p:cNvCxnSpPr>
          <p:nvPr/>
        </p:nvCxnSpPr>
        <p:spPr>
          <a:xfrm flipV="1">
            <a:off x="7600581" y="3283178"/>
            <a:ext cx="2373323" cy="217192"/>
          </a:xfrm>
          <a:prstGeom prst="line">
            <a:avLst/>
          </a:prstGeom>
          <a:ln>
            <a:solidFill>
              <a:srgbClr val="293080"/>
            </a:solidFill>
          </a:ln>
        </p:spPr>
        <p:style>
          <a:lnRef idx="2">
            <a:schemeClr val="accent1"/>
          </a:lnRef>
          <a:fillRef idx="0">
            <a:schemeClr val="accent1"/>
          </a:fillRef>
          <a:effectRef idx="1">
            <a:schemeClr val="accent1"/>
          </a:effectRef>
          <a:fontRef idx="minor">
            <a:schemeClr val="tx1"/>
          </a:fontRef>
        </p:style>
      </p:cxnSp>
      <p:sp>
        <p:nvSpPr>
          <p:cNvPr id="17" name="Rounded Rectangle 16">
            <a:extLst>
              <a:ext uri="{FF2B5EF4-FFF2-40B4-BE49-F238E27FC236}">
                <a16:creationId xmlns:a16="http://schemas.microsoft.com/office/drawing/2014/main" id="{10D95B1C-96DD-1993-2098-808A7B4E9A59}"/>
              </a:ext>
            </a:extLst>
          </p:cNvPr>
          <p:cNvSpPr/>
          <p:nvPr/>
        </p:nvSpPr>
        <p:spPr>
          <a:xfrm>
            <a:off x="10798936" y="2189993"/>
            <a:ext cx="209405" cy="209405"/>
          </a:xfrm>
          <a:prstGeom prst="roundRect">
            <a:avLst/>
          </a:prstGeom>
          <a:solidFill>
            <a:srgbClr val="29308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8" name="Rounded Rectangle 17">
            <a:extLst>
              <a:ext uri="{FF2B5EF4-FFF2-40B4-BE49-F238E27FC236}">
                <a16:creationId xmlns:a16="http://schemas.microsoft.com/office/drawing/2014/main" id="{2760EFE0-B944-C1E7-7D02-F722F5EE9F75}"/>
              </a:ext>
            </a:extLst>
          </p:cNvPr>
          <p:cNvSpPr/>
          <p:nvPr/>
        </p:nvSpPr>
        <p:spPr>
          <a:xfrm>
            <a:off x="10798935" y="2510951"/>
            <a:ext cx="209405" cy="209405"/>
          </a:xfrm>
          <a:prstGeom prst="roundRect">
            <a:avLst/>
          </a:prstGeom>
          <a:pattFill prst="pct90">
            <a:fgClr>
              <a:srgbClr val="293080"/>
            </a:fgClr>
            <a:bgClr>
              <a:schemeClr val="bg1"/>
            </a:bgClr>
          </a:patt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9" name="TextBox 18">
            <a:extLst>
              <a:ext uri="{FF2B5EF4-FFF2-40B4-BE49-F238E27FC236}">
                <a16:creationId xmlns:a16="http://schemas.microsoft.com/office/drawing/2014/main" id="{29A3196D-21D4-42C6-3413-AB5C0108837B}"/>
              </a:ext>
            </a:extLst>
          </p:cNvPr>
          <p:cNvSpPr txBox="1"/>
          <p:nvPr/>
        </p:nvSpPr>
        <p:spPr>
          <a:xfrm>
            <a:off x="10977262" y="2453075"/>
            <a:ext cx="803414" cy="338554"/>
          </a:xfrm>
          <a:prstGeom prst="rect">
            <a:avLst/>
          </a:prstGeom>
          <a:noFill/>
        </p:spPr>
        <p:txBody>
          <a:bodyPr wrap="square" rtlCol="0">
            <a:spAutoFit/>
          </a:bodyPr>
          <a:lstStyle/>
          <a:p>
            <a:r>
              <a:rPr lang="en-DE" sz="800">
                <a:solidFill>
                  <a:schemeClr val="tx1">
                    <a:lumMod val="75000"/>
                    <a:lumOff val="25000"/>
                  </a:schemeClr>
                </a:solidFill>
              </a:rPr>
              <a:t>Liver involvement</a:t>
            </a:r>
          </a:p>
        </p:txBody>
      </p:sp>
      <p:sp>
        <p:nvSpPr>
          <p:cNvPr id="20" name="TextBox 19">
            <a:extLst>
              <a:ext uri="{FF2B5EF4-FFF2-40B4-BE49-F238E27FC236}">
                <a16:creationId xmlns:a16="http://schemas.microsoft.com/office/drawing/2014/main" id="{B1792523-F0CB-3709-0C7A-990395EE9F3B}"/>
              </a:ext>
            </a:extLst>
          </p:cNvPr>
          <p:cNvSpPr txBox="1"/>
          <p:nvPr/>
        </p:nvSpPr>
        <p:spPr>
          <a:xfrm>
            <a:off x="10949182" y="2129841"/>
            <a:ext cx="965521" cy="338554"/>
          </a:xfrm>
          <a:prstGeom prst="rect">
            <a:avLst/>
          </a:prstGeom>
          <a:noFill/>
        </p:spPr>
        <p:txBody>
          <a:bodyPr wrap="square" rtlCol="0">
            <a:spAutoFit/>
          </a:bodyPr>
          <a:lstStyle/>
          <a:p>
            <a:r>
              <a:rPr lang="en-DE" sz="800">
                <a:solidFill>
                  <a:schemeClr val="tx1">
                    <a:lumMod val="75000"/>
                    <a:lumOff val="25000"/>
                  </a:schemeClr>
                </a:solidFill>
              </a:rPr>
              <a:t>Non-liver involvement</a:t>
            </a:r>
          </a:p>
        </p:txBody>
      </p:sp>
      <p:grpSp>
        <p:nvGrpSpPr>
          <p:cNvPr id="65" name="Grupo 64">
            <a:extLst>
              <a:ext uri="{FF2B5EF4-FFF2-40B4-BE49-F238E27FC236}">
                <a16:creationId xmlns:a16="http://schemas.microsoft.com/office/drawing/2014/main" id="{5DA261C8-D133-3062-620A-A0A3A2A8C62B}"/>
              </a:ext>
            </a:extLst>
          </p:cNvPr>
          <p:cNvGrpSpPr/>
          <p:nvPr/>
        </p:nvGrpSpPr>
        <p:grpSpPr>
          <a:xfrm>
            <a:off x="5919769" y="3883236"/>
            <a:ext cx="6113053" cy="2118630"/>
            <a:chOff x="5919769" y="3883237"/>
            <a:chExt cx="6113053" cy="2424094"/>
          </a:xfrm>
        </p:grpSpPr>
        <p:sp>
          <p:nvSpPr>
            <p:cNvPr id="21" name="Round Same-side Corner of Rectangle 20">
              <a:extLst>
                <a:ext uri="{FF2B5EF4-FFF2-40B4-BE49-F238E27FC236}">
                  <a16:creationId xmlns:a16="http://schemas.microsoft.com/office/drawing/2014/main" id="{19D498A4-38F7-FB91-ED5F-01B7DE4D50AC}"/>
                </a:ext>
              </a:extLst>
            </p:cNvPr>
            <p:cNvSpPr/>
            <p:nvPr/>
          </p:nvSpPr>
          <p:spPr>
            <a:xfrm rot="16200000">
              <a:off x="5592904" y="4216576"/>
              <a:ext cx="2394746" cy="1741015"/>
            </a:xfrm>
            <a:prstGeom prst="round2SameRect">
              <a:avLst>
                <a:gd name="adj1" fmla="val 4052"/>
                <a:gd name="adj2" fmla="val 0"/>
              </a:avLst>
            </a:prstGeom>
            <a:solidFill>
              <a:srgbClr val="DCD6E5"/>
            </a:solidFill>
            <a:ln>
              <a:no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DE"/>
            </a:p>
          </p:txBody>
        </p:sp>
        <p:sp>
          <p:nvSpPr>
            <p:cNvPr id="22" name="Round Same-side Corner of Rectangle 21">
              <a:extLst>
                <a:ext uri="{FF2B5EF4-FFF2-40B4-BE49-F238E27FC236}">
                  <a16:creationId xmlns:a16="http://schemas.microsoft.com/office/drawing/2014/main" id="{7C128CCA-A7EB-F9A7-2A34-43CB5672227B}"/>
                </a:ext>
              </a:extLst>
            </p:cNvPr>
            <p:cNvSpPr/>
            <p:nvPr/>
          </p:nvSpPr>
          <p:spPr>
            <a:xfrm rot="5400000">
              <a:off x="8701516" y="2953151"/>
              <a:ext cx="2394746" cy="4267866"/>
            </a:xfrm>
            <a:prstGeom prst="round2SameRect">
              <a:avLst>
                <a:gd name="adj1" fmla="val 4052"/>
                <a:gd name="adj2" fmla="val 0"/>
              </a:avLst>
            </a:prstGeom>
            <a:solidFill>
              <a:srgbClr val="F4DFE7"/>
            </a:solidFill>
            <a:ln>
              <a:no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DE"/>
            </a:p>
          </p:txBody>
        </p:sp>
        <p:sp>
          <p:nvSpPr>
            <p:cNvPr id="23" name="TextBox 22">
              <a:extLst>
                <a:ext uri="{FF2B5EF4-FFF2-40B4-BE49-F238E27FC236}">
                  <a16:creationId xmlns:a16="http://schemas.microsoft.com/office/drawing/2014/main" id="{B22E9226-FC60-41A5-3482-6F88A6124690}"/>
                </a:ext>
              </a:extLst>
            </p:cNvPr>
            <p:cNvSpPr txBox="1"/>
            <p:nvPr/>
          </p:nvSpPr>
          <p:spPr>
            <a:xfrm>
              <a:off x="6714377" y="3907284"/>
              <a:ext cx="579005" cy="316937"/>
            </a:xfrm>
            <a:prstGeom prst="rect">
              <a:avLst/>
            </a:prstGeom>
            <a:noFill/>
          </p:spPr>
          <p:txBody>
            <a:bodyPr wrap="none" rtlCol="0">
              <a:spAutoFit/>
            </a:bodyPr>
            <a:lstStyle/>
            <a:p>
              <a:pPr algn="ctr"/>
              <a:r>
                <a:rPr lang="en-DE" sz="1200" b="1">
                  <a:solidFill>
                    <a:schemeClr val="tx1">
                      <a:lumMod val="75000"/>
                      <a:lumOff val="25000"/>
                    </a:schemeClr>
                  </a:solidFill>
                </a:rPr>
                <a:t>cCUP</a:t>
              </a:r>
            </a:p>
          </p:txBody>
        </p:sp>
        <p:sp>
          <p:nvSpPr>
            <p:cNvPr id="24" name="TextBox 23">
              <a:extLst>
                <a:ext uri="{FF2B5EF4-FFF2-40B4-BE49-F238E27FC236}">
                  <a16:creationId xmlns:a16="http://schemas.microsoft.com/office/drawing/2014/main" id="{BC1BCADD-3E6A-693D-CF42-AE507677949A}"/>
                </a:ext>
              </a:extLst>
            </p:cNvPr>
            <p:cNvSpPr txBox="1"/>
            <p:nvPr/>
          </p:nvSpPr>
          <p:spPr>
            <a:xfrm>
              <a:off x="9001222" y="3883237"/>
              <a:ext cx="1930592" cy="316937"/>
            </a:xfrm>
            <a:prstGeom prst="rect">
              <a:avLst/>
            </a:prstGeom>
            <a:noFill/>
          </p:spPr>
          <p:txBody>
            <a:bodyPr wrap="none" rtlCol="0">
              <a:spAutoFit/>
            </a:bodyPr>
            <a:lstStyle/>
            <a:p>
              <a:pPr algn="ctr"/>
              <a:r>
                <a:rPr lang="en-DE" sz="1200" b="1">
                  <a:solidFill>
                    <a:schemeClr val="tx1">
                      <a:lumMod val="75000"/>
                      <a:lumOff val="25000"/>
                    </a:schemeClr>
                  </a:solidFill>
                </a:rPr>
                <a:t>Primary Tumor Diagnosis</a:t>
              </a:r>
            </a:p>
          </p:txBody>
        </p:sp>
        <p:sp>
          <p:nvSpPr>
            <p:cNvPr id="25" name="Flowchart: Connector 23">
              <a:extLst>
                <a:ext uri="{FF2B5EF4-FFF2-40B4-BE49-F238E27FC236}">
                  <a16:creationId xmlns:a16="http://schemas.microsoft.com/office/drawing/2014/main" id="{4CC4DF64-C867-9558-2E5E-E6D3A494D3E9}"/>
                </a:ext>
              </a:extLst>
            </p:cNvPr>
            <p:cNvSpPr/>
            <p:nvPr/>
          </p:nvSpPr>
          <p:spPr>
            <a:xfrm>
              <a:off x="6087535" y="4268082"/>
              <a:ext cx="1832690" cy="1795722"/>
            </a:xfrm>
            <a:prstGeom prst="flowChartConnector">
              <a:avLst/>
            </a:prstGeom>
            <a:solidFill>
              <a:srgbClr val="4727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6" name="TextBox 25">
              <a:extLst>
                <a:ext uri="{FF2B5EF4-FFF2-40B4-BE49-F238E27FC236}">
                  <a16:creationId xmlns:a16="http://schemas.microsoft.com/office/drawing/2014/main" id="{730B1471-BC88-A102-BCB5-51CD2655087F}"/>
                </a:ext>
              </a:extLst>
            </p:cNvPr>
            <p:cNvSpPr txBox="1"/>
            <p:nvPr/>
          </p:nvSpPr>
          <p:spPr>
            <a:xfrm>
              <a:off x="6336584" y="4957019"/>
              <a:ext cx="1035627" cy="400110"/>
            </a:xfrm>
            <a:prstGeom prst="rect">
              <a:avLst/>
            </a:prstGeom>
            <a:noFill/>
          </p:spPr>
          <p:txBody>
            <a:bodyPr wrap="square" rtlCol="0">
              <a:spAutoFit/>
            </a:bodyPr>
            <a:lstStyle/>
            <a:p>
              <a:pPr algn="ctr"/>
              <a:r>
                <a:rPr lang="en-US" sz="1000" dirty="0" err="1">
                  <a:solidFill>
                    <a:schemeClr val="bg1"/>
                  </a:solidFill>
                </a:rPr>
                <a:t>cCUP</a:t>
              </a:r>
              <a:endParaRPr lang="en-US" sz="1000" dirty="0">
                <a:solidFill>
                  <a:schemeClr val="bg1"/>
                </a:solidFill>
              </a:endParaRPr>
            </a:p>
            <a:p>
              <a:pPr algn="ctr"/>
              <a:r>
                <a:rPr lang="en-US" sz="1000" b="1" i="1" dirty="0">
                  <a:solidFill>
                    <a:schemeClr val="bg1"/>
                  </a:solidFill>
                </a:rPr>
                <a:t>N</a:t>
              </a:r>
              <a:r>
                <a:rPr lang="en-US" sz="1000" b="1" dirty="0">
                  <a:solidFill>
                    <a:schemeClr val="bg1"/>
                  </a:solidFill>
                </a:rPr>
                <a:t>=151</a:t>
              </a:r>
              <a:endParaRPr lang="en-ZA" sz="1000" b="1" dirty="0">
                <a:solidFill>
                  <a:schemeClr val="bg1"/>
                </a:solidFill>
              </a:endParaRPr>
            </a:p>
          </p:txBody>
        </p:sp>
        <p:sp>
          <p:nvSpPr>
            <p:cNvPr id="27" name="Flowchart: Connector 25">
              <a:extLst>
                <a:ext uri="{FF2B5EF4-FFF2-40B4-BE49-F238E27FC236}">
                  <a16:creationId xmlns:a16="http://schemas.microsoft.com/office/drawing/2014/main" id="{908274BC-2C4A-1319-807D-C735C85FEC9F}"/>
                </a:ext>
              </a:extLst>
            </p:cNvPr>
            <p:cNvSpPr/>
            <p:nvPr/>
          </p:nvSpPr>
          <p:spPr>
            <a:xfrm>
              <a:off x="7188958" y="4695903"/>
              <a:ext cx="950400" cy="953117"/>
            </a:xfrm>
            <a:prstGeom prst="flowChartConnector">
              <a:avLst/>
            </a:prstGeom>
            <a:solidFill>
              <a:srgbClr val="293080">
                <a:alpha val="7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8" name="TextBox 27">
              <a:extLst>
                <a:ext uri="{FF2B5EF4-FFF2-40B4-BE49-F238E27FC236}">
                  <a16:creationId xmlns:a16="http://schemas.microsoft.com/office/drawing/2014/main" id="{DB2B6B28-8B9A-032F-D556-919A15F80596}"/>
                </a:ext>
              </a:extLst>
            </p:cNvPr>
            <p:cNvSpPr txBox="1"/>
            <p:nvPr/>
          </p:nvSpPr>
          <p:spPr>
            <a:xfrm>
              <a:off x="7328134" y="4957019"/>
              <a:ext cx="564355" cy="400110"/>
            </a:xfrm>
            <a:prstGeom prst="rect">
              <a:avLst/>
            </a:prstGeom>
            <a:noFill/>
          </p:spPr>
          <p:txBody>
            <a:bodyPr wrap="square" rtlCol="0">
              <a:spAutoFit/>
            </a:bodyPr>
            <a:lstStyle/>
            <a:p>
              <a:r>
                <a:rPr lang="en-US" sz="1000" err="1">
                  <a:solidFill>
                    <a:schemeClr val="bg1"/>
                  </a:solidFill>
                </a:rPr>
                <a:t>iCCA</a:t>
              </a:r>
              <a:endParaRPr lang="en-US" sz="1000">
                <a:solidFill>
                  <a:schemeClr val="bg1"/>
                </a:solidFill>
              </a:endParaRPr>
            </a:p>
            <a:p>
              <a:r>
                <a:rPr lang="en-US" sz="1000" b="1" i="1">
                  <a:solidFill>
                    <a:schemeClr val="bg1"/>
                  </a:solidFill>
                </a:rPr>
                <a:t>N</a:t>
              </a:r>
              <a:r>
                <a:rPr lang="en-US" sz="1000" b="1">
                  <a:solidFill>
                    <a:schemeClr val="bg1"/>
                  </a:solidFill>
                </a:rPr>
                <a:t>=24</a:t>
              </a:r>
              <a:endParaRPr lang="en-ZA" sz="1000" b="1">
                <a:solidFill>
                  <a:schemeClr val="bg1"/>
                </a:solidFill>
              </a:endParaRPr>
            </a:p>
          </p:txBody>
        </p:sp>
        <p:sp>
          <p:nvSpPr>
            <p:cNvPr id="29" name="TextBox 28">
              <a:extLst>
                <a:ext uri="{FF2B5EF4-FFF2-40B4-BE49-F238E27FC236}">
                  <a16:creationId xmlns:a16="http://schemas.microsoft.com/office/drawing/2014/main" id="{EFD099BE-B1C5-659B-3966-D483DC7F1507}"/>
                </a:ext>
              </a:extLst>
            </p:cNvPr>
            <p:cNvSpPr txBox="1"/>
            <p:nvPr/>
          </p:nvSpPr>
          <p:spPr>
            <a:xfrm>
              <a:off x="8421499" y="5252150"/>
              <a:ext cx="820431" cy="264113"/>
            </a:xfrm>
            <a:prstGeom prst="rect">
              <a:avLst/>
            </a:prstGeom>
            <a:noFill/>
          </p:spPr>
          <p:txBody>
            <a:bodyPr wrap="square" rtlCol="0">
              <a:spAutoFit/>
            </a:bodyPr>
            <a:lstStyle/>
            <a:p>
              <a:pPr algn="ctr"/>
              <a:r>
                <a:rPr lang="en-US" sz="900">
                  <a:solidFill>
                    <a:schemeClr val="tx1">
                      <a:lumMod val="75000"/>
                      <a:lumOff val="25000"/>
                    </a:schemeClr>
                  </a:solidFill>
                </a:rPr>
                <a:t>Breast</a:t>
              </a:r>
            </a:p>
          </p:txBody>
        </p:sp>
        <p:sp>
          <p:nvSpPr>
            <p:cNvPr id="30" name="Flowchart: Connector 31">
              <a:extLst>
                <a:ext uri="{FF2B5EF4-FFF2-40B4-BE49-F238E27FC236}">
                  <a16:creationId xmlns:a16="http://schemas.microsoft.com/office/drawing/2014/main" id="{BF024D0D-3A49-1E8A-F7B0-2BF04FE9EDB3}"/>
                </a:ext>
              </a:extLst>
            </p:cNvPr>
            <p:cNvSpPr/>
            <p:nvPr/>
          </p:nvSpPr>
          <p:spPr>
            <a:xfrm>
              <a:off x="8542955" y="4639025"/>
              <a:ext cx="524574" cy="524574"/>
            </a:xfrm>
            <a:prstGeom prst="flowChartConnector">
              <a:avLst/>
            </a:prstGeom>
            <a:solidFill>
              <a:srgbClr val="AE2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a:p>
          </p:txBody>
        </p:sp>
        <p:sp>
          <p:nvSpPr>
            <p:cNvPr id="31" name="TextBox 30">
              <a:extLst>
                <a:ext uri="{FF2B5EF4-FFF2-40B4-BE49-F238E27FC236}">
                  <a16:creationId xmlns:a16="http://schemas.microsoft.com/office/drawing/2014/main" id="{2A4FC7F5-D9CC-01A8-CF0A-F761418CD64B}"/>
                </a:ext>
              </a:extLst>
            </p:cNvPr>
            <p:cNvSpPr txBox="1"/>
            <p:nvPr/>
          </p:nvSpPr>
          <p:spPr>
            <a:xfrm>
              <a:off x="8457947" y="4394316"/>
              <a:ext cx="694587" cy="264113"/>
            </a:xfrm>
            <a:prstGeom prst="rect">
              <a:avLst/>
            </a:prstGeom>
            <a:noFill/>
          </p:spPr>
          <p:txBody>
            <a:bodyPr wrap="square">
              <a:spAutoFit/>
            </a:bodyPr>
            <a:lstStyle/>
            <a:p>
              <a:pPr algn="ctr"/>
              <a:r>
                <a:rPr lang="en-US" sz="900">
                  <a:solidFill>
                    <a:schemeClr val="tx1">
                      <a:lumMod val="75000"/>
                      <a:lumOff val="25000"/>
                    </a:schemeClr>
                  </a:solidFill>
                </a:rPr>
                <a:t>NSCLC</a:t>
              </a:r>
            </a:p>
          </p:txBody>
        </p:sp>
        <p:sp>
          <p:nvSpPr>
            <p:cNvPr id="32" name="Flowchart: Connector 34">
              <a:extLst>
                <a:ext uri="{FF2B5EF4-FFF2-40B4-BE49-F238E27FC236}">
                  <a16:creationId xmlns:a16="http://schemas.microsoft.com/office/drawing/2014/main" id="{E7223C4C-3B41-0A19-4CDA-DF7D59AE459D}"/>
                </a:ext>
              </a:extLst>
            </p:cNvPr>
            <p:cNvSpPr/>
            <p:nvPr/>
          </p:nvSpPr>
          <p:spPr>
            <a:xfrm>
              <a:off x="8627273" y="5465962"/>
              <a:ext cx="399675" cy="399675"/>
            </a:xfrm>
            <a:prstGeom prst="flowChartConnector">
              <a:avLst/>
            </a:prstGeom>
            <a:solidFill>
              <a:srgbClr val="AE2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a:p>
          </p:txBody>
        </p:sp>
        <p:sp>
          <p:nvSpPr>
            <p:cNvPr id="33" name="TextBox 32">
              <a:extLst>
                <a:ext uri="{FF2B5EF4-FFF2-40B4-BE49-F238E27FC236}">
                  <a16:creationId xmlns:a16="http://schemas.microsoft.com/office/drawing/2014/main" id="{CA1EE9B6-36A1-154E-6A4F-67A865C9E152}"/>
                </a:ext>
              </a:extLst>
            </p:cNvPr>
            <p:cNvSpPr txBox="1"/>
            <p:nvPr/>
          </p:nvSpPr>
          <p:spPr>
            <a:xfrm>
              <a:off x="8619991" y="5585037"/>
              <a:ext cx="428878" cy="230832"/>
            </a:xfrm>
            <a:prstGeom prst="rect">
              <a:avLst/>
            </a:prstGeom>
            <a:noFill/>
          </p:spPr>
          <p:txBody>
            <a:bodyPr wrap="square">
              <a:spAutoFit/>
            </a:bodyPr>
            <a:lstStyle/>
            <a:p>
              <a:pPr algn="ctr"/>
              <a:r>
                <a:rPr lang="en-US" sz="900" b="1" i="1">
                  <a:solidFill>
                    <a:schemeClr val="bg1"/>
                  </a:solidFill>
                </a:rPr>
                <a:t>N</a:t>
              </a:r>
              <a:r>
                <a:rPr lang="en-US" sz="900" b="1">
                  <a:solidFill>
                    <a:schemeClr val="bg1"/>
                  </a:solidFill>
                </a:rPr>
                <a:t>=7</a:t>
              </a:r>
              <a:endParaRPr lang="en-ZA" sz="900" b="1">
                <a:solidFill>
                  <a:schemeClr val="bg1"/>
                </a:solidFill>
              </a:endParaRPr>
            </a:p>
          </p:txBody>
        </p:sp>
        <p:sp>
          <p:nvSpPr>
            <p:cNvPr id="34" name="Flowchart: Connector 37">
              <a:extLst>
                <a:ext uri="{FF2B5EF4-FFF2-40B4-BE49-F238E27FC236}">
                  <a16:creationId xmlns:a16="http://schemas.microsoft.com/office/drawing/2014/main" id="{97843AF2-00BD-C62F-B300-E0A1EDCAA9C7}"/>
                </a:ext>
              </a:extLst>
            </p:cNvPr>
            <p:cNvSpPr/>
            <p:nvPr/>
          </p:nvSpPr>
          <p:spPr>
            <a:xfrm>
              <a:off x="9459970" y="4400626"/>
              <a:ext cx="249797" cy="249797"/>
            </a:xfrm>
            <a:prstGeom prst="flowChartConnector">
              <a:avLst/>
            </a:prstGeom>
            <a:solidFill>
              <a:srgbClr val="AE2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a:p>
          </p:txBody>
        </p:sp>
        <p:sp>
          <p:nvSpPr>
            <p:cNvPr id="35" name="Flowchart: Connector 38">
              <a:extLst>
                <a:ext uri="{FF2B5EF4-FFF2-40B4-BE49-F238E27FC236}">
                  <a16:creationId xmlns:a16="http://schemas.microsoft.com/office/drawing/2014/main" id="{C3323DA5-4B59-5CAF-D07F-4F7850F37CA8}"/>
                </a:ext>
              </a:extLst>
            </p:cNvPr>
            <p:cNvSpPr/>
            <p:nvPr/>
          </p:nvSpPr>
          <p:spPr>
            <a:xfrm>
              <a:off x="9709767" y="4234480"/>
              <a:ext cx="249797" cy="249797"/>
            </a:xfrm>
            <a:prstGeom prst="flowChartConnector">
              <a:avLst/>
            </a:prstGeom>
            <a:solidFill>
              <a:srgbClr val="AE2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a:p>
          </p:txBody>
        </p:sp>
        <p:sp>
          <p:nvSpPr>
            <p:cNvPr id="36" name="Flowchart: Connector 39">
              <a:extLst>
                <a:ext uri="{FF2B5EF4-FFF2-40B4-BE49-F238E27FC236}">
                  <a16:creationId xmlns:a16="http://schemas.microsoft.com/office/drawing/2014/main" id="{4283EE62-641B-E513-5B29-C46B41D5952D}"/>
                </a:ext>
              </a:extLst>
            </p:cNvPr>
            <p:cNvSpPr/>
            <p:nvPr/>
          </p:nvSpPr>
          <p:spPr>
            <a:xfrm>
              <a:off x="9521328" y="5025960"/>
              <a:ext cx="199838" cy="199838"/>
            </a:xfrm>
            <a:prstGeom prst="flowChartConnector">
              <a:avLst/>
            </a:prstGeom>
            <a:solidFill>
              <a:srgbClr val="AE2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a:p>
          </p:txBody>
        </p:sp>
        <p:sp>
          <p:nvSpPr>
            <p:cNvPr id="37" name="Flowchart: Connector 40">
              <a:extLst>
                <a:ext uri="{FF2B5EF4-FFF2-40B4-BE49-F238E27FC236}">
                  <a16:creationId xmlns:a16="http://schemas.microsoft.com/office/drawing/2014/main" id="{764665D9-9619-A96D-3099-007AB56FF30D}"/>
                </a:ext>
              </a:extLst>
            </p:cNvPr>
            <p:cNvSpPr/>
            <p:nvPr/>
          </p:nvSpPr>
          <p:spPr>
            <a:xfrm>
              <a:off x="9813592" y="4770923"/>
              <a:ext cx="199838" cy="199838"/>
            </a:xfrm>
            <a:prstGeom prst="flowChartConnector">
              <a:avLst/>
            </a:prstGeom>
            <a:solidFill>
              <a:srgbClr val="AE2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a:p>
          </p:txBody>
        </p:sp>
        <p:sp>
          <p:nvSpPr>
            <p:cNvPr id="38" name="Flowchart: Connector 41">
              <a:extLst>
                <a:ext uri="{FF2B5EF4-FFF2-40B4-BE49-F238E27FC236}">
                  <a16:creationId xmlns:a16="http://schemas.microsoft.com/office/drawing/2014/main" id="{32467DEB-3160-6BCC-6B61-754C2841A801}"/>
                </a:ext>
              </a:extLst>
            </p:cNvPr>
            <p:cNvSpPr/>
            <p:nvPr/>
          </p:nvSpPr>
          <p:spPr>
            <a:xfrm>
              <a:off x="9784393" y="4987619"/>
              <a:ext cx="199838" cy="199838"/>
            </a:xfrm>
            <a:prstGeom prst="flowChartConnector">
              <a:avLst/>
            </a:prstGeom>
            <a:solidFill>
              <a:srgbClr val="AE2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a:p>
          </p:txBody>
        </p:sp>
        <p:sp>
          <p:nvSpPr>
            <p:cNvPr id="39" name="Flowchart: Connector 42">
              <a:extLst>
                <a:ext uri="{FF2B5EF4-FFF2-40B4-BE49-F238E27FC236}">
                  <a16:creationId xmlns:a16="http://schemas.microsoft.com/office/drawing/2014/main" id="{A0B832B4-4A5D-2AA8-8DF7-663BA8A7FF1C}"/>
                </a:ext>
              </a:extLst>
            </p:cNvPr>
            <p:cNvSpPr/>
            <p:nvPr/>
          </p:nvSpPr>
          <p:spPr>
            <a:xfrm>
              <a:off x="9613755" y="4826123"/>
              <a:ext cx="199838" cy="199838"/>
            </a:xfrm>
            <a:prstGeom prst="flowChartConnector">
              <a:avLst/>
            </a:prstGeom>
            <a:solidFill>
              <a:srgbClr val="AE2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a:p>
          </p:txBody>
        </p:sp>
        <p:sp>
          <p:nvSpPr>
            <p:cNvPr id="40" name="Flowchart: Connector 43">
              <a:extLst>
                <a:ext uri="{FF2B5EF4-FFF2-40B4-BE49-F238E27FC236}">
                  <a16:creationId xmlns:a16="http://schemas.microsoft.com/office/drawing/2014/main" id="{F1C1B09E-21D0-2026-5D40-BCC2681810B1}"/>
                </a:ext>
              </a:extLst>
            </p:cNvPr>
            <p:cNvSpPr/>
            <p:nvPr/>
          </p:nvSpPr>
          <p:spPr>
            <a:xfrm>
              <a:off x="9665588" y="5562526"/>
              <a:ext cx="149878" cy="149878"/>
            </a:xfrm>
            <a:prstGeom prst="flowChartConnector">
              <a:avLst/>
            </a:prstGeom>
            <a:solidFill>
              <a:srgbClr val="AE2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a:p>
          </p:txBody>
        </p:sp>
        <p:sp>
          <p:nvSpPr>
            <p:cNvPr id="41" name="Flowchart: Connector 44">
              <a:extLst>
                <a:ext uri="{FF2B5EF4-FFF2-40B4-BE49-F238E27FC236}">
                  <a16:creationId xmlns:a16="http://schemas.microsoft.com/office/drawing/2014/main" id="{54CCDC18-4C12-6881-5109-6C25F857C16A}"/>
                </a:ext>
              </a:extLst>
            </p:cNvPr>
            <p:cNvSpPr/>
            <p:nvPr/>
          </p:nvSpPr>
          <p:spPr>
            <a:xfrm>
              <a:off x="9836985" y="5543198"/>
              <a:ext cx="149878" cy="149878"/>
            </a:xfrm>
            <a:prstGeom prst="flowChartConnector">
              <a:avLst/>
            </a:prstGeom>
            <a:solidFill>
              <a:srgbClr val="AE2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a:p>
          </p:txBody>
        </p:sp>
        <p:sp>
          <p:nvSpPr>
            <p:cNvPr id="42" name="Flowchart: Connector 45">
              <a:extLst>
                <a:ext uri="{FF2B5EF4-FFF2-40B4-BE49-F238E27FC236}">
                  <a16:creationId xmlns:a16="http://schemas.microsoft.com/office/drawing/2014/main" id="{61513FB6-1748-A7A0-EE67-B703FC7B6532}"/>
                </a:ext>
              </a:extLst>
            </p:cNvPr>
            <p:cNvSpPr/>
            <p:nvPr/>
          </p:nvSpPr>
          <p:spPr>
            <a:xfrm>
              <a:off x="9551182" y="5437005"/>
              <a:ext cx="149878" cy="149878"/>
            </a:xfrm>
            <a:prstGeom prst="flowChartConnector">
              <a:avLst/>
            </a:prstGeom>
            <a:solidFill>
              <a:srgbClr val="AE2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a:p>
          </p:txBody>
        </p:sp>
        <p:sp>
          <p:nvSpPr>
            <p:cNvPr id="43" name="Flowchart: Connector 46">
              <a:extLst>
                <a:ext uri="{FF2B5EF4-FFF2-40B4-BE49-F238E27FC236}">
                  <a16:creationId xmlns:a16="http://schemas.microsoft.com/office/drawing/2014/main" id="{024BD4E0-B205-D7A3-E3C4-07A00132FA5D}"/>
                </a:ext>
              </a:extLst>
            </p:cNvPr>
            <p:cNvSpPr/>
            <p:nvPr/>
          </p:nvSpPr>
          <p:spPr>
            <a:xfrm>
              <a:off x="9905168" y="5388395"/>
              <a:ext cx="149878" cy="149878"/>
            </a:xfrm>
            <a:prstGeom prst="flowChartConnector">
              <a:avLst/>
            </a:prstGeom>
            <a:solidFill>
              <a:srgbClr val="AE2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a:p>
          </p:txBody>
        </p:sp>
        <p:sp>
          <p:nvSpPr>
            <p:cNvPr id="44" name="Flowchart: Connector 47">
              <a:extLst>
                <a:ext uri="{FF2B5EF4-FFF2-40B4-BE49-F238E27FC236}">
                  <a16:creationId xmlns:a16="http://schemas.microsoft.com/office/drawing/2014/main" id="{102B4AC3-9912-6B6B-56E9-444EAB55FF36}"/>
                </a:ext>
              </a:extLst>
            </p:cNvPr>
            <p:cNvSpPr/>
            <p:nvPr/>
          </p:nvSpPr>
          <p:spPr>
            <a:xfrm>
              <a:off x="9715547" y="5403775"/>
              <a:ext cx="149878" cy="149878"/>
            </a:xfrm>
            <a:prstGeom prst="flowChartConnector">
              <a:avLst/>
            </a:prstGeom>
            <a:solidFill>
              <a:srgbClr val="AE2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a:p>
          </p:txBody>
        </p:sp>
        <p:sp>
          <p:nvSpPr>
            <p:cNvPr id="45" name="Flowchart: Connector 48">
              <a:extLst>
                <a:ext uri="{FF2B5EF4-FFF2-40B4-BE49-F238E27FC236}">
                  <a16:creationId xmlns:a16="http://schemas.microsoft.com/office/drawing/2014/main" id="{748E943B-5E01-8A21-8A77-A9CDF4ED207A}"/>
                </a:ext>
              </a:extLst>
            </p:cNvPr>
            <p:cNvSpPr/>
            <p:nvPr/>
          </p:nvSpPr>
          <p:spPr>
            <a:xfrm>
              <a:off x="9666191" y="5988677"/>
              <a:ext cx="99919" cy="99919"/>
            </a:xfrm>
            <a:prstGeom prst="flowChartConnector">
              <a:avLst/>
            </a:prstGeom>
            <a:solidFill>
              <a:srgbClr val="AE2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a:p>
          </p:txBody>
        </p:sp>
        <p:sp>
          <p:nvSpPr>
            <p:cNvPr id="46" name="Flowchart: Connector 49">
              <a:extLst>
                <a:ext uri="{FF2B5EF4-FFF2-40B4-BE49-F238E27FC236}">
                  <a16:creationId xmlns:a16="http://schemas.microsoft.com/office/drawing/2014/main" id="{67E755F4-F53B-1972-6510-507A29D1898F}"/>
                </a:ext>
              </a:extLst>
            </p:cNvPr>
            <p:cNvSpPr/>
            <p:nvPr/>
          </p:nvSpPr>
          <p:spPr>
            <a:xfrm>
              <a:off x="9745161" y="5887886"/>
              <a:ext cx="99919" cy="99919"/>
            </a:xfrm>
            <a:prstGeom prst="flowChartConnector">
              <a:avLst/>
            </a:prstGeom>
            <a:solidFill>
              <a:srgbClr val="AE2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a:p>
          </p:txBody>
        </p:sp>
        <p:sp>
          <p:nvSpPr>
            <p:cNvPr id="47" name="Flowchart: Connector 50">
              <a:extLst>
                <a:ext uri="{FF2B5EF4-FFF2-40B4-BE49-F238E27FC236}">
                  <a16:creationId xmlns:a16="http://schemas.microsoft.com/office/drawing/2014/main" id="{02B660F1-7AB0-BD12-7E0D-1AA076313DA4}"/>
                </a:ext>
              </a:extLst>
            </p:cNvPr>
            <p:cNvSpPr/>
            <p:nvPr/>
          </p:nvSpPr>
          <p:spPr>
            <a:xfrm>
              <a:off x="9795121" y="6005462"/>
              <a:ext cx="99919" cy="99919"/>
            </a:xfrm>
            <a:prstGeom prst="flowChartConnector">
              <a:avLst/>
            </a:prstGeom>
            <a:solidFill>
              <a:srgbClr val="AE2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a:p>
          </p:txBody>
        </p:sp>
        <p:sp>
          <p:nvSpPr>
            <p:cNvPr id="48" name="Flowchart: Connector 51">
              <a:extLst>
                <a:ext uri="{FF2B5EF4-FFF2-40B4-BE49-F238E27FC236}">
                  <a16:creationId xmlns:a16="http://schemas.microsoft.com/office/drawing/2014/main" id="{2AF665A4-5E1E-D499-FA49-5C6E736CF8AE}"/>
                </a:ext>
              </a:extLst>
            </p:cNvPr>
            <p:cNvSpPr/>
            <p:nvPr/>
          </p:nvSpPr>
          <p:spPr>
            <a:xfrm>
              <a:off x="9866599" y="5901801"/>
              <a:ext cx="99919" cy="99919"/>
            </a:xfrm>
            <a:prstGeom prst="flowChartConnector">
              <a:avLst/>
            </a:prstGeom>
            <a:solidFill>
              <a:srgbClr val="AE2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200"/>
            </a:p>
          </p:txBody>
        </p:sp>
        <p:sp>
          <p:nvSpPr>
            <p:cNvPr id="49" name="Left Brace 48">
              <a:extLst>
                <a:ext uri="{FF2B5EF4-FFF2-40B4-BE49-F238E27FC236}">
                  <a16:creationId xmlns:a16="http://schemas.microsoft.com/office/drawing/2014/main" id="{F0F158A0-4A38-F0A3-1588-0B458C3CBF48}"/>
                </a:ext>
              </a:extLst>
            </p:cNvPr>
            <p:cNvSpPr/>
            <p:nvPr/>
          </p:nvSpPr>
          <p:spPr>
            <a:xfrm>
              <a:off x="10274566" y="4238099"/>
              <a:ext cx="200373" cy="297571"/>
            </a:xfrm>
            <a:prstGeom prst="leftBrace">
              <a:avLst/>
            </a:prstGeom>
            <a:ln w="9525">
              <a:solidFill>
                <a:srgbClr val="29308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ZA" sz="1200"/>
            </a:p>
          </p:txBody>
        </p:sp>
        <p:sp>
          <p:nvSpPr>
            <p:cNvPr id="50" name="Left Brace 49">
              <a:extLst>
                <a:ext uri="{FF2B5EF4-FFF2-40B4-BE49-F238E27FC236}">
                  <a16:creationId xmlns:a16="http://schemas.microsoft.com/office/drawing/2014/main" id="{AE87605C-B4F4-5DAC-9FEA-A7B72D2F982A}"/>
                </a:ext>
              </a:extLst>
            </p:cNvPr>
            <p:cNvSpPr/>
            <p:nvPr/>
          </p:nvSpPr>
          <p:spPr>
            <a:xfrm>
              <a:off x="10305238" y="4583163"/>
              <a:ext cx="199838" cy="528810"/>
            </a:xfrm>
            <a:prstGeom prst="leftBrace">
              <a:avLst/>
            </a:prstGeom>
            <a:ln w="9525">
              <a:solidFill>
                <a:srgbClr val="29308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ZA" sz="1200"/>
            </a:p>
          </p:txBody>
        </p:sp>
        <p:sp>
          <p:nvSpPr>
            <p:cNvPr id="51" name="Left Brace 50">
              <a:extLst>
                <a:ext uri="{FF2B5EF4-FFF2-40B4-BE49-F238E27FC236}">
                  <a16:creationId xmlns:a16="http://schemas.microsoft.com/office/drawing/2014/main" id="{3F35B8EC-0432-B1A0-46CA-012BB732AF26}"/>
                </a:ext>
              </a:extLst>
            </p:cNvPr>
            <p:cNvSpPr/>
            <p:nvPr/>
          </p:nvSpPr>
          <p:spPr>
            <a:xfrm>
              <a:off x="10305238" y="5158765"/>
              <a:ext cx="199838" cy="572782"/>
            </a:xfrm>
            <a:prstGeom prst="leftBrace">
              <a:avLst/>
            </a:prstGeom>
            <a:ln w="9525">
              <a:solidFill>
                <a:srgbClr val="29308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ZA" sz="1200"/>
            </a:p>
          </p:txBody>
        </p:sp>
        <p:sp>
          <p:nvSpPr>
            <p:cNvPr id="52" name="Left Brace 51">
              <a:extLst>
                <a:ext uri="{FF2B5EF4-FFF2-40B4-BE49-F238E27FC236}">
                  <a16:creationId xmlns:a16="http://schemas.microsoft.com/office/drawing/2014/main" id="{15D28497-A86B-A67E-5363-557659F7D39A}"/>
                </a:ext>
              </a:extLst>
            </p:cNvPr>
            <p:cNvSpPr/>
            <p:nvPr/>
          </p:nvSpPr>
          <p:spPr>
            <a:xfrm>
              <a:off x="10311040" y="5771488"/>
              <a:ext cx="199838" cy="405923"/>
            </a:xfrm>
            <a:prstGeom prst="leftBrace">
              <a:avLst/>
            </a:prstGeom>
            <a:ln w="9525">
              <a:solidFill>
                <a:srgbClr val="29308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ZA" sz="1200"/>
            </a:p>
          </p:txBody>
        </p:sp>
        <p:sp>
          <p:nvSpPr>
            <p:cNvPr id="53" name="TextBox 52">
              <a:extLst>
                <a:ext uri="{FF2B5EF4-FFF2-40B4-BE49-F238E27FC236}">
                  <a16:creationId xmlns:a16="http://schemas.microsoft.com/office/drawing/2014/main" id="{033B2B9A-DB1F-6C41-0CEB-0EDEE2AA49E5}"/>
                </a:ext>
              </a:extLst>
            </p:cNvPr>
            <p:cNvSpPr txBox="1"/>
            <p:nvPr/>
          </p:nvSpPr>
          <p:spPr>
            <a:xfrm>
              <a:off x="9320105" y="4218968"/>
              <a:ext cx="428878" cy="264113"/>
            </a:xfrm>
            <a:prstGeom prst="rect">
              <a:avLst/>
            </a:prstGeom>
            <a:noFill/>
          </p:spPr>
          <p:txBody>
            <a:bodyPr wrap="square">
              <a:spAutoFit/>
            </a:bodyPr>
            <a:lstStyle/>
            <a:p>
              <a:pPr algn="ctr"/>
              <a:r>
                <a:rPr lang="en-US" sz="900" b="1" i="1" dirty="0">
                  <a:solidFill>
                    <a:schemeClr val="tx1">
                      <a:lumMod val="75000"/>
                      <a:lumOff val="25000"/>
                    </a:schemeClr>
                  </a:solidFill>
                </a:rPr>
                <a:t>N</a:t>
              </a:r>
              <a:r>
                <a:rPr lang="en-US" sz="900" b="1" dirty="0">
                  <a:solidFill>
                    <a:schemeClr val="tx1">
                      <a:lumMod val="75000"/>
                      <a:lumOff val="25000"/>
                    </a:schemeClr>
                  </a:solidFill>
                </a:rPr>
                <a:t>=4</a:t>
              </a:r>
              <a:endParaRPr lang="en-ZA" sz="900" b="1" dirty="0">
                <a:solidFill>
                  <a:schemeClr val="tx1">
                    <a:lumMod val="75000"/>
                    <a:lumOff val="25000"/>
                  </a:schemeClr>
                </a:solidFill>
              </a:endParaRPr>
            </a:p>
          </p:txBody>
        </p:sp>
        <p:sp>
          <p:nvSpPr>
            <p:cNvPr id="54" name="TextBox 53">
              <a:extLst>
                <a:ext uri="{FF2B5EF4-FFF2-40B4-BE49-F238E27FC236}">
                  <a16:creationId xmlns:a16="http://schemas.microsoft.com/office/drawing/2014/main" id="{C6630578-C7F3-5120-B7C9-0CDFAFD76EF9}"/>
                </a:ext>
              </a:extLst>
            </p:cNvPr>
            <p:cNvSpPr txBox="1"/>
            <p:nvPr/>
          </p:nvSpPr>
          <p:spPr>
            <a:xfrm>
              <a:off x="9320105" y="4691859"/>
              <a:ext cx="428878" cy="264113"/>
            </a:xfrm>
            <a:prstGeom prst="rect">
              <a:avLst/>
            </a:prstGeom>
            <a:noFill/>
          </p:spPr>
          <p:txBody>
            <a:bodyPr wrap="square">
              <a:spAutoFit/>
            </a:bodyPr>
            <a:lstStyle/>
            <a:p>
              <a:pPr algn="ctr"/>
              <a:r>
                <a:rPr lang="en-US" sz="900" b="1" i="1">
                  <a:solidFill>
                    <a:schemeClr val="tx1">
                      <a:lumMod val="75000"/>
                      <a:lumOff val="25000"/>
                    </a:schemeClr>
                  </a:solidFill>
                </a:rPr>
                <a:t>N</a:t>
              </a:r>
              <a:r>
                <a:rPr lang="en-US" sz="900" b="1">
                  <a:solidFill>
                    <a:schemeClr val="tx1">
                      <a:lumMod val="75000"/>
                      <a:lumOff val="25000"/>
                    </a:schemeClr>
                  </a:solidFill>
                </a:rPr>
                <a:t>=3</a:t>
              </a:r>
              <a:endParaRPr lang="en-ZA" sz="900" b="1">
                <a:solidFill>
                  <a:schemeClr val="tx1">
                    <a:lumMod val="75000"/>
                    <a:lumOff val="25000"/>
                  </a:schemeClr>
                </a:solidFill>
              </a:endParaRPr>
            </a:p>
          </p:txBody>
        </p:sp>
        <p:sp>
          <p:nvSpPr>
            <p:cNvPr id="55" name="TextBox 54">
              <a:extLst>
                <a:ext uri="{FF2B5EF4-FFF2-40B4-BE49-F238E27FC236}">
                  <a16:creationId xmlns:a16="http://schemas.microsoft.com/office/drawing/2014/main" id="{6F7C832F-7CB1-096C-3AA3-D3BE111EAE44}"/>
                </a:ext>
              </a:extLst>
            </p:cNvPr>
            <p:cNvSpPr txBox="1"/>
            <p:nvPr/>
          </p:nvSpPr>
          <p:spPr>
            <a:xfrm>
              <a:off x="9320105" y="5254730"/>
              <a:ext cx="428878" cy="264113"/>
            </a:xfrm>
            <a:prstGeom prst="rect">
              <a:avLst/>
            </a:prstGeom>
            <a:noFill/>
          </p:spPr>
          <p:txBody>
            <a:bodyPr wrap="square">
              <a:spAutoFit/>
            </a:bodyPr>
            <a:lstStyle/>
            <a:p>
              <a:pPr algn="ctr"/>
              <a:r>
                <a:rPr lang="en-US" sz="900" b="1" i="1">
                  <a:solidFill>
                    <a:schemeClr val="tx1">
                      <a:lumMod val="75000"/>
                      <a:lumOff val="25000"/>
                    </a:schemeClr>
                  </a:solidFill>
                </a:rPr>
                <a:t>N</a:t>
              </a:r>
              <a:r>
                <a:rPr lang="en-US" sz="900" b="1">
                  <a:solidFill>
                    <a:schemeClr val="tx1">
                      <a:lumMod val="75000"/>
                      <a:lumOff val="25000"/>
                    </a:schemeClr>
                  </a:solidFill>
                </a:rPr>
                <a:t>=2</a:t>
              </a:r>
              <a:endParaRPr lang="en-ZA" sz="900" b="1">
                <a:solidFill>
                  <a:schemeClr val="tx1">
                    <a:lumMod val="75000"/>
                    <a:lumOff val="25000"/>
                  </a:schemeClr>
                </a:solidFill>
              </a:endParaRPr>
            </a:p>
          </p:txBody>
        </p:sp>
        <p:sp>
          <p:nvSpPr>
            <p:cNvPr id="56" name="TextBox 55">
              <a:extLst>
                <a:ext uri="{FF2B5EF4-FFF2-40B4-BE49-F238E27FC236}">
                  <a16:creationId xmlns:a16="http://schemas.microsoft.com/office/drawing/2014/main" id="{EEE2B7E4-BBB2-B415-39A7-2CAE66BF0A6D}"/>
                </a:ext>
              </a:extLst>
            </p:cNvPr>
            <p:cNvSpPr txBox="1"/>
            <p:nvPr/>
          </p:nvSpPr>
          <p:spPr>
            <a:xfrm>
              <a:off x="9320105" y="5809736"/>
              <a:ext cx="428878" cy="264113"/>
            </a:xfrm>
            <a:prstGeom prst="rect">
              <a:avLst/>
            </a:prstGeom>
            <a:noFill/>
          </p:spPr>
          <p:txBody>
            <a:bodyPr wrap="square">
              <a:spAutoFit/>
            </a:bodyPr>
            <a:lstStyle/>
            <a:p>
              <a:pPr algn="ctr"/>
              <a:r>
                <a:rPr lang="en-US" sz="900" b="1" i="1">
                  <a:solidFill>
                    <a:schemeClr val="tx1">
                      <a:lumMod val="75000"/>
                      <a:lumOff val="25000"/>
                    </a:schemeClr>
                  </a:solidFill>
                </a:rPr>
                <a:t>N</a:t>
              </a:r>
              <a:r>
                <a:rPr lang="en-US" sz="900" b="1">
                  <a:solidFill>
                    <a:schemeClr val="tx1">
                      <a:lumMod val="75000"/>
                      <a:lumOff val="25000"/>
                    </a:schemeClr>
                  </a:solidFill>
                </a:rPr>
                <a:t>=1</a:t>
              </a:r>
              <a:endParaRPr lang="en-ZA" sz="900" b="1">
                <a:solidFill>
                  <a:schemeClr val="tx1">
                    <a:lumMod val="75000"/>
                    <a:lumOff val="25000"/>
                  </a:schemeClr>
                </a:solidFill>
              </a:endParaRPr>
            </a:p>
          </p:txBody>
        </p:sp>
        <p:sp>
          <p:nvSpPr>
            <p:cNvPr id="57" name="TextBox 56">
              <a:extLst>
                <a:ext uri="{FF2B5EF4-FFF2-40B4-BE49-F238E27FC236}">
                  <a16:creationId xmlns:a16="http://schemas.microsoft.com/office/drawing/2014/main" id="{98802B7C-CA04-C03B-6132-F5F28DD1F30D}"/>
                </a:ext>
              </a:extLst>
            </p:cNvPr>
            <p:cNvSpPr txBox="1"/>
            <p:nvPr/>
          </p:nvSpPr>
          <p:spPr>
            <a:xfrm>
              <a:off x="10479364" y="4246416"/>
              <a:ext cx="970332" cy="352152"/>
            </a:xfrm>
            <a:prstGeom prst="rect">
              <a:avLst/>
            </a:prstGeom>
            <a:noFill/>
          </p:spPr>
          <p:txBody>
            <a:bodyPr wrap="square" rtlCol="0">
              <a:spAutoFit/>
            </a:bodyPr>
            <a:lstStyle/>
            <a:p>
              <a:r>
                <a:rPr lang="en-ZA" sz="700" noProof="0" dirty="0">
                  <a:solidFill>
                    <a:schemeClr val="tx1">
                      <a:lumMod val="75000"/>
                      <a:lumOff val="25000"/>
                    </a:schemeClr>
                  </a:solidFill>
                </a:rPr>
                <a:t>Gynaecological</a:t>
              </a:r>
            </a:p>
            <a:p>
              <a:r>
                <a:rPr lang="en-ZA" sz="700" noProof="0" dirty="0">
                  <a:solidFill>
                    <a:schemeClr val="tx1">
                      <a:lumMod val="75000"/>
                      <a:lumOff val="25000"/>
                    </a:schemeClr>
                  </a:solidFill>
                </a:rPr>
                <a:t>Renal</a:t>
              </a:r>
            </a:p>
          </p:txBody>
        </p:sp>
        <p:sp>
          <p:nvSpPr>
            <p:cNvPr id="58" name="TextBox 57">
              <a:extLst>
                <a:ext uri="{FF2B5EF4-FFF2-40B4-BE49-F238E27FC236}">
                  <a16:creationId xmlns:a16="http://schemas.microsoft.com/office/drawing/2014/main" id="{D700EDFA-C55B-48AC-02AF-F72C6DE30FCC}"/>
                </a:ext>
              </a:extLst>
            </p:cNvPr>
            <p:cNvSpPr txBox="1"/>
            <p:nvPr/>
          </p:nvSpPr>
          <p:spPr>
            <a:xfrm>
              <a:off x="10479364" y="4548972"/>
              <a:ext cx="970332" cy="598658"/>
            </a:xfrm>
            <a:prstGeom prst="rect">
              <a:avLst/>
            </a:prstGeom>
            <a:noFill/>
          </p:spPr>
          <p:txBody>
            <a:bodyPr wrap="square" rtlCol="0">
              <a:spAutoFit/>
            </a:bodyPr>
            <a:lstStyle/>
            <a:p>
              <a:r>
                <a:rPr lang="en-US" sz="700" noProof="0" dirty="0">
                  <a:solidFill>
                    <a:schemeClr val="tx1">
                      <a:lumMod val="75000"/>
                      <a:lumOff val="25000"/>
                    </a:schemeClr>
                  </a:solidFill>
                </a:rPr>
                <a:t>Colorectal</a:t>
              </a:r>
            </a:p>
            <a:p>
              <a:r>
                <a:rPr lang="en-US" sz="700" dirty="0">
                  <a:solidFill>
                    <a:schemeClr val="tx1">
                      <a:lumMod val="75000"/>
                      <a:lumOff val="25000"/>
                    </a:schemeClr>
                  </a:solidFill>
                </a:rPr>
                <a:t>Hepatocellular</a:t>
              </a:r>
            </a:p>
            <a:p>
              <a:r>
                <a:rPr lang="en-US" sz="700" noProof="0" dirty="0">
                  <a:solidFill>
                    <a:schemeClr val="tx1">
                      <a:lumMod val="75000"/>
                      <a:lumOff val="25000"/>
                    </a:schemeClr>
                  </a:solidFill>
                </a:rPr>
                <a:t>Other+</a:t>
              </a:r>
            </a:p>
            <a:p>
              <a:r>
                <a:rPr lang="en-US" sz="700" dirty="0">
                  <a:solidFill>
                    <a:schemeClr val="tx1">
                      <a:lumMod val="75000"/>
                      <a:lumOff val="25000"/>
                    </a:schemeClr>
                  </a:solidFill>
                </a:rPr>
                <a:t>Sarcoma</a:t>
              </a:r>
              <a:endParaRPr lang="en-ZA" sz="700" noProof="0" dirty="0">
                <a:solidFill>
                  <a:schemeClr val="tx1">
                    <a:lumMod val="75000"/>
                    <a:lumOff val="25000"/>
                  </a:schemeClr>
                </a:solidFill>
              </a:endParaRPr>
            </a:p>
          </p:txBody>
        </p:sp>
        <p:sp>
          <p:nvSpPr>
            <p:cNvPr id="59" name="TextBox 58">
              <a:extLst>
                <a:ext uri="{FF2B5EF4-FFF2-40B4-BE49-F238E27FC236}">
                  <a16:creationId xmlns:a16="http://schemas.microsoft.com/office/drawing/2014/main" id="{828728FA-1E6B-665F-E7EC-9088C3F2A0FD}"/>
                </a:ext>
              </a:extLst>
            </p:cNvPr>
            <p:cNvSpPr txBox="1"/>
            <p:nvPr/>
          </p:nvSpPr>
          <p:spPr>
            <a:xfrm>
              <a:off x="10479364" y="5081526"/>
              <a:ext cx="970332" cy="721911"/>
            </a:xfrm>
            <a:prstGeom prst="rect">
              <a:avLst/>
            </a:prstGeom>
            <a:noFill/>
          </p:spPr>
          <p:txBody>
            <a:bodyPr wrap="square" rtlCol="0">
              <a:spAutoFit/>
            </a:bodyPr>
            <a:lstStyle/>
            <a:p>
              <a:r>
                <a:rPr lang="en-ZA" sz="700" noProof="0" dirty="0">
                  <a:solidFill>
                    <a:schemeClr val="tx1">
                      <a:lumMod val="75000"/>
                      <a:lumOff val="25000"/>
                    </a:schemeClr>
                  </a:solidFill>
                </a:rPr>
                <a:t>Haematological</a:t>
              </a:r>
            </a:p>
            <a:p>
              <a:r>
                <a:rPr lang="en-ZA" sz="700" dirty="0">
                  <a:solidFill>
                    <a:schemeClr val="tx1">
                      <a:lumMod val="75000"/>
                      <a:lumOff val="25000"/>
                    </a:schemeClr>
                  </a:solidFill>
                </a:rPr>
                <a:t>Head and neck</a:t>
              </a:r>
            </a:p>
            <a:p>
              <a:r>
                <a:rPr lang="en-ZA" sz="700" noProof="0" dirty="0">
                  <a:solidFill>
                    <a:schemeClr val="tx1">
                      <a:lumMod val="75000"/>
                      <a:lumOff val="25000"/>
                    </a:schemeClr>
                  </a:solidFill>
                </a:rPr>
                <a:t>Prostate</a:t>
              </a:r>
            </a:p>
            <a:p>
              <a:r>
                <a:rPr lang="en-ZA" sz="700" dirty="0">
                  <a:solidFill>
                    <a:schemeClr val="tx1">
                      <a:lumMod val="75000"/>
                      <a:lumOff val="25000"/>
                    </a:schemeClr>
                  </a:solidFill>
                </a:rPr>
                <a:t>Thyroid</a:t>
              </a:r>
            </a:p>
            <a:p>
              <a:r>
                <a:rPr lang="en-ZA" sz="700" noProof="0" dirty="0">
                  <a:solidFill>
                    <a:schemeClr val="tx1">
                      <a:lumMod val="75000"/>
                      <a:lumOff val="25000"/>
                    </a:schemeClr>
                  </a:solidFill>
                </a:rPr>
                <a:t>Urothelial</a:t>
              </a:r>
            </a:p>
          </p:txBody>
        </p:sp>
        <p:sp>
          <p:nvSpPr>
            <p:cNvPr id="60" name="TextBox 59">
              <a:extLst>
                <a:ext uri="{FF2B5EF4-FFF2-40B4-BE49-F238E27FC236}">
                  <a16:creationId xmlns:a16="http://schemas.microsoft.com/office/drawing/2014/main" id="{976B0501-A9F6-26D2-E5EB-13E82391C75D}"/>
                </a:ext>
              </a:extLst>
            </p:cNvPr>
            <p:cNvSpPr txBox="1"/>
            <p:nvPr/>
          </p:nvSpPr>
          <p:spPr>
            <a:xfrm>
              <a:off x="10479364" y="5708673"/>
              <a:ext cx="970332" cy="598658"/>
            </a:xfrm>
            <a:prstGeom prst="rect">
              <a:avLst/>
            </a:prstGeom>
            <a:noFill/>
          </p:spPr>
          <p:txBody>
            <a:bodyPr wrap="square" rtlCol="0">
              <a:spAutoFit/>
            </a:bodyPr>
            <a:lstStyle/>
            <a:p>
              <a:r>
                <a:rPr lang="en-US" sz="700" noProof="0" dirty="0">
                  <a:solidFill>
                    <a:schemeClr val="tx1">
                      <a:lumMod val="75000"/>
                      <a:lumOff val="25000"/>
                    </a:schemeClr>
                  </a:solidFill>
                </a:rPr>
                <a:t>Melanoma</a:t>
              </a:r>
            </a:p>
            <a:p>
              <a:r>
                <a:rPr lang="en-US" sz="700" dirty="0">
                  <a:solidFill>
                    <a:schemeClr val="tx1">
                      <a:lumMod val="75000"/>
                      <a:lumOff val="25000"/>
                    </a:schemeClr>
                  </a:solidFill>
                </a:rPr>
                <a:t>Ovarian</a:t>
              </a:r>
            </a:p>
            <a:p>
              <a:r>
                <a:rPr lang="en-US" sz="700" noProof="0" dirty="0">
                  <a:solidFill>
                    <a:schemeClr val="tx1">
                      <a:lumMod val="75000"/>
                      <a:lumOff val="25000"/>
                    </a:schemeClr>
                  </a:solidFill>
                </a:rPr>
                <a:t>Pancreatic</a:t>
              </a:r>
            </a:p>
            <a:p>
              <a:r>
                <a:rPr lang="en-US" sz="700" dirty="0">
                  <a:solidFill>
                    <a:schemeClr val="tx1">
                      <a:lumMod val="75000"/>
                      <a:lumOff val="25000"/>
                    </a:schemeClr>
                  </a:solidFill>
                </a:rPr>
                <a:t>SCLC</a:t>
              </a:r>
              <a:endParaRPr lang="en-ZA" sz="700" noProof="0" dirty="0">
                <a:solidFill>
                  <a:schemeClr val="tx1">
                    <a:lumMod val="75000"/>
                    <a:lumOff val="25000"/>
                  </a:schemeClr>
                </a:solidFill>
              </a:endParaRPr>
            </a:p>
          </p:txBody>
        </p:sp>
        <p:sp>
          <p:nvSpPr>
            <p:cNvPr id="61" name="TextBox 60">
              <a:extLst>
                <a:ext uri="{FF2B5EF4-FFF2-40B4-BE49-F238E27FC236}">
                  <a16:creationId xmlns:a16="http://schemas.microsoft.com/office/drawing/2014/main" id="{49545785-1C44-B1A8-96D7-4F8658AF9C2A}"/>
                </a:ext>
              </a:extLst>
            </p:cNvPr>
            <p:cNvSpPr txBox="1"/>
            <p:nvPr/>
          </p:nvSpPr>
          <p:spPr>
            <a:xfrm>
              <a:off x="8398812" y="4801735"/>
              <a:ext cx="820431" cy="230832"/>
            </a:xfrm>
            <a:prstGeom prst="rect">
              <a:avLst/>
            </a:prstGeom>
            <a:noFill/>
          </p:spPr>
          <p:txBody>
            <a:bodyPr wrap="square" rtlCol="0">
              <a:spAutoFit/>
            </a:bodyPr>
            <a:lstStyle/>
            <a:p>
              <a:pPr algn="ctr"/>
              <a:r>
                <a:rPr lang="en-US" sz="900" b="1" i="1">
                  <a:solidFill>
                    <a:schemeClr val="bg1"/>
                  </a:solidFill>
                </a:rPr>
                <a:t>N</a:t>
              </a:r>
              <a:r>
                <a:rPr lang="en-US" sz="900" b="1">
                  <a:solidFill>
                    <a:schemeClr val="bg1"/>
                  </a:solidFill>
                </a:rPr>
                <a:t>=11</a:t>
              </a:r>
              <a:endParaRPr lang="en-ZA" sz="900" b="1">
                <a:solidFill>
                  <a:schemeClr val="bg1"/>
                </a:solidFill>
              </a:endParaRPr>
            </a:p>
          </p:txBody>
        </p:sp>
        <p:sp>
          <p:nvSpPr>
            <p:cNvPr id="62" name="Oval 61">
              <a:extLst>
                <a:ext uri="{FF2B5EF4-FFF2-40B4-BE49-F238E27FC236}">
                  <a16:creationId xmlns:a16="http://schemas.microsoft.com/office/drawing/2014/main" id="{55BE472D-9358-CB03-48FA-CBDCD108CD8B}"/>
                </a:ext>
              </a:extLst>
            </p:cNvPr>
            <p:cNvSpPr/>
            <p:nvPr/>
          </p:nvSpPr>
          <p:spPr>
            <a:xfrm>
              <a:off x="7960669" y="5135702"/>
              <a:ext cx="127322" cy="1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grpSp>
      <p:sp>
        <p:nvSpPr>
          <p:cNvPr id="4" name="Título 3">
            <a:extLst>
              <a:ext uri="{FF2B5EF4-FFF2-40B4-BE49-F238E27FC236}">
                <a16:creationId xmlns:a16="http://schemas.microsoft.com/office/drawing/2014/main" id="{4096FF1E-DA16-E69D-E006-E8FBAC87F59F}"/>
              </a:ext>
            </a:extLst>
          </p:cNvPr>
          <p:cNvSpPr>
            <a:spLocks noGrp="1"/>
          </p:cNvSpPr>
          <p:nvPr>
            <p:ph type="title"/>
          </p:nvPr>
        </p:nvSpPr>
        <p:spPr>
          <a:prstGeom prst="rect">
            <a:avLst/>
          </a:prstGeom>
        </p:spPr>
        <p:txBody>
          <a:bodyPr/>
          <a:lstStyle/>
          <a:p>
            <a:r>
              <a:rPr lang="en-GB" dirty="0"/>
              <a:t>Challenges for Diagnosis (vs CUP)</a:t>
            </a:r>
            <a:endParaRPr lang="es-ES_tradnl" dirty="0"/>
          </a:p>
        </p:txBody>
      </p:sp>
      <p:sp>
        <p:nvSpPr>
          <p:cNvPr id="64" name="TextBox 3">
            <a:extLst>
              <a:ext uri="{FF2B5EF4-FFF2-40B4-BE49-F238E27FC236}">
                <a16:creationId xmlns:a16="http://schemas.microsoft.com/office/drawing/2014/main" id="{EA111E96-6EBE-B0C0-85B9-93AD00F4F007}"/>
              </a:ext>
            </a:extLst>
          </p:cNvPr>
          <p:cNvSpPr txBox="1"/>
          <p:nvPr/>
        </p:nvSpPr>
        <p:spPr>
          <a:xfrm>
            <a:off x="2475637" y="6377441"/>
            <a:ext cx="7646702" cy="215444"/>
          </a:xfrm>
          <a:prstGeom prst="rect">
            <a:avLst/>
          </a:prstGeom>
          <a:noFill/>
        </p:spPr>
        <p:txBody>
          <a:bodyPr wrap="square" lIns="91440" tIns="45720" rIns="91440" bIns="45720" anchor="t">
            <a:spAutoFit/>
          </a:bodyPr>
          <a:lstStyle/>
          <a:p>
            <a:pPr>
              <a:defRPr/>
            </a:pPr>
            <a:r>
              <a:rPr lang="en-GB" sz="800" dirty="0">
                <a:solidFill>
                  <a:schemeClr val="tx1">
                    <a:lumMod val="65000"/>
                    <a:lumOff val="35000"/>
                  </a:schemeClr>
                </a:solidFill>
                <a:latin typeface="Aptos" panose="020B0004020202020204" pitchFamily="34" charset="0"/>
                <a:cs typeface="Arial"/>
              </a:rPr>
              <a:t>Conway et al Br J Cancer 2022; 127: 531-540</a:t>
            </a:r>
          </a:p>
        </p:txBody>
      </p:sp>
    </p:spTree>
    <p:extLst>
      <p:ext uri="{BB962C8B-B14F-4D97-AF65-F5344CB8AC3E}">
        <p14:creationId xmlns:p14="http://schemas.microsoft.com/office/powerpoint/2010/main" val="1978293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1D3A1-98C8-BDC6-0D86-8220E770AA35}"/>
            </a:ext>
          </a:extLst>
        </p:cNvPr>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C90B221E-2401-5E5F-9D9F-348271FEAE61}"/>
              </a:ext>
            </a:extLst>
          </p:cNvPr>
          <p:cNvGraphicFramePr>
            <a:graphicFrameLocks noGrp="1"/>
          </p:cNvGraphicFramePr>
          <p:nvPr>
            <p:ph idx="1"/>
            <p:extLst>
              <p:ext uri="{D42A27DB-BD31-4B8C-83A1-F6EECF244321}">
                <p14:modId xmlns:p14="http://schemas.microsoft.com/office/powerpoint/2010/main" val="1412414956"/>
              </p:ext>
            </p:extLst>
          </p:nvPr>
        </p:nvGraphicFramePr>
        <p:xfrm>
          <a:off x="932658" y="1658934"/>
          <a:ext cx="10421141" cy="3518184"/>
        </p:xfrm>
        <a:graphic>
          <a:graphicData uri="http://schemas.openxmlformats.org/drawingml/2006/table">
            <a:tbl>
              <a:tblPr firstRow="1" bandRow="1">
                <a:tableStyleId>{5C22544A-7EE6-4342-B048-85BDC9FD1C3A}</a:tableStyleId>
              </a:tblPr>
              <a:tblGrid>
                <a:gridCol w="3608734">
                  <a:extLst>
                    <a:ext uri="{9D8B030D-6E8A-4147-A177-3AD203B41FA5}">
                      <a16:colId xmlns:a16="http://schemas.microsoft.com/office/drawing/2014/main" val="2366604930"/>
                    </a:ext>
                  </a:extLst>
                </a:gridCol>
                <a:gridCol w="6812407">
                  <a:extLst>
                    <a:ext uri="{9D8B030D-6E8A-4147-A177-3AD203B41FA5}">
                      <a16:colId xmlns:a16="http://schemas.microsoft.com/office/drawing/2014/main" val="376642559"/>
                    </a:ext>
                  </a:extLst>
                </a:gridCol>
              </a:tblGrid>
              <a:tr h="306299">
                <a:tc>
                  <a:txBody>
                    <a:bodyPr/>
                    <a:lstStyle/>
                    <a:p>
                      <a:r>
                        <a:rPr lang="en-GB" sz="1400">
                          <a:latin typeface="+mn-lt"/>
                        </a:rPr>
                        <a:t>Recommended diagnostic procedure</a:t>
                      </a:r>
                    </a:p>
                  </a:txBody>
                  <a:tcPr marT="36000" marB="36000" anchor="ctr">
                    <a:lnB w="38100" cmpd="sng">
                      <a:noFill/>
                    </a:lnB>
                    <a:solidFill>
                      <a:srgbClr val="9D0865"/>
                    </a:solidFill>
                  </a:tcPr>
                </a:tc>
                <a:tc>
                  <a:txBody>
                    <a:bodyPr/>
                    <a:lstStyle/>
                    <a:p>
                      <a:r>
                        <a:rPr lang="en-GB" sz="1400" dirty="0">
                          <a:latin typeface="+mn-lt"/>
                        </a:rPr>
                        <a:t>Purpose</a:t>
                      </a:r>
                    </a:p>
                  </a:txBody>
                  <a:tcPr marT="36000" marB="36000" anchor="ctr">
                    <a:lnB w="38100" cmpd="sng">
                      <a:noFill/>
                    </a:lnB>
                    <a:solidFill>
                      <a:srgbClr val="9D0865"/>
                    </a:solidFill>
                  </a:tcPr>
                </a:tc>
                <a:extLst>
                  <a:ext uri="{0D108BD9-81ED-4DB2-BD59-A6C34878D82A}">
                    <a16:rowId xmlns:a16="http://schemas.microsoft.com/office/drawing/2014/main" val="1642156758"/>
                  </a:ext>
                </a:extLst>
              </a:tr>
              <a:tr h="535314">
                <a:tc>
                  <a:txBody>
                    <a:bodyPr/>
                    <a:lstStyle/>
                    <a:p>
                      <a:pPr>
                        <a:lnSpc>
                          <a:spcPct val="100000"/>
                        </a:lnSpc>
                      </a:pPr>
                      <a:r>
                        <a:rPr lang="en-GB" sz="1400" dirty="0">
                          <a:solidFill>
                            <a:schemeClr val="tx1">
                              <a:lumMod val="75000"/>
                              <a:lumOff val="25000"/>
                            </a:schemeClr>
                          </a:solidFill>
                          <a:latin typeface="+mn-lt"/>
                        </a:rPr>
                        <a:t>Blood tests</a:t>
                      </a:r>
                    </a:p>
                  </a:txBody>
                  <a:tcPr marT="36000" marB="36000" anchor="ctr">
                    <a:lnL w="12700" cmpd="sng">
                      <a:noFill/>
                    </a:lnL>
                    <a:lnR w="12700" cmpd="sng">
                      <a:noFill/>
                    </a:lnR>
                    <a:lnT w="38100" cmpd="sng">
                      <a:noFill/>
                    </a:lnT>
                    <a:lnB w="6350" cap="flat" cmpd="sng" algn="ctr">
                      <a:solidFill>
                        <a:srgbClr val="FCA3B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fontAlgn="auto" latinLnBrk="0" hangingPunct="1">
                        <a:lnSpc>
                          <a:spcPct val="100000"/>
                        </a:lnSpc>
                        <a:spcBef>
                          <a:spcPts val="0"/>
                        </a:spcBef>
                        <a:spcAft>
                          <a:spcPts val="0"/>
                        </a:spcAft>
                        <a:buClr>
                          <a:srgbClr val="9D0865"/>
                        </a:buClr>
                        <a:buSzTx/>
                        <a:buFont typeface="Arial" panose="020B0604020202020204" pitchFamily="34" charset="0"/>
                        <a:buChar char="•"/>
                        <a:tabLst/>
                        <a:defRPr/>
                      </a:pPr>
                      <a:r>
                        <a:rPr lang="en-GB" sz="1400" dirty="0">
                          <a:solidFill>
                            <a:schemeClr val="tx1">
                              <a:lumMod val="75000"/>
                              <a:lumOff val="25000"/>
                            </a:schemeClr>
                          </a:solidFill>
                          <a:latin typeface="+mn-lt"/>
                        </a:rPr>
                        <a:t>Assess </a:t>
                      </a:r>
                      <a:r>
                        <a:rPr lang="en-GB" sz="1400" b="1" dirty="0">
                          <a:solidFill>
                            <a:schemeClr val="tx1">
                              <a:lumMod val="75000"/>
                              <a:lumOff val="25000"/>
                            </a:schemeClr>
                          </a:solidFill>
                          <a:latin typeface="+mn-lt"/>
                        </a:rPr>
                        <a:t>liver function </a:t>
                      </a:r>
                    </a:p>
                    <a:p>
                      <a:pPr marL="285750" marR="0" lvl="0" indent="-285750" algn="l" defTabSz="914400" rtl="0" eaLnBrk="1" fontAlgn="auto" latinLnBrk="0" hangingPunct="1">
                        <a:lnSpc>
                          <a:spcPct val="100000"/>
                        </a:lnSpc>
                        <a:spcBef>
                          <a:spcPts val="0"/>
                        </a:spcBef>
                        <a:spcAft>
                          <a:spcPts val="0"/>
                        </a:spcAft>
                        <a:buClr>
                          <a:srgbClr val="9D0865"/>
                        </a:buClr>
                        <a:buSzTx/>
                        <a:buFont typeface="Arial" panose="020B0604020202020204" pitchFamily="34" charset="0"/>
                        <a:buChar char="•"/>
                        <a:tabLst/>
                        <a:defRPr/>
                      </a:pPr>
                      <a:r>
                        <a:rPr lang="en-GB" sz="1400" dirty="0">
                          <a:solidFill>
                            <a:schemeClr val="tx1">
                              <a:lumMod val="75000"/>
                              <a:lumOff val="25000"/>
                            </a:schemeClr>
                          </a:solidFill>
                          <a:latin typeface="+mn-lt"/>
                        </a:rPr>
                        <a:t>Assess </a:t>
                      </a:r>
                      <a:r>
                        <a:rPr lang="en-GB" sz="1400" b="1" dirty="0">
                          <a:solidFill>
                            <a:schemeClr val="tx1">
                              <a:lumMod val="75000"/>
                              <a:lumOff val="25000"/>
                            </a:schemeClr>
                          </a:solidFill>
                          <a:latin typeface="+mn-lt"/>
                        </a:rPr>
                        <a:t>presence of underlying liver or biliary tract disease</a:t>
                      </a:r>
                    </a:p>
                  </a:txBody>
                  <a:tcPr marT="36000" marB="36000" anchor="ctr">
                    <a:lnL w="12700" cmpd="sng">
                      <a:noFill/>
                    </a:lnL>
                    <a:lnR w="12700" cmpd="sng">
                      <a:noFill/>
                    </a:lnR>
                    <a:lnT w="38100" cmpd="sng">
                      <a:noFill/>
                    </a:lnT>
                    <a:lnB w="6350" cap="flat" cmpd="sng" algn="ctr">
                      <a:solidFill>
                        <a:srgbClr val="FCA3B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0558738"/>
                  </a:ext>
                </a:extLst>
              </a:tr>
              <a:tr h="535314">
                <a:tc>
                  <a:txBody>
                    <a:bodyPr/>
                    <a:lstStyle/>
                    <a:p>
                      <a:pPr>
                        <a:lnSpc>
                          <a:spcPct val="100000"/>
                        </a:lnSpc>
                      </a:pPr>
                      <a:r>
                        <a:rPr lang="en-GB" sz="1400" dirty="0">
                          <a:solidFill>
                            <a:schemeClr val="tx1">
                              <a:lumMod val="75000"/>
                              <a:lumOff val="25000"/>
                            </a:schemeClr>
                          </a:solidFill>
                          <a:latin typeface="+mn-lt"/>
                        </a:rPr>
                        <a:t>ERCP/PTC ± biopsy or </a:t>
                      </a:r>
                      <a:r>
                        <a:rPr lang="en-GB" sz="1400" dirty="0" err="1">
                          <a:solidFill>
                            <a:schemeClr val="tx1">
                              <a:lumMod val="75000"/>
                              <a:lumOff val="25000"/>
                            </a:schemeClr>
                          </a:solidFill>
                          <a:latin typeface="+mn-lt"/>
                        </a:rPr>
                        <a:t>cholangioscopy</a:t>
                      </a:r>
                      <a:endParaRPr lang="en-GB" sz="1400" dirty="0">
                        <a:solidFill>
                          <a:schemeClr val="tx1">
                            <a:lumMod val="75000"/>
                            <a:lumOff val="25000"/>
                          </a:schemeClr>
                        </a:solidFill>
                        <a:latin typeface="+mn-lt"/>
                      </a:endParaRPr>
                    </a:p>
                  </a:txBody>
                  <a:tcPr marT="36000" marB="36000" anchor="ctr">
                    <a:lnL w="12700" cmpd="sng">
                      <a:noFill/>
                    </a:lnL>
                    <a:lnR w="12700" cmpd="sng">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nSpc>
                          <a:spcPct val="100000"/>
                        </a:lnSpc>
                        <a:buClr>
                          <a:srgbClr val="9D0865"/>
                        </a:buClr>
                        <a:buFont typeface="Arial" panose="020B0604020202020204" pitchFamily="34" charset="0"/>
                        <a:buChar char="•"/>
                      </a:pPr>
                      <a:r>
                        <a:rPr lang="en-GB" sz="1400" dirty="0">
                          <a:solidFill>
                            <a:schemeClr val="tx1">
                              <a:lumMod val="75000"/>
                              <a:lumOff val="25000"/>
                            </a:schemeClr>
                          </a:solidFill>
                          <a:latin typeface="+mn-lt"/>
                        </a:rPr>
                        <a:t>Assess and treat </a:t>
                      </a:r>
                      <a:r>
                        <a:rPr lang="en-GB" sz="1400" b="1" dirty="0">
                          <a:solidFill>
                            <a:schemeClr val="tx1">
                              <a:lumMod val="75000"/>
                              <a:lumOff val="25000"/>
                            </a:schemeClr>
                          </a:solidFill>
                          <a:latin typeface="+mn-lt"/>
                        </a:rPr>
                        <a:t>biliary obstruction</a:t>
                      </a:r>
                    </a:p>
                    <a:p>
                      <a:pPr marL="285750" indent="-285750">
                        <a:lnSpc>
                          <a:spcPct val="100000"/>
                        </a:lnSpc>
                        <a:buClr>
                          <a:srgbClr val="9D0865"/>
                        </a:buClr>
                        <a:buFont typeface="Arial" panose="020B0604020202020204" pitchFamily="34" charset="0"/>
                        <a:buChar char="•"/>
                      </a:pPr>
                      <a:r>
                        <a:rPr lang="en-GB" sz="1400" dirty="0">
                          <a:solidFill>
                            <a:schemeClr val="tx1">
                              <a:lumMod val="75000"/>
                              <a:lumOff val="25000"/>
                            </a:schemeClr>
                          </a:solidFill>
                          <a:latin typeface="+mn-lt"/>
                        </a:rPr>
                        <a:t>Obtain tissue for </a:t>
                      </a:r>
                      <a:r>
                        <a:rPr lang="en-GB" sz="1400" b="1" dirty="0">
                          <a:solidFill>
                            <a:schemeClr val="tx1">
                              <a:lumMod val="75000"/>
                              <a:lumOff val="25000"/>
                            </a:schemeClr>
                          </a:solidFill>
                          <a:latin typeface="+mn-lt"/>
                        </a:rPr>
                        <a:t>diagnosis, classification, and NGS</a:t>
                      </a:r>
                    </a:p>
                  </a:txBody>
                  <a:tcPr marT="36000" marB="36000" anchor="ctr">
                    <a:lnL w="12700" cmpd="sng">
                      <a:noFill/>
                    </a:lnL>
                    <a:lnR w="12700" cmpd="sng">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8418256"/>
                  </a:ext>
                </a:extLst>
              </a:tr>
              <a:tr h="764330">
                <a:tc>
                  <a:txBody>
                    <a:bodyPr/>
                    <a:lstStyle/>
                    <a:p>
                      <a:pPr>
                        <a:lnSpc>
                          <a:spcPct val="100000"/>
                        </a:lnSpc>
                      </a:pPr>
                      <a:r>
                        <a:rPr lang="en-GB" sz="1400" dirty="0">
                          <a:solidFill>
                            <a:schemeClr val="tx1">
                              <a:lumMod val="75000"/>
                              <a:lumOff val="25000"/>
                            </a:schemeClr>
                          </a:solidFill>
                          <a:latin typeface="+mn-lt"/>
                        </a:rPr>
                        <a:t>EUS ± biopsy</a:t>
                      </a:r>
                    </a:p>
                  </a:txBody>
                  <a:tcPr marT="36000" marB="36000" anchor="ctr">
                    <a:lnL w="12700" cmpd="sng">
                      <a:noFill/>
                    </a:lnL>
                    <a:lnR w="12700" cmpd="sng">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nSpc>
                          <a:spcPct val="100000"/>
                        </a:lnSpc>
                        <a:buClr>
                          <a:srgbClr val="9D0865"/>
                        </a:buClr>
                        <a:buFont typeface="Arial" panose="020B0604020202020204" pitchFamily="34" charset="0"/>
                        <a:buChar char="•"/>
                      </a:pPr>
                      <a:r>
                        <a:rPr lang="en-GB" sz="1400" dirty="0">
                          <a:solidFill>
                            <a:schemeClr val="tx1">
                              <a:lumMod val="75000"/>
                              <a:lumOff val="25000"/>
                            </a:schemeClr>
                          </a:solidFill>
                          <a:latin typeface="+mn-lt"/>
                        </a:rPr>
                        <a:t>Assess: </a:t>
                      </a:r>
                      <a:r>
                        <a:rPr lang="en-GB" sz="1400" b="1" dirty="0">
                          <a:solidFill>
                            <a:schemeClr val="tx1">
                              <a:lumMod val="75000"/>
                              <a:lumOff val="25000"/>
                            </a:schemeClr>
                          </a:solidFill>
                          <a:latin typeface="+mn-lt"/>
                        </a:rPr>
                        <a:t>locoregional extension of CCA; biliary obstruction; hepatic, vascular, and LN invasion; metastases</a:t>
                      </a:r>
                    </a:p>
                    <a:p>
                      <a:pPr marL="285750" marR="0" lvl="0" indent="-285750" algn="l" defTabSz="914400" rtl="0" eaLnBrk="1" fontAlgn="auto" latinLnBrk="0" hangingPunct="1">
                        <a:lnSpc>
                          <a:spcPct val="100000"/>
                        </a:lnSpc>
                        <a:spcBef>
                          <a:spcPts val="0"/>
                        </a:spcBef>
                        <a:spcAft>
                          <a:spcPts val="0"/>
                        </a:spcAft>
                        <a:buClr>
                          <a:srgbClr val="9D0865"/>
                        </a:buClr>
                        <a:buSzTx/>
                        <a:buFont typeface="Arial" panose="020B0604020202020204" pitchFamily="34" charset="0"/>
                        <a:buChar char="•"/>
                        <a:tabLst/>
                        <a:defRPr/>
                      </a:pPr>
                      <a:r>
                        <a:rPr lang="en-GB" sz="1400" dirty="0">
                          <a:solidFill>
                            <a:schemeClr val="tx1">
                              <a:lumMod val="75000"/>
                              <a:lumOff val="25000"/>
                            </a:schemeClr>
                          </a:solidFill>
                          <a:latin typeface="+mn-lt"/>
                        </a:rPr>
                        <a:t>Obtain tissue for </a:t>
                      </a:r>
                      <a:r>
                        <a:rPr lang="en-GB" sz="1400" b="1" dirty="0">
                          <a:solidFill>
                            <a:schemeClr val="tx1">
                              <a:lumMod val="75000"/>
                              <a:lumOff val="25000"/>
                            </a:schemeClr>
                          </a:solidFill>
                          <a:latin typeface="+mn-lt"/>
                        </a:rPr>
                        <a:t>diagnosis, classification, and NGS</a:t>
                      </a:r>
                    </a:p>
                  </a:txBody>
                  <a:tcPr marT="36000" marB="36000" anchor="ctr">
                    <a:lnL w="12700" cmpd="sng">
                      <a:noFill/>
                    </a:lnL>
                    <a:lnR w="12700" cmpd="sng">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8776656"/>
                  </a:ext>
                </a:extLst>
              </a:tr>
              <a:tr h="535314">
                <a:tc>
                  <a:txBody>
                    <a:bodyPr/>
                    <a:lstStyle/>
                    <a:p>
                      <a:pPr>
                        <a:lnSpc>
                          <a:spcPct val="100000"/>
                        </a:lnSpc>
                      </a:pPr>
                      <a:r>
                        <a:rPr lang="en-GB" sz="1400">
                          <a:solidFill>
                            <a:schemeClr val="tx1">
                              <a:lumMod val="75000"/>
                              <a:lumOff val="25000"/>
                            </a:schemeClr>
                          </a:solidFill>
                          <a:latin typeface="+mn-lt"/>
                        </a:rPr>
                        <a:t>MRI, including MRCP</a:t>
                      </a:r>
                    </a:p>
                  </a:txBody>
                  <a:tcPr marT="36000" marB="36000" anchor="ctr">
                    <a:lnL w="12700" cmpd="sng">
                      <a:noFill/>
                    </a:lnL>
                    <a:lnR w="12700" cmpd="sng">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nSpc>
                          <a:spcPct val="100000"/>
                        </a:lnSpc>
                        <a:buClr>
                          <a:srgbClr val="9D0865"/>
                        </a:buClr>
                        <a:buFont typeface="Arial" panose="020B0604020202020204" pitchFamily="34" charset="0"/>
                        <a:buChar char="•"/>
                      </a:pPr>
                      <a:r>
                        <a:rPr lang="en-GB" sz="1400" dirty="0">
                          <a:solidFill>
                            <a:schemeClr val="tx1">
                              <a:lumMod val="75000"/>
                              <a:lumOff val="25000"/>
                            </a:schemeClr>
                          </a:solidFill>
                          <a:latin typeface="+mn-lt"/>
                        </a:rPr>
                        <a:t>Assess </a:t>
                      </a:r>
                      <a:r>
                        <a:rPr lang="en-GB" sz="1400" b="1" dirty="0">
                          <a:solidFill>
                            <a:schemeClr val="tx1">
                              <a:lumMod val="75000"/>
                              <a:lumOff val="25000"/>
                            </a:schemeClr>
                          </a:solidFill>
                          <a:latin typeface="+mn-lt"/>
                        </a:rPr>
                        <a:t>extension of CCA</a:t>
                      </a:r>
                      <a:r>
                        <a:rPr lang="en-GB" sz="1400" dirty="0">
                          <a:solidFill>
                            <a:schemeClr val="tx1">
                              <a:lumMod val="75000"/>
                              <a:lumOff val="25000"/>
                            </a:schemeClr>
                          </a:solidFill>
                          <a:latin typeface="+mn-lt"/>
                        </a:rPr>
                        <a:t>, including biliary tract and vascular anatomy, and </a:t>
                      </a:r>
                      <a:r>
                        <a:rPr lang="en-GB" sz="1400" b="1" dirty="0">
                          <a:solidFill>
                            <a:schemeClr val="tx1">
                              <a:lumMod val="75000"/>
                              <a:lumOff val="25000"/>
                            </a:schemeClr>
                          </a:solidFill>
                          <a:latin typeface="+mn-lt"/>
                        </a:rPr>
                        <a:t>identify hepatic metastases</a:t>
                      </a:r>
                    </a:p>
                  </a:txBody>
                  <a:tcPr marT="36000" marB="36000" anchor="ctr">
                    <a:lnL w="12700" cmpd="sng">
                      <a:noFill/>
                    </a:lnL>
                    <a:lnR w="12700" cmpd="sng">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86468696"/>
                  </a:ext>
                </a:extLst>
              </a:tr>
              <a:tr h="535314">
                <a:tc>
                  <a:txBody>
                    <a:bodyPr/>
                    <a:lstStyle/>
                    <a:p>
                      <a:pPr>
                        <a:lnSpc>
                          <a:spcPct val="100000"/>
                        </a:lnSpc>
                      </a:pPr>
                      <a:r>
                        <a:rPr lang="en-GB" sz="1400">
                          <a:solidFill>
                            <a:schemeClr val="tx1">
                              <a:lumMod val="75000"/>
                              <a:lumOff val="25000"/>
                            </a:schemeClr>
                          </a:solidFill>
                          <a:latin typeface="+mn-lt"/>
                        </a:rPr>
                        <a:t>CT scan of thorax + abdomen ± pelvis</a:t>
                      </a:r>
                    </a:p>
                  </a:txBody>
                  <a:tcPr marT="36000" marB="36000" anchor="ctr">
                    <a:lnL w="12700" cmpd="sng">
                      <a:noFill/>
                    </a:lnL>
                    <a:lnR w="12700" cmpd="sng">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nSpc>
                          <a:spcPct val="100000"/>
                        </a:lnSpc>
                        <a:buClr>
                          <a:srgbClr val="9D0865"/>
                        </a:buClr>
                        <a:buFont typeface="Arial" panose="020B0604020202020204" pitchFamily="34" charset="0"/>
                        <a:buChar char="•"/>
                      </a:pPr>
                      <a:r>
                        <a:rPr lang="en-GB" sz="1400" b="1" dirty="0">
                          <a:solidFill>
                            <a:schemeClr val="tx1">
                              <a:lumMod val="75000"/>
                              <a:lumOff val="25000"/>
                            </a:schemeClr>
                          </a:solidFill>
                          <a:latin typeface="+mn-lt"/>
                        </a:rPr>
                        <a:t>Staging</a:t>
                      </a:r>
                      <a:r>
                        <a:rPr lang="en-GB" sz="1400" dirty="0">
                          <a:solidFill>
                            <a:schemeClr val="tx1">
                              <a:lumMod val="75000"/>
                              <a:lumOff val="25000"/>
                            </a:schemeClr>
                          </a:solidFill>
                          <a:latin typeface="+mn-lt"/>
                        </a:rPr>
                        <a:t> of </a:t>
                      </a:r>
                      <a:r>
                        <a:rPr lang="en-GB" sz="1400" dirty="0" err="1">
                          <a:solidFill>
                            <a:schemeClr val="tx1">
                              <a:lumMod val="75000"/>
                              <a:lumOff val="25000"/>
                            </a:schemeClr>
                          </a:solidFill>
                          <a:latin typeface="+mn-lt"/>
                        </a:rPr>
                        <a:t>tumor</a:t>
                      </a:r>
                      <a:endParaRPr lang="en-GB" sz="1400" dirty="0">
                        <a:solidFill>
                          <a:schemeClr val="tx1">
                            <a:lumMod val="75000"/>
                            <a:lumOff val="25000"/>
                          </a:schemeClr>
                        </a:solidFill>
                        <a:latin typeface="+mn-lt"/>
                      </a:endParaRPr>
                    </a:p>
                    <a:p>
                      <a:pPr marL="285750" indent="-285750">
                        <a:lnSpc>
                          <a:spcPct val="100000"/>
                        </a:lnSpc>
                        <a:buClr>
                          <a:srgbClr val="9D0865"/>
                        </a:buClr>
                        <a:buFont typeface="Arial" panose="020B0604020202020204" pitchFamily="34" charset="0"/>
                        <a:buChar char="•"/>
                      </a:pPr>
                      <a:r>
                        <a:rPr lang="en-GB" sz="1400" dirty="0">
                          <a:solidFill>
                            <a:schemeClr val="tx1">
                              <a:lumMod val="75000"/>
                              <a:lumOff val="25000"/>
                            </a:schemeClr>
                          </a:solidFill>
                          <a:latin typeface="+mn-lt"/>
                        </a:rPr>
                        <a:t>Detect </a:t>
                      </a:r>
                      <a:r>
                        <a:rPr lang="en-GB" sz="1400" b="1" dirty="0">
                          <a:solidFill>
                            <a:schemeClr val="tx1">
                              <a:lumMod val="75000"/>
                              <a:lumOff val="25000"/>
                            </a:schemeClr>
                          </a:solidFill>
                          <a:latin typeface="+mn-lt"/>
                        </a:rPr>
                        <a:t>local/distant lymphadenopathy and metastatic disease</a:t>
                      </a:r>
                    </a:p>
                  </a:txBody>
                  <a:tcPr marT="36000" marB="36000" anchor="ctr">
                    <a:lnL w="12700" cmpd="sng">
                      <a:noFill/>
                    </a:lnL>
                    <a:lnR w="12700" cmpd="sng">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8436758"/>
                  </a:ext>
                </a:extLst>
              </a:tr>
              <a:tr h="306299">
                <a:tc>
                  <a:txBody>
                    <a:bodyPr/>
                    <a:lstStyle/>
                    <a:p>
                      <a:pPr>
                        <a:lnSpc>
                          <a:spcPct val="100000"/>
                        </a:lnSpc>
                      </a:pPr>
                      <a:r>
                        <a:rPr lang="en-GB" sz="1400" dirty="0">
                          <a:solidFill>
                            <a:schemeClr val="tx1">
                              <a:lumMod val="75000"/>
                              <a:lumOff val="25000"/>
                            </a:schemeClr>
                          </a:solidFill>
                          <a:latin typeface="+mn-lt"/>
                        </a:rPr>
                        <a:t>PET CT</a:t>
                      </a:r>
                    </a:p>
                  </a:txBody>
                  <a:tcPr marT="36000" marB="36000" anchor="ctr">
                    <a:lnL w="12700" cmpd="sng">
                      <a:noFill/>
                    </a:lnL>
                    <a:lnR w="12700" cmpd="sng">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nSpc>
                          <a:spcPct val="100000"/>
                        </a:lnSpc>
                        <a:buClr>
                          <a:srgbClr val="9D0865"/>
                        </a:buClr>
                        <a:buFont typeface="Arial" panose="020B0604020202020204" pitchFamily="34" charset="0"/>
                        <a:buChar char="•"/>
                      </a:pPr>
                      <a:r>
                        <a:rPr lang="en-GB" sz="1400" dirty="0">
                          <a:solidFill>
                            <a:schemeClr val="tx1">
                              <a:lumMod val="75000"/>
                              <a:lumOff val="25000"/>
                            </a:schemeClr>
                          </a:solidFill>
                          <a:latin typeface="+mn-lt"/>
                        </a:rPr>
                        <a:t>Identify </a:t>
                      </a:r>
                      <a:r>
                        <a:rPr lang="en-GB" sz="1400" b="1" dirty="0">
                          <a:solidFill>
                            <a:schemeClr val="tx1">
                              <a:lumMod val="75000"/>
                              <a:lumOff val="25000"/>
                            </a:schemeClr>
                          </a:solidFill>
                          <a:latin typeface="+mn-lt"/>
                        </a:rPr>
                        <a:t>nodal metastases, distant metastases, and disease recurrence</a:t>
                      </a:r>
                    </a:p>
                  </a:txBody>
                  <a:tcPr marT="36000" marB="36000" anchor="ctr">
                    <a:lnL w="12700" cmpd="sng">
                      <a:noFill/>
                    </a:lnL>
                    <a:lnR w="12700" cmpd="sng">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6465415"/>
                  </a:ext>
                </a:extLst>
              </a:tr>
            </a:tbl>
          </a:graphicData>
        </a:graphic>
      </p:graphicFrame>
      <p:sp>
        <p:nvSpPr>
          <p:cNvPr id="2" name="Title 1">
            <a:extLst>
              <a:ext uri="{FF2B5EF4-FFF2-40B4-BE49-F238E27FC236}">
                <a16:creationId xmlns:a16="http://schemas.microsoft.com/office/drawing/2014/main" id="{6F99EDC6-3C89-3858-9E49-781741B00666}"/>
              </a:ext>
            </a:extLst>
          </p:cNvPr>
          <p:cNvSpPr>
            <a:spLocks noGrp="1"/>
          </p:cNvSpPr>
          <p:nvPr>
            <p:ph type="title"/>
          </p:nvPr>
        </p:nvSpPr>
        <p:spPr>
          <a:prstGeom prst="rect">
            <a:avLst/>
          </a:prstGeom>
        </p:spPr>
        <p:txBody>
          <a:bodyPr/>
          <a:lstStyle/>
          <a:p>
            <a:r>
              <a:rPr lang="en-GB" dirty="0"/>
              <a:t>DIAGNOSIS: ESMO GUIDELINES</a:t>
            </a:r>
          </a:p>
        </p:txBody>
      </p:sp>
      <p:sp>
        <p:nvSpPr>
          <p:cNvPr id="5" name="TextBox 4">
            <a:extLst>
              <a:ext uri="{FF2B5EF4-FFF2-40B4-BE49-F238E27FC236}">
                <a16:creationId xmlns:a16="http://schemas.microsoft.com/office/drawing/2014/main" id="{66F0E141-8C49-DD82-C9C8-2BDE85E2D8C9}"/>
              </a:ext>
            </a:extLst>
          </p:cNvPr>
          <p:cNvSpPr txBox="1"/>
          <p:nvPr/>
        </p:nvSpPr>
        <p:spPr>
          <a:xfrm>
            <a:off x="932658" y="1100105"/>
            <a:ext cx="4740276" cy="584775"/>
          </a:xfrm>
          <a:prstGeom prst="rect">
            <a:avLst/>
          </a:prstGeom>
        </p:spPr>
        <p:txBody>
          <a:bodyPr vert="horz" lIns="0" tIns="0" rIns="0" bIns="0" rtlCol="0">
            <a:noAutofit/>
          </a:bodyPr>
          <a:lstStyle>
            <a:defPPr>
              <a:defRPr lang="fr-FR"/>
            </a:defPPr>
            <a:lvl1pPr indent="0">
              <a:lnSpc>
                <a:spcPct val="100000"/>
              </a:lnSpc>
              <a:spcBef>
                <a:spcPts val="600"/>
              </a:spcBef>
              <a:buSzPct val="90000"/>
              <a:buFont typeface="Arial" panose="020B0604020202020204" pitchFamily="34" charset="0"/>
              <a:buNone/>
              <a:defRPr sz="1600" b="1" i="0">
                <a:solidFill>
                  <a:schemeClr val="accent1"/>
                </a:solidFill>
                <a:latin typeface="Century Gothic" panose="020B0502020202020204" pitchFamily="34" charset="0"/>
              </a:defRPr>
            </a:lvl1pPr>
            <a:lvl2pPr marL="396000" lvl="1" indent="-180000">
              <a:lnSpc>
                <a:spcPct val="100000"/>
              </a:lnSpc>
              <a:spcBef>
                <a:spcPts val="400"/>
              </a:spcBef>
              <a:buSzPct val="120000"/>
              <a:buFont typeface="Police système"/>
              <a:buChar char="-"/>
              <a:defRPr b="0" i="0">
                <a:solidFill>
                  <a:schemeClr val="accent1"/>
                </a:solidFill>
                <a:latin typeface="Century Gothic" panose="020B0502020202020204" pitchFamily="34" charset="0"/>
              </a:defRPr>
            </a:lvl2pPr>
            <a:lvl3pPr marL="576000" indent="-180000">
              <a:lnSpc>
                <a:spcPts val="2200"/>
              </a:lnSpc>
              <a:spcBef>
                <a:spcPts val="0"/>
              </a:spcBef>
              <a:buSzPct val="90000"/>
              <a:buFont typeface="Arial" panose="020B0604020202020204" pitchFamily="34" charset="0"/>
              <a:buChar char="•"/>
              <a:defRPr sz="1600" b="0" i="0">
                <a:solidFill>
                  <a:schemeClr val="accent1"/>
                </a:solidFill>
                <a:latin typeface="Century Gothic" panose="020B0502020202020204" pitchFamily="34" charset="0"/>
              </a:defRPr>
            </a:lvl3pPr>
            <a:lvl4pPr marL="720000" indent="-144000">
              <a:lnSpc>
                <a:spcPts val="2000"/>
              </a:lnSpc>
              <a:spcBef>
                <a:spcPts val="0"/>
              </a:spcBef>
              <a:buSzPct val="120000"/>
              <a:buFont typeface="Police système"/>
              <a:buChar char="-"/>
              <a:defRPr sz="1400" b="0" i="0">
                <a:solidFill>
                  <a:schemeClr val="accent1"/>
                </a:solidFill>
                <a:latin typeface="Century Gothic" panose="020B0502020202020204" pitchFamily="34" charset="0"/>
              </a:defRPr>
            </a:lvl4pPr>
            <a:lvl5pPr marL="720000" indent="0">
              <a:lnSpc>
                <a:spcPts val="2000"/>
              </a:lnSpc>
              <a:spcBef>
                <a:spcPts val="0"/>
              </a:spcBef>
              <a:buFont typeface="Arial" panose="020B0604020202020204" pitchFamily="34" charset="0"/>
              <a:buNone/>
              <a:defRPr sz="1200" b="0" i="0">
                <a:solidFill>
                  <a:schemeClr val="accent1"/>
                </a:solidFill>
                <a:latin typeface="Century Gothic" panose="020B0502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1800" dirty="0">
                <a:solidFill>
                  <a:schemeClr val="tx1">
                    <a:lumMod val="75000"/>
                    <a:lumOff val="25000"/>
                  </a:schemeClr>
                </a:solidFill>
                <a:latin typeface="+mn-lt"/>
              </a:rPr>
              <a:t>ESMO guidelines for the diagnosis of CCA</a:t>
            </a:r>
            <a:r>
              <a:rPr lang="en-GB" sz="1800" baseline="30000" dirty="0">
                <a:solidFill>
                  <a:schemeClr val="tx1">
                    <a:lumMod val="75000"/>
                    <a:lumOff val="25000"/>
                  </a:schemeClr>
                </a:solidFill>
                <a:latin typeface="+mn-lt"/>
              </a:rPr>
              <a:t>1</a:t>
            </a:r>
            <a:endParaRPr lang="en-GB" sz="1800" dirty="0">
              <a:solidFill>
                <a:schemeClr val="tx1">
                  <a:lumMod val="75000"/>
                  <a:lumOff val="25000"/>
                </a:schemeClr>
              </a:solidFill>
              <a:latin typeface="+mn-lt"/>
            </a:endParaRPr>
          </a:p>
        </p:txBody>
      </p:sp>
      <p:sp>
        <p:nvSpPr>
          <p:cNvPr id="8" name="TextBox 7">
            <a:extLst>
              <a:ext uri="{FF2B5EF4-FFF2-40B4-BE49-F238E27FC236}">
                <a16:creationId xmlns:a16="http://schemas.microsoft.com/office/drawing/2014/main" id="{B1320363-912D-B37A-338D-7B7A60069D81}"/>
              </a:ext>
            </a:extLst>
          </p:cNvPr>
          <p:cNvSpPr txBox="1"/>
          <p:nvPr/>
        </p:nvSpPr>
        <p:spPr>
          <a:xfrm>
            <a:off x="932658" y="5508852"/>
            <a:ext cx="10537683" cy="536854"/>
          </a:xfrm>
          <a:prstGeom prst="rect">
            <a:avLst/>
          </a:prstGeom>
        </p:spPr>
        <p:txBody>
          <a:bodyPr vert="horz" lIns="0" tIns="0" rIns="0" bIns="0" rtlCol="0">
            <a:noAutofit/>
          </a:bodyPr>
          <a:lstStyle>
            <a:defPPr>
              <a:defRPr lang="fr-FR"/>
            </a:defPPr>
            <a:lvl1pPr indent="0">
              <a:lnSpc>
                <a:spcPct val="100000"/>
              </a:lnSpc>
              <a:spcBef>
                <a:spcPts val="600"/>
              </a:spcBef>
              <a:buSzPct val="90000"/>
              <a:buFont typeface="Arial" panose="020B0604020202020204" pitchFamily="34" charset="0"/>
              <a:buNone/>
              <a:defRPr b="1" i="0">
                <a:solidFill>
                  <a:schemeClr val="accent1"/>
                </a:solidFill>
                <a:latin typeface="Century Gothic" panose="020B0502020202020204" pitchFamily="34" charset="0"/>
              </a:defRPr>
            </a:lvl1pPr>
            <a:lvl2pPr marL="396000" lvl="1" indent="-180000">
              <a:lnSpc>
                <a:spcPct val="100000"/>
              </a:lnSpc>
              <a:spcBef>
                <a:spcPts val="400"/>
              </a:spcBef>
              <a:buSzPct val="120000"/>
              <a:buFont typeface="Police système"/>
              <a:buChar char="-"/>
              <a:defRPr b="0" i="0">
                <a:solidFill>
                  <a:schemeClr val="accent1"/>
                </a:solidFill>
                <a:latin typeface="Century Gothic" panose="020B0502020202020204" pitchFamily="34" charset="0"/>
              </a:defRPr>
            </a:lvl2pPr>
            <a:lvl3pPr marL="576000" indent="-180000">
              <a:lnSpc>
                <a:spcPts val="2200"/>
              </a:lnSpc>
              <a:spcBef>
                <a:spcPts val="0"/>
              </a:spcBef>
              <a:buSzPct val="90000"/>
              <a:buFont typeface="Arial" panose="020B0604020202020204" pitchFamily="34" charset="0"/>
              <a:buChar char="•"/>
              <a:defRPr sz="1600" b="0" i="0">
                <a:solidFill>
                  <a:schemeClr val="accent1"/>
                </a:solidFill>
                <a:latin typeface="Century Gothic" panose="020B0502020202020204" pitchFamily="34" charset="0"/>
              </a:defRPr>
            </a:lvl3pPr>
            <a:lvl4pPr marL="720000" indent="-144000">
              <a:lnSpc>
                <a:spcPts val="2000"/>
              </a:lnSpc>
              <a:spcBef>
                <a:spcPts val="0"/>
              </a:spcBef>
              <a:buSzPct val="120000"/>
              <a:buFont typeface="Police système"/>
              <a:buChar char="-"/>
              <a:defRPr sz="1400" b="0" i="0">
                <a:solidFill>
                  <a:schemeClr val="accent1"/>
                </a:solidFill>
                <a:latin typeface="Century Gothic" panose="020B0502020202020204" pitchFamily="34" charset="0"/>
              </a:defRPr>
            </a:lvl4pPr>
            <a:lvl5pPr marL="720000" indent="0">
              <a:lnSpc>
                <a:spcPts val="2000"/>
              </a:lnSpc>
              <a:spcBef>
                <a:spcPts val="0"/>
              </a:spcBef>
              <a:buFont typeface="Arial" panose="020B0604020202020204" pitchFamily="34" charset="0"/>
              <a:buNone/>
              <a:defRPr sz="1200" b="0" i="0">
                <a:solidFill>
                  <a:schemeClr val="accent1"/>
                </a:solidFill>
                <a:latin typeface="Century Gothic" panose="020B0502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1600" dirty="0">
                <a:solidFill>
                  <a:srgbClr val="9D0865"/>
                </a:solidFill>
                <a:latin typeface="+mn-lt"/>
              </a:rPr>
              <a:t>Current diagnosis by non-invasive approaches is not accurate enough, and histological confirmation is necessary</a:t>
            </a:r>
            <a:r>
              <a:rPr lang="en-GB" sz="1600" baseline="30000" dirty="0">
                <a:solidFill>
                  <a:srgbClr val="9D0865"/>
                </a:solidFill>
                <a:latin typeface="+mn-lt"/>
              </a:rPr>
              <a:t>2</a:t>
            </a:r>
            <a:endParaRPr lang="en-GB" sz="1600" dirty="0">
              <a:solidFill>
                <a:srgbClr val="9D0865"/>
              </a:solidFill>
              <a:latin typeface="+mn-lt"/>
            </a:endParaRPr>
          </a:p>
        </p:txBody>
      </p:sp>
      <p:sp>
        <p:nvSpPr>
          <p:cNvPr id="6" name="TextBox 3">
            <a:extLst>
              <a:ext uri="{FF2B5EF4-FFF2-40B4-BE49-F238E27FC236}">
                <a16:creationId xmlns:a16="http://schemas.microsoft.com/office/drawing/2014/main" id="{CA874B8B-5645-1DB8-7277-13CB0058DA57}"/>
              </a:ext>
            </a:extLst>
          </p:cNvPr>
          <p:cNvSpPr txBox="1"/>
          <p:nvPr/>
        </p:nvSpPr>
        <p:spPr>
          <a:xfrm>
            <a:off x="2475637" y="6377441"/>
            <a:ext cx="7646702" cy="215444"/>
          </a:xfrm>
          <a:prstGeom prst="rect">
            <a:avLst/>
          </a:prstGeom>
          <a:noFill/>
        </p:spPr>
        <p:txBody>
          <a:bodyPr wrap="square" lIns="91440" tIns="45720" rIns="91440" bIns="45720" anchor="t">
            <a:spAutoFit/>
          </a:bodyPr>
          <a:lstStyle/>
          <a:p>
            <a:pPr>
              <a:defRPr/>
            </a:pPr>
            <a:r>
              <a:rPr lang="en-GB" sz="800" b="1" dirty="0">
                <a:solidFill>
                  <a:schemeClr val="tx1">
                    <a:lumMod val="65000"/>
                    <a:lumOff val="35000"/>
                  </a:schemeClr>
                </a:solidFill>
                <a:latin typeface="Aptos" panose="020B0004020202020204" pitchFamily="34" charset="0"/>
                <a:cs typeface="Arial"/>
              </a:rPr>
              <a:t>1. </a:t>
            </a:r>
            <a:r>
              <a:rPr lang="en-GB" sz="800" dirty="0">
                <a:solidFill>
                  <a:schemeClr val="tx1">
                    <a:lumMod val="65000"/>
                    <a:lumOff val="35000"/>
                  </a:schemeClr>
                </a:solidFill>
                <a:latin typeface="Aptos" panose="020B0004020202020204" pitchFamily="34" charset="0"/>
                <a:cs typeface="Arial"/>
              </a:rPr>
              <a:t>Vogel A </a:t>
            </a:r>
            <a:r>
              <a:rPr lang="en-GB" sz="800" i="1" dirty="0">
                <a:solidFill>
                  <a:schemeClr val="tx1">
                    <a:lumMod val="65000"/>
                    <a:lumOff val="35000"/>
                  </a:schemeClr>
                </a:solidFill>
                <a:latin typeface="Aptos" panose="020B0004020202020204" pitchFamily="34" charset="0"/>
                <a:cs typeface="Arial"/>
              </a:rPr>
              <a:t>et al. </a:t>
            </a:r>
            <a:r>
              <a:rPr lang="en-GB" sz="800" dirty="0">
                <a:solidFill>
                  <a:schemeClr val="tx1">
                    <a:lumMod val="65000"/>
                    <a:lumOff val="35000"/>
                  </a:schemeClr>
                </a:solidFill>
                <a:latin typeface="Aptos" panose="020B0004020202020204" pitchFamily="34" charset="0"/>
                <a:cs typeface="Arial"/>
              </a:rPr>
              <a:t>Ann Oncol. 2023;34:127–140; </a:t>
            </a:r>
            <a:r>
              <a:rPr lang="en-GB" sz="800" b="1" dirty="0">
                <a:solidFill>
                  <a:schemeClr val="tx1">
                    <a:lumMod val="65000"/>
                    <a:lumOff val="35000"/>
                  </a:schemeClr>
                </a:solidFill>
                <a:latin typeface="Aptos" panose="020B0004020202020204" pitchFamily="34" charset="0"/>
                <a:cs typeface="Arial"/>
              </a:rPr>
              <a:t>2. </a:t>
            </a:r>
            <a:r>
              <a:rPr lang="en-GB" sz="800" dirty="0">
                <a:solidFill>
                  <a:schemeClr val="tx1">
                    <a:lumMod val="65000"/>
                    <a:lumOff val="35000"/>
                  </a:schemeClr>
                </a:solidFill>
                <a:latin typeface="Aptos" panose="020B0004020202020204" pitchFamily="34" charset="0"/>
                <a:cs typeface="Arial"/>
              </a:rPr>
              <a:t>Banales JM </a:t>
            </a:r>
            <a:r>
              <a:rPr lang="en-GB" sz="800" i="1" dirty="0">
                <a:solidFill>
                  <a:schemeClr val="tx1">
                    <a:lumMod val="65000"/>
                    <a:lumOff val="35000"/>
                  </a:schemeClr>
                </a:solidFill>
                <a:latin typeface="Aptos" panose="020B0004020202020204" pitchFamily="34" charset="0"/>
                <a:cs typeface="Arial"/>
              </a:rPr>
              <a:t>et al. </a:t>
            </a:r>
            <a:r>
              <a:rPr lang="en-GB" sz="800" dirty="0">
                <a:solidFill>
                  <a:schemeClr val="tx1">
                    <a:lumMod val="65000"/>
                    <a:lumOff val="35000"/>
                  </a:schemeClr>
                </a:solidFill>
                <a:latin typeface="Aptos" panose="020B0004020202020204" pitchFamily="34" charset="0"/>
                <a:cs typeface="Arial"/>
              </a:rPr>
              <a:t>Nat Rev Gastroenterol Hepatol. 2020;17:557–588</a:t>
            </a:r>
          </a:p>
        </p:txBody>
      </p:sp>
    </p:spTree>
    <p:extLst>
      <p:ext uri="{BB962C8B-B14F-4D97-AF65-F5344CB8AC3E}">
        <p14:creationId xmlns:p14="http://schemas.microsoft.com/office/powerpoint/2010/main" val="376007309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EA5BBAF617194180ED16AA2A420127" ma:contentTypeVersion="16" ma:contentTypeDescription="Create a new document." ma:contentTypeScope="" ma:versionID="e2ff7999641034ccf02434f63235cd5e">
  <xsd:schema xmlns:xsd="http://www.w3.org/2001/XMLSchema" xmlns:xs="http://www.w3.org/2001/XMLSchema" xmlns:p="http://schemas.microsoft.com/office/2006/metadata/properties" xmlns:ns2="44a56295-c29e-4898-8136-a54736c65b82" xmlns:ns3="46a0113c-51a7-461c-9c10-b5d63a4c81e9" xmlns:ns4="e7eff012-9bd9-4a73-9917-c988d9fae3ff" targetNamespace="http://schemas.microsoft.com/office/2006/metadata/properties" ma:root="true" ma:fieldsID="4b382560f5a41e73eb24106e34947684" ns2:_="" ns3:_="" ns4:_="">
    <xsd:import namespace="44a56295-c29e-4898-8136-a54736c65b82"/>
    <xsd:import namespace="46a0113c-51a7-461c-9c10-b5d63a4c81e9"/>
    <xsd:import namespace="e7eff012-9bd9-4a73-9917-c988d9fae3ff"/>
    <xsd:element name="properties">
      <xsd:complexType>
        <xsd:sequence>
          <xsd:element name="documentManagement">
            <xsd:complexType>
              <xsd:all>
                <xsd:element ref="ns2:Descriptions" minOccurs="0"/>
                <xsd:element ref="ns2:Keyword" minOccurs="0"/>
                <xsd:element ref="ns3:MediaServiceMetadata" minOccurs="0"/>
                <xsd:element ref="ns3:MediaServiceFastMetadata" minOccurs="0"/>
                <xsd:element ref="ns3:MediaServiceDateTaken" minOccurs="0"/>
                <xsd:element ref="ns3:MediaLengthInSeconds" minOccurs="0"/>
                <xsd:element ref="ns4:SharedWithUsers" minOccurs="0"/>
                <xsd:element ref="ns4:SharedWithDetail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a56295-c29e-4898-8136-a54736c65b82" elementFormDefault="qualified">
    <xsd:import namespace="http://schemas.microsoft.com/office/2006/documentManagement/types"/>
    <xsd:import namespace="http://schemas.microsoft.com/office/infopath/2007/PartnerControls"/>
    <xsd:element name="Descriptions" ma:index="8" nillable="true" ma:displayName="Descriptions" ma:description="Describe your document to make it appear at the top of search results" ma:internalName="Descriptions">
      <xsd:simpleType>
        <xsd:restriction base="dms:Note">
          <xsd:maxLength value="255"/>
        </xsd:restriction>
      </xsd:simpleType>
    </xsd:element>
    <xsd:element name="Keyword" ma:index="9" nillable="true" ma:displayName="Keyword" ma:description="Enter list of terms separated by semi-colon(;)" ma:internalName="Keyword">
      <xsd:simpleType>
        <xsd:restriction base="dms:Text">
          <xsd:maxLength value="255"/>
        </xsd:restriction>
      </xsd:simpleType>
    </xsd:element>
    <xsd:element name="TaxCatchAll" ma:index="18" nillable="true" ma:displayName="Taxonomy Catch All Column" ma:hidden="true" ma:list="{730eadd1-d76f-49f5-a02a-65cf351f0de9}" ma:internalName="TaxCatchAll" ma:showField="CatchAllData" ma:web="e7eff012-9bd9-4a73-9917-c988d9fae3f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6a0113c-51a7-461c-9c10-b5d63a4c81e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ee89e71-04cd-405e-9ca3-99e020c1694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eff012-9bd9-4a73-9917-c988d9fae3ff"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Keyword xmlns="44a56295-c29e-4898-8136-a54736c65b82" xsi:nil="true"/>
    <lcf76f155ced4ddcb4097134ff3c332f xmlns="46a0113c-51a7-461c-9c10-b5d63a4c81e9">
      <Terms xmlns="http://schemas.microsoft.com/office/infopath/2007/PartnerControls"/>
    </lcf76f155ced4ddcb4097134ff3c332f>
    <TaxCatchAll xmlns="44a56295-c29e-4898-8136-a54736c65b82" xsi:nil="true"/>
    <Descriptions xmlns="44a56295-c29e-4898-8136-a54736c65b8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1ee89e71-04cd-405e-9ca3-99e020c1694d" ContentTypeId="0x0101" PreviousValue="false"/>
</file>

<file path=customXml/itemProps1.xml><?xml version="1.0" encoding="utf-8"?>
<ds:datastoreItem xmlns:ds="http://schemas.openxmlformats.org/officeDocument/2006/customXml" ds:itemID="{D9586139-2765-42D8-BB4F-A15D8B57D7F1}"/>
</file>

<file path=customXml/itemProps2.xml><?xml version="1.0" encoding="utf-8"?>
<ds:datastoreItem xmlns:ds="http://schemas.openxmlformats.org/officeDocument/2006/customXml" ds:itemID="{D5B09E80-51D9-4789-B742-C514C02B4F91}">
  <ds:schemaRefs>
    <ds:schemaRef ds:uri="http://schemas.microsoft.com/office/2006/metadata/properties"/>
    <ds:schemaRef ds:uri="http://schemas.microsoft.com/office/infopath/2007/PartnerControls"/>
    <ds:schemaRef ds:uri="44a56295-c29e-4898-8136-a54736c65b82"/>
    <ds:schemaRef ds:uri="46a0113c-51a7-461c-9c10-b5d63a4c81e9"/>
  </ds:schemaRefs>
</ds:datastoreItem>
</file>

<file path=customXml/itemProps3.xml><?xml version="1.0" encoding="utf-8"?>
<ds:datastoreItem xmlns:ds="http://schemas.openxmlformats.org/officeDocument/2006/customXml" ds:itemID="{003245F9-820D-4870-8E0C-EEC0B20BB9C0}">
  <ds:schemaRefs>
    <ds:schemaRef ds:uri="http://schemas.microsoft.com/sharepoint/v3/contenttype/forms"/>
  </ds:schemaRefs>
</ds:datastoreItem>
</file>

<file path=customXml/itemProps4.xml><?xml version="1.0" encoding="utf-8"?>
<ds:datastoreItem xmlns:ds="http://schemas.openxmlformats.org/officeDocument/2006/customXml" ds:itemID="{A879CD28-B682-42B1-8CEC-8B32D92162E4}">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otalTime>341</TotalTime>
  <Words>3369</Words>
  <Application>Microsoft Office PowerPoint</Application>
  <PresentationFormat>Panorámica</PresentationFormat>
  <Paragraphs>395</Paragraphs>
  <Slides>19</Slides>
  <Notes>4</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19</vt:i4>
      </vt:variant>
    </vt:vector>
  </HeadingPairs>
  <TitlesOfParts>
    <vt:vector size="29" baseType="lpstr">
      <vt:lpstr>ＭＳ Ｐゴシック</vt:lpstr>
      <vt:lpstr>ＭＳ Ｐゴシック</vt:lpstr>
      <vt:lpstr>Aptos</vt:lpstr>
      <vt:lpstr>Arial</vt:lpstr>
      <vt:lpstr>Calibri</vt:lpstr>
      <vt:lpstr>Century Gothic</vt:lpstr>
      <vt:lpstr>Courier New</vt:lpstr>
      <vt:lpstr>Lexia</vt:lpstr>
      <vt:lpstr>Open Sans</vt:lpstr>
      <vt:lpstr>Tema de Office</vt:lpstr>
      <vt:lpstr>Presentación de PowerPoint</vt:lpstr>
      <vt:lpstr>IMPORTANCIA DEL COMITÉ MULTIDISCIPLINAR Y CLAVES PARA EL DIAGNÓSTICO</vt:lpstr>
      <vt:lpstr>DISCLOSURES</vt:lpstr>
      <vt:lpstr>BTC - Delayed Diagnosis: An Ongoing Issue1</vt:lpstr>
      <vt:lpstr>BTC - Delayed Diagnosis: an Ongoing Issue1</vt:lpstr>
      <vt:lpstr>BTC - Delayed Diagnosis: an Ongoing Issue</vt:lpstr>
      <vt:lpstr>Challenges for Diagnosis1</vt:lpstr>
      <vt:lpstr>Challenges for Diagnosis (vs CUP)</vt:lpstr>
      <vt:lpstr>DIAGNOSIS: ESMO GUIDELINES</vt:lpstr>
      <vt:lpstr>Classification of CCA: Histologic and molecular1</vt:lpstr>
      <vt:lpstr>Classification of CCA: Targets1-2</vt:lpstr>
      <vt:lpstr>BTC 2025 ESMO Guidelines1</vt:lpstr>
      <vt:lpstr>ESMO Guidelines/Molecular Diagnosis</vt:lpstr>
      <vt:lpstr>BTC –Risk Factors</vt:lpstr>
      <vt:lpstr>Multidisciplinary Tumour board in BTC</vt:lpstr>
      <vt:lpstr>Multidisciplinary Tumour Board in BTC</vt:lpstr>
      <vt:lpstr>Multidisciplinary care is key to the effective diagnosis and management of BTC1-2</vt:lpstr>
      <vt:lpstr>Additional considerations for the management of BTC1-3</vt:lpstr>
      <vt:lpstr>Conclusion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Marta Bayón García</dc:creator>
  <cp:lastModifiedBy>Mateos, Alberto</cp:lastModifiedBy>
  <cp:revision>7</cp:revision>
  <dcterms:created xsi:type="dcterms:W3CDTF">2026-01-22T09:00:21Z</dcterms:created>
  <dcterms:modified xsi:type="dcterms:W3CDTF">2026-03-05T10:36:29Z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0x010100DBEA5BBAF617194180ED16AA2A420127</vt:lpwstr>
  </property>
  <property fmtid="{D5CDD505-2E9C-101B-9397-08002B2CF9AE}" pid="3" name="MediaServiceImageTags">
    <vt:lpwstr/>
  </property>
</Properties>
</file>