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5"/>
  </p:sldMasterIdLst>
  <p:notesMasterIdLst>
    <p:notesMasterId r:id="rId32"/>
  </p:notesMasterIdLst>
  <p:sldIdLst>
    <p:sldId id="257" r:id="rId6"/>
    <p:sldId id="256" r:id="rId7"/>
    <p:sldId id="336" r:id="rId8"/>
    <p:sldId id="264" r:id="rId9"/>
    <p:sldId id="337" r:id="rId10"/>
    <p:sldId id="538" r:id="rId11"/>
    <p:sldId id="273" r:id="rId12"/>
    <p:sldId id="277" r:id="rId13"/>
    <p:sldId id="274" r:id="rId14"/>
    <p:sldId id="278" r:id="rId15"/>
    <p:sldId id="280" r:id="rId16"/>
    <p:sldId id="282" r:id="rId17"/>
    <p:sldId id="289" r:id="rId18"/>
    <p:sldId id="290" r:id="rId19"/>
    <p:sldId id="312" r:id="rId20"/>
    <p:sldId id="318" r:id="rId21"/>
    <p:sldId id="320" r:id="rId22"/>
    <p:sldId id="321" r:id="rId23"/>
    <p:sldId id="323" r:id="rId24"/>
    <p:sldId id="328" r:id="rId25"/>
    <p:sldId id="329" r:id="rId26"/>
    <p:sldId id="330" r:id="rId27"/>
    <p:sldId id="331" r:id="rId28"/>
    <p:sldId id="332" r:id="rId29"/>
    <p:sldId id="539" r:id="rId30"/>
    <p:sldId id="334" r:id="rId3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B7211"/>
    <a:srgbClr val="9D0865"/>
    <a:srgbClr val="FCA3B2"/>
    <a:srgbClr val="E45CAB"/>
    <a:srgbClr val="EF67B8"/>
    <a:srgbClr val="FF7ACD"/>
    <a:srgbClr val="BB7B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45379B9-4856-498B-A41E-41298C2E8DCE}" v="39" dt="2026-03-06T09:05:53.3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182" autoAdjust="0"/>
    <p:restoredTop sz="94660"/>
  </p:normalViewPr>
  <p:slideViewPr>
    <p:cSldViewPr snapToGrid="0">
      <p:cViewPr>
        <p:scale>
          <a:sx n="42" d="100"/>
          <a:sy n="42" d="100"/>
        </p:scale>
        <p:origin x="3048" y="14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21" Type="http://schemas.openxmlformats.org/officeDocument/2006/relationships/slide" Target="slides/slide16.xml"/><Relationship Id="rId34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notesMaster" Target="notesMasters/notesMaster1.xml"/><Relationship Id="rId37" Type="http://schemas.microsoft.com/office/2016/11/relationships/changesInfo" Target="changesInfos/changesInfo1.xml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theme" Target="theme/theme1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eos, Alberto" userId="0a0fd56d-e137-4b9b-9b2c-239c192cce54" providerId="ADAL" clId="{68CD79A5-23D4-4D97-BE44-685E3F85377F}"/>
    <pc:docChg chg="undo custSel modSld">
      <pc:chgData name="Mateos, Alberto" userId="0a0fd56d-e137-4b9b-9b2c-239c192cce54" providerId="ADAL" clId="{68CD79A5-23D4-4D97-BE44-685E3F85377F}" dt="2026-03-06T09:05:53.372" v="238"/>
      <pc:docMkLst>
        <pc:docMk/>
      </pc:docMkLst>
      <pc:sldChg chg="addSp modSp mod">
        <pc:chgData name="Mateos, Alberto" userId="0a0fd56d-e137-4b9b-9b2c-239c192cce54" providerId="ADAL" clId="{68CD79A5-23D4-4D97-BE44-685E3F85377F}" dt="2026-03-05T17:16:12.050" v="21" actId="1076"/>
        <pc:sldMkLst>
          <pc:docMk/>
          <pc:sldMk cId="3544522897" sldId="257"/>
        </pc:sldMkLst>
        <pc:spChg chg="add mod">
          <ac:chgData name="Mateos, Alberto" userId="0a0fd56d-e137-4b9b-9b2c-239c192cce54" providerId="ADAL" clId="{68CD79A5-23D4-4D97-BE44-685E3F85377F}" dt="2026-03-05T17:16:12.050" v="21" actId="1076"/>
          <ac:spMkLst>
            <pc:docMk/>
            <pc:sldMk cId="3544522897" sldId="257"/>
            <ac:spMk id="3" creationId="{E1372E09-885E-48F9-9407-36FBF4E7357F}"/>
          </ac:spMkLst>
        </pc:spChg>
      </pc:sldChg>
      <pc:sldChg chg="mod modShow">
        <pc:chgData name="Mateos, Alberto" userId="0a0fd56d-e137-4b9b-9b2c-239c192cce54" providerId="ADAL" clId="{68CD79A5-23D4-4D97-BE44-685E3F85377F}" dt="2026-03-05T13:42:55.390" v="0" actId="729"/>
        <pc:sldMkLst>
          <pc:docMk/>
          <pc:sldMk cId="1549449549" sldId="274"/>
        </pc:sldMkLst>
      </pc:sldChg>
      <pc:sldChg chg="addSp modSp mod">
        <pc:chgData name="Mateos, Alberto" userId="0a0fd56d-e137-4b9b-9b2c-239c192cce54" providerId="ADAL" clId="{68CD79A5-23D4-4D97-BE44-685E3F85377F}" dt="2026-03-06T09:02:27.104" v="170" actId="404"/>
        <pc:sldMkLst>
          <pc:docMk/>
          <pc:sldMk cId="974516317" sldId="277"/>
        </pc:sldMkLst>
        <pc:spChg chg="add mod">
          <ac:chgData name="Mateos, Alberto" userId="0a0fd56d-e137-4b9b-9b2c-239c192cce54" providerId="ADAL" clId="{68CD79A5-23D4-4D97-BE44-685E3F85377F}" dt="2026-03-06T09:02:27.104" v="170" actId="404"/>
          <ac:spMkLst>
            <pc:docMk/>
            <pc:sldMk cId="974516317" sldId="277"/>
            <ac:spMk id="2" creationId="{4293B346-A520-54EE-F7B9-5706722012E8}"/>
          </ac:spMkLst>
        </pc:spChg>
        <pc:spChg chg="add mod">
          <ac:chgData name="Mateos, Alberto" userId="0a0fd56d-e137-4b9b-9b2c-239c192cce54" providerId="ADAL" clId="{68CD79A5-23D4-4D97-BE44-685E3F85377F}" dt="2026-03-06T08:59:52.251" v="157"/>
          <ac:spMkLst>
            <pc:docMk/>
            <pc:sldMk cId="974516317" sldId="277"/>
            <ac:spMk id="4" creationId="{1132E58A-6E02-2A26-969C-DBCC6E3D72A6}"/>
          </ac:spMkLst>
        </pc:spChg>
        <pc:spChg chg="add mod">
          <ac:chgData name="Mateos, Alberto" userId="0a0fd56d-e137-4b9b-9b2c-239c192cce54" providerId="ADAL" clId="{68CD79A5-23D4-4D97-BE44-685E3F85377F}" dt="2026-03-06T09:02:18.159" v="161"/>
          <ac:spMkLst>
            <pc:docMk/>
            <pc:sldMk cId="974516317" sldId="277"/>
            <ac:spMk id="6" creationId="{ED3DED52-E4D3-D4CC-C689-068F112E9F2E}"/>
          </ac:spMkLst>
        </pc:spChg>
        <pc:graphicFrameChg chg="add mod">
          <ac:chgData name="Mateos, Alberto" userId="0a0fd56d-e137-4b9b-9b2c-239c192cce54" providerId="ADAL" clId="{68CD79A5-23D4-4D97-BE44-685E3F85377F}" dt="2026-03-06T08:59:51.657" v="156"/>
          <ac:graphicFrameMkLst>
            <pc:docMk/>
            <pc:sldMk cId="974516317" sldId="277"/>
            <ac:graphicFrameMk id="3" creationId="{D64A9B09-ED87-9D97-E4CD-F67BEA729ACF}"/>
          </ac:graphicFrameMkLst>
        </pc:graphicFrameChg>
        <pc:graphicFrameChg chg="add mod">
          <ac:chgData name="Mateos, Alberto" userId="0a0fd56d-e137-4b9b-9b2c-239c192cce54" providerId="ADAL" clId="{68CD79A5-23D4-4D97-BE44-685E3F85377F}" dt="2026-03-06T09:02:17.232" v="160"/>
          <ac:graphicFrameMkLst>
            <pc:docMk/>
            <pc:sldMk cId="974516317" sldId="277"/>
            <ac:graphicFrameMk id="5" creationId="{7FE255C7-6201-F467-151D-200E79DE9403}"/>
          </ac:graphicFrameMkLst>
        </pc:graphicFrameChg>
      </pc:sldChg>
      <pc:sldChg chg="addSp delSp modSp mod">
        <pc:chgData name="Mateos, Alberto" userId="0a0fd56d-e137-4b9b-9b2c-239c192cce54" providerId="ADAL" clId="{68CD79A5-23D4-4D97-BE44-685E3F85377F}" dt="2026-03-06T09:03:01.047" v="180"/>
        <pc:sldMkLst>
          <pc:docMk/>
          <pc:sldMk cId="2811984763" sldId="280"/>
        </pc:sldMkLst>
        <pc:spChg chg="add del mod">
          <ac:chgData name="Mateos, Alberto" userId="0a0fd56d-e137-4b9b-9b2c-239c192cce54" providerId="ADAL" clId="{68CD79A5-23D4-4D97-BE44-685E3F85377F}" dt="2026-03-06T09:03:01.047" v="180"/>
          <ac:spMkLst>
            <pc:docMk/>
            <pc:sldMk cId="2811984763" sldId="280"/>
            <ac:spMk id="5" creationId="{AD63BC56-C344-3549-AD13-64DB7892AA51}"/>
          </ac:spMkLst>
        </pc:spChg>
        <pc:spChg chg="mod">
          <ac:chgData name="Mateos, Alberto" userId="0a0fd56d-e137-4b9b-9b2c-239c192cce54" providerId="ADAL" clId="{68CD79A5-23D4-4D97-BE44-685E3F85377F}" dt="2026-03-06T09:03:00.260" v="178" actId="404"/>
          <ac:spMkLst>
            <pc:docMk/>
            <pc:sldMk cId="2811984763" sldId="280"/>
            <ac:spMk id="9" creationId="{F3C19153-CAE6-DE5B-259F-30B4B53B3213}"/>
          </ac:spMkLst>
        </pc:spChg>
        <pc:spChg chg="mod">
          <ac:chgData name="Mateos, Alberto" userId="0a0fd56d-e137-4b9b-9b2c-239c192cce54" providerId="ADAL" clId="{68CD79A5-23D4-4D97-BE44-685E3F85377F}" dt="2026-03-06T09:03:00.260" v="178" actId="404"/>
          <ac:spMkLst>
            <pc:docMk/>
            <pc:sldMk cId="2811984763" sldId="280"/>
            <ac:spMk id="10" creationId="{2FB62E4B-7B94-1A20-AFC1-9E0240E3EE2D}"/>
          </ac:spMkLst>
        </pc:spChg>
        <pc:spChg chg="mod">
          <ac:chgData name="Mateos, Alberto" userId="0a0fd56d-e137-4b9b-9b2c-239c192cce54" providerId="ADAL" clId="{68CD79A5-23D4-4D97-BE44-685E3F85377F}" dt="2026-03-06T09:03:00.260" v="178" actId="404"/>
          <ac:spMkLst>
            <pc:docMk/>
            <pc:sldMk cId="2811984763" sldId="280"/>
            <ac:spMk id="11" creationId="{C406E63C-5058-EC5E-07ED-9E2A3D43B8C2}"/>
          </ac:spMkLst>
        </pc:spChg>
        <pc:spChg chg="mod">
          <ac:chgData name="Mateos, Alberto" userId="0a0fd56d-e137-4b9b-9b2c-239c192cce54" providerId="ADAL" clId="{68CD79A5-23D4-4D97-BE44-685E3F85377F}" dt="2026-03-06T09:03:00.260" v="178" actId="404"/>
          <ac:spMkLst>
            <pc:docMk/>
            <pc:sldMk cId="2811984763" sldId="280"/>
            <ac:spMk id="12" creationId="{7C435377-F484-5622-8037-44733ED7BD9A}"/>
          </ac:spMkLst>
        </pc:spChg>
        <pc:spChg chg="add mod">
          <ac:chgData name="Mateos, Alberto" userId="0a0fd56d-e137-4b9b-9b2c-239c192cce54" providerId="ADAL" clId="{68CD79A5-23D4-4D97-BE44-685E3F85377F}" dt="2026-03-06T09:02:45.241" v="171"/>
          <ac:spMkLst>
            <pc:docMk/>
            <pc:sldMk cId="2811984763" sldId="280"/>
            <ac:spMk id="14" creationId="{45112D06-902A-F80C-0A62-8E0E665B868A}"/>
          </ac:spMkLst>
        </pc:spChg>
        <pc:spChg chg="add mod">
          <ac:chgData name="Mateos, Alberto" userId="0a0fd56d-e137-4b9b-9b2c-239c192cce54" providerId="ADAL" clId="{68CD79A5-23D4-4D97-BE44-685E3F85377F}" dt="2026-03-06T09:02:48.264" v="173"/>
          <ac:spMkLst>
            <pc:docMk/>
            <pc:sldMk cId="2811984763" sldId="280"/>
            <ac:spMk id="15" creationId="{99ACD6A0-75ED-F6FA-773B-E35BE3C93FF3}"/>
          </ac:spMkLst>
        </pc:spChg>
      </pc:sldChg>
      <pc:sldChg chg="addSp delSp modSp mod">
        <pc:chgData name="Mateos, Alberto" userId="0a0fd56d-e137-4b9b-9b2c-239c192cce54" providerId="ADAL" clId="{68CD79A5-23D4-4D97-BE44-685E3F85377F}" dt="2026-03-06T09:03:11.473" v="182"/>
        <pc:sldMkLst>
          <pc:docMk/>
          <pc:sldMk cId="2515378382" sldId="290"/>
        </pc:sldMkLst>
        <pc:spChg chg="add del mod">
          <ac:chgData name="Mateos, Alberto" userId="0a0fd56d-e137-4b9b-9b2c-239c192cce54" providerId="ADAL" clId="{68CD79A5-23D4-4D97-BE44-685E3F85377F}" dt="2026-03-06T09:03:11.265" v="181" actId="478"/>
          <ac:spMkLst>
            <pc:docMk/>
            <pc:sldMk cId="2515378382" sldId="290"/>
            <ac:spMk id="3" creationId="{DB356369-4A5D-01CF-D789-89926C202C7E}"/>
          </ac:spMkLst>
        </pc:spChg>
        <pc:spChg chg="add mod">
          <ac:chgData name="Mateos, Alberto" userId="0a0fd56d-e137-4b9b-9b2c-239c192cce54" providerId="ADAL" clId="{68CD79A5-23D4-4D97-BE44-685E3F85377F}" dt="2026-03-06T09:03:11.473" v="182"/>
          <ac:spMkLst>
            <pc:docMk/>
            <pc:sldMk cId="2515378382" sldId="290"/>
            <ac:spMk id="5" creationId="{5FB71510-D40F-B2E9-F4A0-370BD71116EA}"/>
          </ac:spMkLst>
        </pc:spChg>
      </pc:sldChg>
      <pc:sldChg chg="addSp delSp modSp mod">
        <pc:chgData name="Mateos, Alberto" userId="0a0fd56d-e137-4b9b-9b2c-239c192cce54" providerId="ADAL" clId="{68CD79A5-23D4-4D97-BE44-685E3F85377F}" dt="2026-03-06T09:03:25" v="199" actId="1036"/>
        <pc:sldMkLst>
          <pc:docMk/>
          <pc:sldMk cId="1444612750" sldId="323"/>
        </pc:sldMkLst>
        <pc:spChg chg="add del mod">
          <ac:chgData name="Mateos, Alberto" userId="0a0fd56d-e137-4b9b-9b2c-239c192cce54" providerId="ADAL" clId="{68CD79A5-23D4-4D97-BE44-685E3F85377F}" dt="2026-03-06T09:03:22.137" v="183" actId="478"/>
          <ac:spMkLst>
            <pc:docMk/>
            <pc:sldMk cId="1444612750" sldId="323"/>
            <ac:spMk id="18" creationId="{4E4616DE-AE23-CE4A-9CBB-6786CDE4C493}"/>
          </ac:spMkLst>
        </pc:spChg>
        <pc:spChg chg="add mod">
          <ac:chgData name="Mateos, Alberto" userId="0a0fd56d-e137-4b9b-9b2c-239c192cce54" providerId="ADAL" clId="{68CD79A5-23D4-4D97-BE44-685E3F85377F}" dt="2026-03-06T09:03:25" v="199" actId="1036"/>
          <ac:spMkLst>
            <pc:docMk/>
            <pc:sldMk cId="1444612750" sldId="323"/>
            <ac:spMk id="22" creationId="{2E859D5B-0FD2-5B3D-D2DE-C35F5E7A92D3}"/>
          </ac:spMkLst>
        </pc:spChg>
      </pc:sldChg>
      <pc:sldChg chg="addSp modSp">
        <pc:chgData name="Mateos, Alberto" userId="0a0fd56d-e137-4b9b-9b2c-239c192cce54" providerId="ADAL" clId="{68CD79A5-23D4-4D97-BE44-685E3F85377F}" dt="2026-03-05T17:21:02.201" v="139"/>
        <pc:sldMkLst>
          <pc:docMk/>
          <pc:sldMk cId="3146927585" sldId="328"/>
        </pc:sldMkLst>
        <pc:spChg chg="add mod">
          <ac:chgData name="Mateos, Alberto" userId="0a0fd56d-e137-4b9b-9b2c-239c192cce54" providerId="ADAL" clId="{68CD79A5-23D4-4D97-BE44-685E3F85377F}" dt="2026-03-05T17:21:02.201" v="139"/>
          <ac:spMkLst>
            <pc:docMk/>
            <pc:sldMk cId="3146927585" sldId="328"/>
            <ac:spMk id="2" creationId="{9F92606B-2076-A7CE-4052-9266B550A629}"/>
          </ac:spMkLst>
        </pc:spChg>
      </pc:sldChg>
      <pc:sldChg chg="addSp modSp mod">
        <pc:chgData name="Mateos, Alberto" userId="0a0fd56d-e137-4b9b-9b2c-239c192cce54" providerId="ADAL" clId="{68CD79A5-23D4-4D97-BE44-685E3F85377F}" dt="2026-03-06T09:04:54.437" v="217" actId="1036"/>
        <pc:sldMkLst>
          <pc:docMk/>
          <pc:sldMk cId="3431296574" sldId="329"/>
        </pc:sldMkLst>
        <pc:spChg chg="add mod">
          <ac:chgData name="Mateos, Alberto" userId="0a0fd56d-e137-4b9b-9b2c-239c192cce54" providerId="ADAL" clId="{68CD79A5-23D4-4D97-BE44-685E3F85377F}" dt="2026-03-06T09:04:54.437" v="217" actId="1036"/>
          <ac:spMkLst>
            <pc:docMk/>
            <pc:sldMk cId="3431296574" sldId="329"/>
            <ac:spMk id="2" creationId="{CABD6195-6A84-AD5E-64A1-957A7F356943}"/>
          </ac:spMkLst>
        </pc:spChg>
        <pc:spChg chg="add mod">
          <ac:chgData name="Mateos, Alberto" userId="0a0fd56d-e137-4b9b-9b2c-239c192cce54" providerId="ADAL" clId="{68CD79A5-23D4-4D97-BE44-685E3F85377F}" dt="2026-03-05T17:21:33.836" v="144"/>
          <ac:spMkLst>
            <pc:docMk/>
            <pc:sldMk cId="3431296574" sldId="329"/>
            <ac:spMk id="7" creationId="{EC9619B4-95DC-9E5C-3ACC-6FB5078FEF5E}"/>
          </ac:spMkLst>
        </pc:spChg>
        <pc:spChg chg="add mod">
          <ac:chgData name="Mateos, Alberto" userId="0a0fd56d-e137-4b9b-9b2c-239c192cce54" providerId="ADAL" clId="{68CD79A5-23D4-4D97-BE44-685E3F85377F}" dt="2026-03-06T09:04:31.133" v="201"/>
          <ac:spMkLst>
            <pc:docMk/>
            <pc:sldMk cId="3431296574" sldId="329"/>
            <ac:spMk id="8" creationId="{EF308445-1782-3A76-42A1-AA9DA4D50C3B}"/>
          </ac:spMkLst>
        </pc:spChg>
        <pc:graphicFrameChg chg="add mod">
          <ac:chgData name="Mateos, Alberto" userId="0a0fd56d-e137-4b9b-9b2c-239c192cce54" providerId="ADAL" clId="{68CD79A5-23D4-4D97-BE44-685E3F85377F}" dt="2026-03-06T09:04:30.451" v="200"/>
          <ac:graphicFrameMkLst>
            <pc:docMk/>
            <pc:sldMk cId="3431296574" sldId="329"/>
            <ac:graphicFrameMk id="7" creationId="{B32423A4-56B0-8024-5E28-F1D284D8AC94}"/>
          </ac:graphicFrameMkLst>
        </pc:graphicFrameChg>
      </pc:sldChg>
      <pc:sldChg chg="addSp delSp modSp mod">
        <pc:chgData name="Mateos, Alberto" userId="0a0fd56d-e137-4b9b-9b2c-239c192cce54" providerId="ADAL" clId="{68CD79A5-23D4-4D97-BE44-685E3F85377F}" dt="2026-03-06T09:05:26.279" v="234" actId="404"/>
        <pc:sldMkLst>
          <pc:docMk/>
          <pc:sldMk cId="192428106" sldId="330"/>
        </pc:sldMkLst>
        <pc:spChg chg="add del mod">
          <ac:chgData name="Mateos, Alberto" userId="0a0fd56d-e137-4b9b-9b2c-239c192cce54" providerId="ADAL" clId="{68CD79A5-23D4-4D97-BE44-685E3F85377F}" dt="2026-03-06T09:05:26.279" v="234" actId="404"/>
          <ac:spMkLst>
            <pc:docMk/>
            <pc:sldMk cId="192428106" sldId="330"/>
            <ac:spMk id="5" creationId="{45164DFC-76B2-E7FC-FECC-0F8E8DFE3AD0}"/>
          </ac:spMkLst>
        </pc:spChg>
        <pc:spChg chg="add mod">
          <ac:chgData name="Mateos, Alberto" userId="0a0fd56d-e137-4b9b-9b2c-239c192cce54" providerId="ADAL" clId="{68CD79A5-23D4-4D97-BE44-685E3F85377F}" dt="2026-03-06T09:05:06.458" v="220"/>
          <ac:spMkLst>
            <pc:docMk/>
            <pc:sldMk cId="192428106" sldId="330"/>
            <ac:spMk id="7" creationId="{B64BB5A7-80AD-641E-062B-735E5FD0A0B2}"/>
          </ac:spMkLst>
        </pc:spChg>
        <pc:spChg chg="add mod">
          <ac:chgData name="Mateos, Alberto" userId="0a0fd56d-e137-4b9b-9b2c-239c192cce54" providerId="ADAL" clId="{68CD79A5-23D4-4D97-BE44-685E3F85377F}" dt="2026-03-06T09:05:10.642" v="223"/>
          <ac:spMkLst>
            <pc:docMk/>
            <pc:sldMk cId="192428106" sldId="330"/>
            <ac:spMk id="10" creationId="{AA9D8684-F830-9207-4464-4FB435CFAE12}"/>
          </ac:spMkLst>
        </pc:spChg>
        <pc:graphicFrameChg chg="add mod">
          <ac:chgData name="Mateos, Alberto" userId="0a0fd56d-e137-4b9b-9b2c-239c192cce54" providerId="ADAL" clId="{68CD79A5-23D4-4D97-BE44-685E3F85377F}" dt="2026-03-06T09:05:05.693" v="219"/>
          <ac:graphicFrameMkLst>
            <pc:docMk/>
            <pc:sldMk cId="192428106" sldId="330"/>
            <ac:graphicFrameMk id="6" creationId="{B598A1E4-082E-98A0-2097-75D089CF92D0}"/>
          </ac:graphicFrameMkLst>
        </pc:graphicFrameChg>
        <pc:graphicFrameChg chg="add mod">
          <ac:chgData name="Mateos, Alberto" userId="0a0fd56d-e137-4b9b-9b2c-239c192cce54" providerId="ADAL" clId="{68CD79A5-23D4-4D97-BE44-685E3F85377F}" dt="2026-03-06T09:05:10.058" v="222"/>
          <ac:graphicFrameMkLst>
            <pc:docMk/>
            <pc:sldMk cId="192428106" sldId="330"/>
            <ac:graphicFrameMk id="8" creationId="{10CE477E-EFC2-993E-C7E3-0C8E96652149}"/>
          </ac:graphicFrameMkLst>
        </pc:graphicFrameChg>
      </pc:sldChg>
      <pc:sldChg chg="addSp delSp modSp mod">
        <pc:chgData name="Mateos, Alberto" userId="0a0fd56d-e137-4b9b-9b2c-239c192cce54" providerId="ADAL" clId="{68CD79A5-23D4-4D97-BE44-685E3F85377F}" dt="2026-03-06T09:05:40.214" v="236"/>
        <pc:sldMkLst>
          <pc:docMk/>
          <pc:sldMk cId="3798950711" sldId="331"/>
        </pc:sldMkLst>
        <pc:spChg chg="add del mod">
          <ac:chgData name="Mateos, Alberto" userId="0a0fd56d-e137-4b9b-9b2c-239c192cce54" providerId="ADAL" clId="{68CD79A5-23D4-4D97-BE44-685E3F85377F}" dt="2026-03-06T09:05:40.004" v="235" actId="478"/>
          <ac:spMkLst>
            <pc:docMk/>
            <pc:sldMk cId="3798950711" sldId="331"/>
            <ac:spMk id="2" creationId="{53E339DD-8F47-953A-A0E9-4F32772D200C}"/>
          </ac:spMkLst>
        </pc:spChg>
        <pc:spChg chg="add mod">
          <ac:chgData name="Mateos, Alberto" userId="0a0fd56d-e137-4b9b-9b2c-239c192cce54" providerId="ADAL" clId="{68CD79A5-23D4-4D97-BE44-685E3F85377F}" dt="2026-03-06T09:05:40.214" v="236"/>
          <ac:spMkLst>
            <pc:docMk/>
            <pc:sldMk cId="3798950711" sldId="331"/>
            <ac:spMk id="5" creationId="{08C7DAE3-4596-7CF2-982B-7AF2A3D88796}"/>
          </ac:spMkLst>
        </pc:spChg>
      </pc:sldChg>
      <pc:sldChg chg="addSp modSp mod modClrScheme chgLayout">
        <pc:chgData name="Mateos, Alberto" userId="0a0fd56d-e137-4b9b-9b2c-239c192cce54" providerId="ADAL" clId="{68CD79A5-23D4-4D97-BE44-685E3F85377F}" dt="2026-03-06T08:58:08.445" v="155" actId="404"/>
        <pc:sldMkLst>
          <pc:docMk/>
          <pc:sldMk cId="0" sldId="336"/>
        </pc:sldMkLst>
        <pc:spChg chg="add mod">
          <ac:chgData name="Mateos, Alberto" userId="0a0fd56d-e137-4b9b-9b2c-239c192cce54" providerId="ADAL" clId="{68CD79A5-23D4-4D97-BE44-685E3F85377F}" dt="2026-03-06T08:58:08.445" v="155" actId="404"/>
          <ac:spMkLst>
            <pc:docMk/>
            <pc:sldMk cId="0" sldId="336"/>
            <ac:spMk id="3" creationId="{7C74D60D-0CC0-8594-D35F-9B540D7DEE11}"/>
          </ac:spMkLst>
        </pc:spChg>
        <pc:spChg chg="add mod ord">
          <ac:chgData name="Mateos, Alberto" userId="0a0fd56d-e137-4b9b-9b2c-239c192cce54" providerId="ADAL" clId="{68CD79A5-23D4-4D97-BE44-685E3F85377F}" dt="2026-03-05T17:18:03.856" v="132" actId="700"/>
          <ac:spMkLst>
            <pc:docMk/>
            <pc:sldMk cId="0" sldId="336"/>
            <ac:spMk id="8" creationId="{FA82C5FB-1910-1EAD-1FA3-0FE894223E65}"/>
          </ac:spMkLst>
        </pc:spChg>
        <pc:spChg chg="add mod ord">
          <ac:chgData name="Mateos, Alberto" userId="0a0fd56d-e137-4b9b-9b2c-239c192cce54" providerId="ADAL" clId="{68CD79A5-23D4-4D97-BE44-685E3F85377F}" dt="2026-03-05T17:18:03.856" v="132" actId="700"/>
          <ac:spMkLst>
            <pc:docMk/>
            <pc:sldMk cId="0" sldId="336"/>
            <ac:spMk id="9" creationId="{9F826A1B-4A8C-B3E7-924A-38C03A11F67E}"/>
          </ac:spMkLst>
        </pc:spChg>
        <pc:picChg chg="mod">
          <ac:chgData name="Mateos, Alberto" userId="0a0fd56d-e137-4b9b-9b2c-239c192cce54" providerId="ADAL" clId="{68CD79A5-23D4-4D97-BE44-685E3F85377F}" dt="2026-03-05T17:16:45.154" v="23" actId="1076"/>
          <ac:picMkLst>
            <pc:docMk/>
            <pc:sldMk cId="0" sldId="336"/>
            <ac:picMk id="4" creationId="{00000000-0000-0000-0000-000000000000}"/>
          </ac:picMkLst>
        </pc:picChg>
      </pc:sldChg>
      <pc:sldChg chg="addSp delSp modSp mod">
        <pc:chgData name="Mateos, Alberto" userId="0a0fd56d-e137-4b9b-9b2c-239c192cce54" providerId="ADAL" clId="{68CD79A5-23D4-4D97-BE44-685E3F85377F}" dt="2026-03-06T09:05:53.372" v="238"/>
        <pc:sldMkLst>
          <pc:docMk/>
          <pc:sldMk cId="2426426203" sldId="539"/>
        </pc:sldMkLst>
        <pc:spChg chg="add mod">
          <ac:chgData name="Mateos, Alberto" userId="0a0fd56d-e137-4b9b-9b2c-239c192cce54" providerId="ADAL" clId="{68CD79A5-23D4-4D97-BE44-685E3F85377F}" dt="2026-03-06T09:05:53.372" v="238"/>
          <ac:spMkLst>
            <pc:docMk/>
            <pc:sldMk cId="2426426203" sldId="539"/>
            <ac:spMk id="11" creationId="{0A8B5282-DF5F-3901-A7F8-5A1C108F9D0A}"/>
          </ac:spMkLst>
        </pc:spChg>
        <pc:spChg chg="add mod">
          <ac:chgData name="Mateos, Alberto" userId="0a0fd56d-e137-4b9b-9b2c-239c192cce54" providerId="ADAL" clId="{68CD79A5-23D4-4D97-BE44-685E3F85377F}" dt="2026-03-05T17:21:28.417" v="143"/>
          <ac:spMkLst>
            <pc:docMk/>
            <pc:sldMk cId="2426426203" sldId="539"/>
            <ac:spMk id="11" creationId="{2F677DE7-764A-2687-2702-AC826937FD0C}"/>
          </ac:spMkLst>
        </pc:spChg>
        <pc:spChg chg="add del mod">
          <ac:chgData name="Mateos, Alberto" userId="0a0fd56d-e137-4b9b-9b2c-239c192cce54" providerId="ADAL" clId="{68CD79A5-23D4-4D97-BE44-685E3F85377F}" dt="2026-03-06T09:05:53.124" v="237" actId="478"/>
          <ac:spMkLst>
            <pc:docMk/>
            <pc:sldMk cId="2426426203" sldId="539"/>
            <ac:spMk id="18" creationId="{D1449D36-F9BF-4AEB-9FA1-AEEA775D2BE9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7594B8-98C9-4520-B801-FA39661F5101}" type="datetimeFigureOut">
              <a:rPr lang="es-ES" smtClean="0"/>
              <a:t>06/03/2026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0BF6495-E200-44F2-8CA5-AC6F801A253B}" type="slidenum">
              <a:rPr lang="es-ES" smtClean="0"/>
              <a:t>‹Nº›</a:t>
            </a:fld>
            <a:endParaRPr 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F6FCC0-A199-4372-8BE2-6A04C2899130}" type="slidenum">
              <a:rPr lang="es-ES" smtClean="0"/>
              <a:pPr/>
              <a:t>12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412926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5A35BB6F-7CB6-B5DE-2C01-D8DBAFC9393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3BD6BD-E786-AC2F-CEE8-AB6FD3287F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474342" y="1595886"/>
            <a:ext cx="6557513" cy="3081129"/>
          </a:xfrm>
          <a:prstGeom prst="rect">
            <a:avLst/>
          </a:prstGeom>
        </p:spPr>
        <p:txBody>
          <a:bodyPr anchor="t"/>
          <a:lstStyle>
            <a:lvl1pPr algn="l">
              <a:defRPr sz="5400" b="1">
                <a:solidFill>
                  <a:srgbClr val="9D0865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1BA61D-BD2D-2DA6-9D62-78E50E3E8C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474341" y="4813540"/>
            <a:ext cx="6557513" cy="7936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EB721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AA2A4A-6851-D4E5-B1DA-CC3CED2C95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85DA49-253F-41BD-A2AA-518C58461454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EACC3D-7D50-E3E9-545D-0DA7CC89E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A5105E-BDD6-504F-F6EA-E7D7FB8DF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2BD7B3-66D8-43C9-A989-73B8F2C816F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56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Dibujo de una persona&#10;&#10;El contenido generado por IA puede ser incorrecto.">
            <a:extLst>
              <a:ext uri="{FF2B5EF4-FFF2-40B4-BE49-F238E27FC236}">
                <a16:creationId xmlns:a16="http://schemas.microsoft.com/office/drawing/2014/main" id="{690C1DBF-14DD-20BF-9B48-9643309D5DC8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5C3BD6BD-E786-AC2F-CEE8-AB6FD3287F6A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094112" y="1457868"/>
            <a:ext cx="6557513" cy="3081129"/>
          </a:xfrm>
          <a:prstGeom prst="rect">
            <a:avLst/>
          </a:prstGeom>
        </p:spPr>
        <p:txBody>
          <a:bodyPr anchor="t"/>
          <a:lstStyle>
            <a:lvl1pPr algn="l">
              <a:defRPr sz="5400" b="1">
                <a:solidFill>
                  <a:srgbClr val="9D0865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01BA61D-BD2D-2DA6-9D62-78E50E3E8C0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094111" y="4675522"/>
            <a:ext cx="6557513" cy="7936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>
                <a:solidFill>
                  <a:srgbClr val="EB721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dirty="0"/>
              <a:t>HAGA CLIC PARA MODIFICAR EL ESTILO DE SUBTÍTULO DEL PATRÓN</a:t>
            </a:r>
            <a:endParaRPr lang="en-U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CAA2A4A-6851-D4E5-B1DA-CC3CED2C950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85DA49-253F-41BD-A2AA-518C58461454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EACC3D-7D50-E3E9-545D-0DA7CC89E3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A5105E-BDD6-504F-F6EA-E7D7FB8DFA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2BD7B3-66D8-43C9-A989-73B8F2C816F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917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Aplicación&#10;&#10;El contenido generado por IA puede ser incorrecto.">
            <a:extLst>
              <a:ext uri="{FF2B5EF4-FFF2-40B4-BE49-F238E27FC236}">
                <a16:creationId xmlns:a16="http://schemas.microsoft.com/office/drawing/2014/main" id="{F5E59591-141F-8F70-032C-B1C7FC970A2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1B26C3D-1937-3EEF-26E0-75D306585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83677"/>
            <a:ext cx="10572750" cy="594702"/>
          </a:xfrm>
          <a:prstGeom prst="rect">
            <a:avLst/>
          </a:prstGeom>
        </p:spPr>
        <p:txBody>
          <a:bodyPr anchor="t"/>
          <a:lstStyle>
            <a:lvl1pPr>
              <a:defRPr sz="2400" b="1" u="none" baseline="0">
                <a:solidFill>
                  <a:srgbClr val="9D0865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14987B-FB2C-B6D9-D33F-DDB02BC73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9815"/>
            <a:ext cx="10515600" cy="4137148"/>
          </a:xfrm>
          <a:prstGeom prst="rect">
            <a:avLst/>
          </a:prstGeom>
        </p:spPr>
        <p:txBody>
          <a:bodyPr/>
          <a:lstStyle>
            <a:lvl1pPr>
              <a:buClr>
                <a:srgbClr val="EB7211"/>
              </a:buClr>
              <a:defRPr sz="2000">
                <a:solidFill>
                  <a:srgbClr val="9D0865"/>
                </a:solidFill>
              </a:defRPr>
            </a:lvl1pPr>
            <a:lvl2pPr>
              <a:buClr>
                <a:srgbClr val="EB7211"/>
              </a:buClr>
              <a:defRPr sz="1800">
                <a:solidFill>
                  <a:srgbClr val="9D0865"/>
                </a:solidFill>
              </a:defRPr>
            </a:lvl2pPr>
            <a:lvl3pPr>
              <a:buClr>
                <a:srgbClr val="EB7211"/>
              </a:buClr>
              <a:defRPr sz="1600">
                <a:solidFill>
                  <a:srgbClr val="9D0865"/>
                </a:solidFill>
              </a:defRPr>
            </a:lvl3pPr>
            <a:lvl4pPr>
              <a:buClr>
                <a:srgbClr val="EB7211"/>
              </a:buClr>
              <a:defRPr sz="1400">
                <a:solidFill>
                  <a:srgbClr val="9D0865"/>
                </a:solidFill>
              </a:defRPr>
            </a:lvl4pPr>
            <a:lvl5pPr>
              <a:buClr>
                <a:srgbClr val="EB7211"/>
              </a:buClr>
              <a:defRPr sz="1400">
                <a:solidFill>
                  <a:srgbClr val="9D0865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5BC9C6-7264-D878-3DEF-7348980155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85DA49-253F-41BD-A2AA-518C58461454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3D752-DA62-A5FB-801D-099FB902B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210228-6C86-0E3E-C431-6B2B0BE93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2BD7B3-66D8-43C9-A989-73B8F2C816F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952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 descr="Imagen que contiene Forma&#10;&#10;El contenido generado por IA puede ser incorrecto.">
            <a:extLst>
              <a:ext uri="{FF2B5EF4-FFF2-40B4-BE49-F238E27FC236}">
                <a16:creationId xmlns:a16="http://schemas.microsoft.com/office/drawing/2014/main" id="{4B489D1B-7005-7CE3-DAF7-AE6FE47575D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1B26C3D-1937-3EEF-26E0-75D306585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83677"/>
            <a:ext cx="10572750" cy="594702"/>
          </a:xfrm>
          <a:prstGeom prst="rect">
            <a:avLst/>
          </a:prstGeom>
        </p:spPr>
        <p:txBody>
          <a:bodyPr anchor="t"/>
          <a:lstStyle>
            <a:lvl1pPr>
              <a:defRPr sz="2400" b="1" u="none" baseline="0">
                <a:solidFill>
                  <a:srgbClr val="9D0865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14987B-FB2C-B6D9-D33F-DDB02BC73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9815"/>
            <a:ext cx="10515600" cy="4137148"/>
          </a:xfrm>
          <a:prstGeom prst="rect">
            <a:avLst/>
          </a:prstGeom>
        </p:spPr>
        <p:txBody>
          <a:bodyPr/>
          <a:lstStyle>
            <a:lvl1pPr>
              <a:buClr>
                <a:srgbClr val="EB7211"/>
              </a:buClr>
              <a:defRPr sz="2000">
                <a:solidFill>
                  <a:srgbClr val="9D0865"/>
                </a:solidFill>
              </a:defRPr>
            </a:lvl1pPr>
            <a:lvl2pPr>
              <a:buClr>
                <a:srgbClr val="EB7211"/>
              </a:buClr>
              <a:defRPr sz="1800">
                <a:solidFill>
                  <a:srgbClr val="9D0865"/>
                </a:solidFill>
              </a:defRPr>
            </a:lvl2pPr>
            <a:lvl3pPr>
              <a:buClr>
                <a:srgbClr val="EB7211"/>
              </a:buClr>
              <a:defRPr sz="1600">
                <a:solidFill>
                  <a:srgbClr val="9D0865"/>
                </a:solidFill>
              </a:defRPr>
            </a:lvl3pPr>
            <a:lvl4pPr>
              <a:buClr>
                <a:srgbClr val="EB7211"/>
              </a:buClr>
              <a:defRPr sz="1400">
                <a:solidFill>
                  <a:srgbClr val="9D0865"/>
                </a:solidFill>
              </a:defRPr>
            </a:lvl4pPr>
            <a:lvl5pPr>
              <a:buClr>
                <a:srgbClr val="EB7211"/>
              </a:buClr>
              <a:defRPr sz="1400">
                <a:solidFill>
                  <a:srgbClr val="9D0865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5BC9C6-7264-D878-3DEF-7348980155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85DA49-253F-41BD-A2AA-518C58461454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3D752-DA62-A5FB-801D-099FB902B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210228-6C86-0E3E-C431-6B2B0BE93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2BD7B3-66D8-43C9-A989-73B8F2C816F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1982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Patrón de fondo&#10;&#10;El contenido generado por IA puede ser incorrecto.">
            <a:extLst>
              <a:ext uri="{FF2B5EF4-FFF2-40B4-BE49-F238E27FC236}">
                <a16:creationId xmlns:a16="http://schemas.microsoft.com/office/drawing/2014/main" id="{9D14068E-15C4-A80B-1E8D-EE9D4922BD4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1B26C3D-1937-3EEF-26E0-75D3065856D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283677"/>
            <a:ext cx="10572750" cy="594702"/>
          </a:xfrm>
          <a:prstGeom prst="rect">
            <a:avLst/>
          </a:prstGeom>
        </p:spPr>
        <p:txBody>
          <a:bodyPr anchor="t"/>
          <a:lstStyle>
            <a:lvl1pPr>
              <a:defRPr sz="2400" b="1" u="none" baseline="0">
                <a:solidFill>
                  <a:srgbClr val="9D0865"/>
                </a:solidFill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14987B-FB2C-B6D9-D33F-DDB02BC73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9815"/>
            <a:ext cx="10515600" cy="4137148"/>
          </a:xfrm>
          <a:prstGeom prst="rect">
            <a:avLst/>
          </a:prstGeom>
        </p:spPr>
        <p:txBody>
          <a:bodyPr/>
          <a:lstStyle>
            <a:lvl1pPr>
              <a:buClr>
                <a:srgbClr val="EB7211"/>
              </a:buClr>
              <a:defRPr sz="2000">
                <a:solidFill>
                  <a:srgbClr val="9D0865"/>
                </a:solidFill>
              </a:defRPr>
            </a:lvl1pPr>
            <a:lvl2pPr>
              <a:buClr>
                <a:srgbClr val="EB7211"/>
              </a:buClr>
              <a:defRPr sz="1800">
                <a:solidFill>
                  <a:srgbClr val="9D0865"/>
                </a:solidFill>
              </a:defRPr>
            </a:lvl2pPr>
            <a:lvl3pPr>
              <a:buClr>
                <a:srgbClr val="EB7211"/>
              </a:buClr>
              <a:defRPr sz="1600">
                <a:solidFill>
                  <a:srgbClr val="9D0865"/>
                </a:solidFill>
              </a:defRPr>
            </a:lvl3pPr>
            <a:lvl4pPr>
              <a:buClr>
                <a:srgbClr val="EB7211"/>
              </a:buClr>
              <a:defRPr sz="1400">
                <a:solidFill>
                  <a:srgbClr val="9D0865"/>
                </a:solidFill>
              </a:defRPr>
            </a:lvl4pPr>
            <a:lvl5pPr>
              <a:buClr>
                <a:srgbClr val="EB7211"/>
              </a:buClr>
              <a:defRPr sz="1400">
                <a:solidFill>
                  <a:srgbClr val="9D0865"/>
                </a:solidFill>
              </a:defRPr>
            </a:lvl5pPr>
          </a:lstStyle>
          <a:p>
            <a:pPr lvl="0"/>
            <a:r>
              <a:rPr lang="es-ES" dirty="0"/>
              <a:t>Haga clic para modificar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65BC9C6-7264-D878-3DEF-73489801553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85DA49-253F-41BD-A2AA-518C58461454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193D752-DA62-A5FB-801D-099FB902B9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2210228-6C86-0E3E-C431-6B2B0BE93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2BD7B3-66D8-43C9-A989-73B8F2C816F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8573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AE13FB0-6880-55B3-77BD-3B23E659C00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685DA49-253F-41BD-A2AA-518C58461454}" type="datetimeFigureOut">
              <a:rPr lang="en-US" smtClean="0"/>
              <a:pPr/>
              <a:t>3/6/2026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1100FBB-B3D4-5002-865F-E502635C17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EDD315A-25A3-429E-4562-BFFE6CCA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D2BD7B3-66D8-43C9-A989-73B8F2C816F8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786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Imagen que contiene paraguas&#10;&#10;El contenido generado por IA puede ser incorrecto.">
            <a:extLst>
              <a:ext uri="{FF2B5EF4-FFF2-40B4-BE49-F238E27FC236}">
                <a16:creationId xmlns:a16="http://schemas.microsoft.com/office/drawing/2014/main" id="{6523F01E-5D15-08EA-E4E5-1468FBD872D4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506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61" r:id="rId4"/>
    <p:sldLayoutId id="2147483662" r:id="rId5"/>
    <p:sldLayoutId id="2147483655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astrazeneca-promomats.veevavault.com/ui/www.contactazmedical.astrazeneca.com" TargetMode="External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1372E09-885E-48F9-9407-36FBF4E7357F}"/>
              </a:ext>
            </a:extLst>
          </p:cNvPr>
          <p:cNvSpPr txBox="1"/>
          <p:nvPr/>
        </p:nvSpPr>
        <p:spPr>
          <a:xfrm>
            <a:off x="3048762" y="6023878"/>
            <a:ext cx="609447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buNone/>
            </a:pPr>
            <a:r>
              <a:rPr lang="es-ES" sz="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La información mostrada durante la reunión está dirigida exclusivamente a Profesionales Sanitarios facultados para prescribir o dispensar medicamentos. Por favor no distribuir en medios, soportes o canales de comunicación dirigidos a público general.</a:t>
            </a:r>
          </a:p>
          <a:p>
            <a:pPr algn="ctr" fontAlgn="base">
              <a:buNone/>
            </a:pPr>
            <a:r>
              <a:rPr lang="es-ES" sz="8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Para la notificación de reacciones adversas puede dirigirse a la dirección de AstraZeneca: </a:t>
            </a:r>
            <a:r>
              <a:rPr lang="es-ES" sz="800" b="0" i="0" u="none" strike="noStrike" dirty="0">
                <a:solidFill>
                  <a:srgbClr val="467886"/>
                </a:solidFill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www.contactazmedical.astrazeneca.</a:t>
            </a:r>
            <a:r>
              <a:rPr lang="es-ES" sz="800" b="0" i="0" u="none" strike="noStrike" dirty="0">
                <a:solidFill>
                  <a:schemeClr val="bg1"/>
                </a:solidFill>
                <a:effectLst/>
                <a:latin typeface="inherit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</a:t>
            </a:r>
            <a:endParaRPr lang="es-ES" sz="800" b="0" i="0" u="none" strike="noStrike" dirty="0">
              <a:solidFill>
                <a:schemeClr val="bg1"/>
              </a:solidFill>
              <a:effectLst/>
              <a:latin typeface="inherit"/>
            </a:endParaRPr>
          </a:p>
          <a:p>
            <a:pPr algn="ctr" fontAlgn="base">
              <a:buNone/>
            </a:pPr>
            <a:endParaRPr lang="es-ES" sz="800" dirty="0">
              <a:solidFill>
                <a:schemeClr val="bg1"/>
              </a:solidFill>
              <a:latin typeface="inherit"/>
            </a:endParaRPr>
          </a:p>
          <a:p>
            <a:pPr algn="ctr" fontAlgn="base"/>
            <a:r>
              <a:rPr lang="es-ES" sz="800" dirty="0">
                <a:solidFill>
                  <a:schemeClr val="bg1"/>
                </a:solidFill>
              </a:rPr>
              <a:t>ES-41295</a:t>
            </a:r>
            <a:r>
              <a:rPr lang="es-ES" sz="800" dirty="0">
                <a:solidFill>
                  <a:schemeClr val="bg1"/>
                </a:solidFill>
                <a:latin typeface="Arial" panose="020B0604020202020204" pitchFamily="34" charset="0"/>
              </a:rPr>
              <a:t> Marzo 2026</a:t>
            </a:r>
            <a:endParaRPr lang="es-ES" sz="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45228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ED9B0-06BC-641A-91FA-AA6C186E9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684900"/>
            <a:ext cx="10572750" cy="594702"/>
          </a:xfrm>
        </p:spPr>
        <p:txBody>
          <a:bodyPr>
            <a:normAutofit/>
          </a:bodyPr>
          <a:lstStyle/>
          <a:p>
            <a:r>
              <a:rPr lang="en-GB" dirty="0"/>
              <a:t>Perihilar biliary strictures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C81AF-F719-9AB3-FAC1-C56CEE570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10880436" cy="4678363"/>
          </a:xfrm>
        </p:spPr>
        <p:txBody>
          <a:bodyPr/>
          <a:lstStyle/>
          <a:p>
            <a:pPr algn="just"/>
            <a:endParaRPr lang="en-GB" b="0" i="1" dirty="0">
              <a:solidFill>
                <a:schemeClr val="tx1"/>
              </a:solidFill>
              <a:effectLst/>
              <a:latin typeface="+mn-lt"/>
            </a:endParaRPr>
          </a:p>
          <a:p>
            <a:pPr lvl="1" algn="just"/>
            <a:r>
              <a:rPr lang="en-GB" sz="2800" b="0" i="1" dirty="0">
                <a:solidFill>
                  <a:srgbClr val="C00000"/>
                </a:solidFill>
                <a:effectLst/>
                <a:latin typeface="+mn-lt"/>
              </a:rPr>
              <a:t>Multimodality sampling </a:t>
            </a:r>
            <a:r>
              <a:rPr lang="en-GB" sz="2800" b="0" i="1" dirty="0">
                <a:solidFill>
                  <a:schemeClr val="tx1"/>
                </a:solidFill>
                <a:effectLst/>
                <a:latin typeface="+mn-lt"/>
              </a:rPr>
              <a:t>over brush cytology alone. </a:t>
            </a:r>
          </a:p>
          <a:p>
            <a:pPr lvl="1" algn="just"/>
            <a:r>
              <a:rPr lang="en-GB" sz="2800" i="1" dirty="0">
                <a:solidFill>
                  <a:schemeClr val="tx1"/>
                </a:solidFill>
                <a:latin typeface="+mn-lt"/>
              </a:rPr>
              <a:t>At least </a:t>
            </a:r>
            <a:r>
              <a:rPr lang="en-GB" sz="2800" i="1" dirty="0">
                <a:solidFill>
                  <a:srgbClr val="C00000"/>
                </a:solidFill>
                <a:latin typeface="+mn-lt"/>
              </a:rPr>
              <a:t>2 diagnostic sampling modalities</a:t>
            </a:r>
            <a:r>
              <a:rPr lang="en-GB" sz="2800" i="1" dirty="0">
                <a:solidFill>
                  <a:schemeClr val="tx1"/>
                </a:solidFill>
                <a:latin typeface="+mn-lt"/>
              </a:rPr>
              <a:t>, but there is a rationale to use 3-4 combined at the time of initial evaluation.</a:t>
            </a:r>
          </a:p>
          <a:p>
            <a:pPr lvl="1" algn="just"/>
            <a:endParaRPr lang="en-GB" sz="2800" b="0" i="1" dirty="0"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F8638A-B70F-FC56-1B5F-E0057465A2B6}"/>
              </a:ext>
            </a:extLst>
          </p:cNvPr>
          <p:cNvSpPr txBox="1"/>
          <p:nvPr/>
        </p:nvSpPr>
        <p:spPr>
          <a:xfrm>
            <a:off x="1763150" y="5994279"/>
            <a:ext cx="775097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b="0" dirty="0">
                <a:effectLst/>
                <a:latin typeface="BlinkMacSystemFont"/>
              </a:rPr>
              <a:t>ACG Clinical Guideline: Diagnosis and Management of Biliary Strictures. Am J Gastroenterol. 2023 Mar 1;118(3):405-426</a:t>
            </a:r>
          </a:p>
          <a:p>
            <a:pPr algn="r"/>
            <a:r>
              <a:rPr lang="en-US" sz="1100" dirty="0">
                <a:latin typeface="Cambria" panose="02040503050406030204" pitchFamily="18" charset="0"/>
              </a:rPr>
              <a:t>European Society of Gastrointestinal Endoscopy (ESGE) Guideline. Endoscopy. 2024 Dec 17.</a:t>
            </a:r>
            <a:endParaRPr lang="en-GB" sz="1100" dirty="0">
              <a:latin typeface="Cambria" panose="02040503050406030204" pitchFamily="18" charset="0"/>
            </a:endParaRPr>
          </a:p>
          <a:p>
            <a:pPr algn="r"/>
            <a:endParaRPr lang="en-GB" sz="1100" dirty="0"/>
          </a:p>
        </p:txBody>
      </p:sp>
      <p:pic>
        <p:nvPicPr>
          <p:cNvPr id="4" name="Picture 4" descr="http://www.cookmedical.com/esc/content/lg_thumbnail/esc_ecb.jpg">
            <a:extLst>
              <a:ext uri="{FF2B5EF4-FFF2-40B4-BE49-F238E27FC236}">
                <a16:creationId xmlns:a16="http://schemas.microsoft.com/office/drawing/2014/main" id="{F1853668-EB85-DAFF-70FE-1AB72A3742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5524" y="4001732"/>
            <a:ext cx="2134943" cy="1601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 descr="A close-up of a tool&#10;&#10;Description automatically generated">
            <a:extLst>
              <a:ext uri="{FF2B5EF4-FFF2-40B4-BE49-F238E27FC236}">
                <a16:creationId xmlns:a16="http://schemas.microsoft.com/office/drawing/2014/main" id="{6818AF6A-F4AE-90F4-0CAD-CA2A339E5E3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4792" y="4001732"/>
            <a:ext cx="1522810" cy="1522810"/>
          </a:xfrm>
          <a:prstGeom prst="rect">
            <a:avLst/>
          </a:prstGeom>
        </p:spPr>
      </p:pic>
      <p:pic>
        <p:nvPicPr>
          <p:cNvPr id="7" name="Picture 6" descr="A blue and silver pipe with a screw&#10;&#10;Description automatically generated">
            <a:extLst>
              <a:ext uri="{FF2B5EF4-FFF2-40B4-BE49-F238E27FC236}">
                <a16:creationId xmlns:a16="http://schemas.microsoft.com/office/drawing/2014/main" id="{3F8E34DB-7BBC-CE11-F76E-ADD134A824B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3842" y="4001732"/>
            <a:ext cx="1829953" cy="1601209"/>
          </a:xfrm>
          <a:prstGeom prst="rect">
            <a:avLst/>
          </a:prstGeom>
        </p:spPr>
      </p:pic>
      <p:pic>
        <p:nvPicPr>
          <p:cNvPr id="8" name="Picture 6" descr="Unfortunately we are unable to provide accessible alternative text for this. If you require assistance to access this image, please contact help@nature.com or the author">
            <a:extLst>
              <a:ext uri="{FF2B5EF4-FFF2-40B4-BE49-F238E27FC236}">
                <a16:creationId xmlns:a16="http://schemas.microsoft.com/office/drawing/2014/main" id="{0963D413-5FE0-3E1E-9317-6FF6A770C3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614" y="4001732"/>
            <a:ext cx="1601209" cy="1601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37591706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ED9B0-06BC-641A-91FA-AA6C186E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lIns="91440" tIns="45720" rIns="91440" bIns="45720" anchor="t">
            <a:normAutofit/>
          </a:bodyPr>
          <a:lstStyle/>
          <a:p>
            <a:r>
              <a:rPr lang="en-GB"/>
              <a:t>Suspected cholangiocarcinoma or indeterminate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C81AF-F719-9AB3-FAC1-C56CEE570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447800"/>
            <a:ext cx="10880436" cy="4678363"/>
          </a:xfrm>
        </p:spPr>
        <p:txBody>
          <a:bodyPr/>
          <a:lstStyle/>
          <a:p>
            <a:pPr algn="just"/>
            <a:endParaRPr lang="en-GB" b="0" i="0" dirty="0">
              <a:solidFill>
                <a:schemeClr val="tx1"/>
              </a:solidFill>
              <a:effectLst/>
              <a:latin typeface="+mn-lt"/>
            </a:endParaRPr>
          </a:p>
          <a:p>
            <a:pPr algn="just"/>
            <a:r>
              <a:rPr lang="en-GB" b="0" i="0" dirty="0">
                <a:solidFill>
                  <a:schemeClr val="tx1"/>
                </a:solidFill>
                <a:effectLst/>
                <a:latin typeface="+mn-lt"/>
              </a:rPr>
              <a:t>ERCP standard modalities + </a:t>
            </a:r>
            <a:r>
              <a:rPr lang="en-GB" b="0" i="0" dirty="0">
                <a:solidFill>
                  <a:srgbClr val="C00000"/>
                </a:solidFill>
                <a:effectLst/>
                <a:latin typeface="+mn-lt"/>
              </a:rPr>
              <a:t>cholangioscopy.</a:t>
            </a:r>
          </a:p>
          <a:p>
            <a:pPr algn="just"/>
            <a:r>
              <a:rPr lang="en-GB" dirty="0">
                <a:solidFill>
                  <a:schemeClr val="tx1"/>
                </a:solidFill>
                <a:latin typeface="+mn-lt"/>
              </a:rPr>
              <a:t>Incremental yield of cholangioscopy-guided biopsies around 25-30%.</a:t>
            </a:r>
          </a:p>
          <a:p>
            <a:pPr algn="just"/>
            <a:r>
              <a:rPr lang="en-GB" dirty="0">
                <a:solidFill>
                  <a:schemeClr val="tx1"/>
                </a:solidFill>
                <a:latin typeface="+mn-lt"/>
              </a:rPr>
              <a:t>Sensitivity rises from 50% to 75%.</a:t>
            </a:r>
          </a:p>
          <a:p>
            <a:pPr algn="just"/>
            <a:endParaRPr lang="en-GB" dirty="0">
              <a:solidFill>
                <a:schemeClr val="tx1"/>
              </a:solidFill>
              <a:latin typeface="+mn-lt"/>
            </a:endParaRPr>
          </a:p>
        </p:txBody>
      </p:sp>
      <p:pic>
        <p:nvPicPr>
          <p:cNvPr id="4" name="4 Marcador de contenido" descr="image_0.img.spyglass-vs-spyglass-ds-images.jpg">
            <a:extLst>
              <a:ext uri="{FF2B5EF4-FFF2-40B4-BE49-F238E27FC236}">
                <a16:creationId xmlns:a16="http://schemas.microsoft.com/office/drawing/2014/main" id="{E1E68055-A6FB-B762-3995-C138E62119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971" t="78043" b="3255"/>
          <a:stretch>
            <a:fillRect/>
          </a:stretch>
        </p:blipFill>
        <p:spPr>
          <a:xfrm>
            <a:off x="1187769" y="3586333"/>
            <a:ext cx="1792287" cy="1939925"/>
          </a:xfrm>
          <a:prstGeom prst="rect">
            <a:avLst/>
          </a:prstGeom>
        </p:spPr>
      </p:pic>
      <p:pic>
        <p:nvPicPr>
          <p:cNvPr id="6" name="Imagen 2" descr="Imagen borrosa de un roedor&#10;&#10;Descripción generada automáticamente con confianza media">
            <a:extLst>
              <a:ext uri="{FF2B5EF4-FFF2-40B4-BE49-F238E27FC236}">
                <a16:creationId xmlns:a16="http://schemas.microsoft.com/office/drawing/2014/main" id="{7023B2B8-9180-C53E-B2E4-C474760667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1769" y="3622674"/>
            <a:ext cx="192087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 descr="Imagen borrosa de una persona&#10;&#10;Descripción generada automáticamente con confianza media">
            <a:extLst>
              <a:ext uri="{FF2B5EF4-FFF2-40B4-BE49-F238E27FC236}">
                <a16:creationId xmlns:a16="http://schemas.microsoft.com/office/drawing/2014/main" id="{EA1C06F3-D491-E562-60E7-480E8E179B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357" y="3622674"/>
            <a:ext cx="1920875" cy="195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Imagen 4" descr="Un reloj de aguja&#10;&#10;Descripción generada automáticamente con confianza baja">
            <a:extLst>
              <a:ext uri="{FF2B5EF4-FFF2-40B4-BE49-F238E27FC236}">
                <a16:creationId xmlns:a16="http://schemas.microsoft.com/office/drawing/2014/main" id="{230EADEF-AD48-3369-7119-485BE4BEBD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945" y="3622674"/>
            <a:ext cx="1920875" cy="19565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7">
            <a:extLst>
              <a:ext uri="{FF2B5EF4-FFF2-40B4-BE49-F238E27FC236}">
                <a16:creationId xmlns:a16="http://schemas.microsoft.com/office/drawing/2014/main" id="{F3C19153-CAE6-DE5B-259F-30B4B53B321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27506" y="5756276"/>
            <a:ext cx="912812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Clr>
                <a:srgbClr val="0070C0"/>
              </a:buClr>
              <a:buSzPct val="100000"/>
              <a:buChar char="•"/>
              <a:defRPr sz="3200">
                <a:solidFill>
                  <a:srgbClr val="161616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70C0"/>
              </a:buClr>
              <a:buSzPct val="100000"/>
              <a:buChar char="–"/>
              <a:defRPr sz="2800">
                <a:solidFill>
                  <a:srgbClr val="161616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70C0"/>
              </a:buClr>
              <a:buSzPct val="100000"/>
              <a:buChar char="•"/>
              <a:defRPr sz="2400">
                <a:solidFill>
                  <a:srgbClr val="161616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70C0"/>
              </a:buClr>
              <a:buSzPct val="100000"/>
              <a:buChar char="–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Normal</a:t>
            </a:r>
            <a:endParaRPr lang="en-GB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0" name="TextBox 8">
            <a:extLst>
              <a:ext uri="{FF2B5EF4-FFF2-40B4-BE49-F238E27FC236}">
                <a16:creationId xmlns:a16="http://schemas.microsoft.com/office/drawing/2014/main" id="{2FB62E4B-7B94-1A20-AFC1-9E0240E3EE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35243" y="5763724"/>
            <a:ext cx="1033925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Clr>
                <a:srgbClr val="0070C0"/>
              </a:buClr>
              <a:buSzPct val="100000"/>
              <a:buChar char="•"/>
              <a:defRPr sz="3200">
                <a:solidFill>
                  <a:srgbClr val="161616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70C0"/>
              </a:buClr>
              <a:buSzPct val="100000"/>
              <a:buChar char="–"/>
              <a:defRPr sz="2800">
                <a:solidFill>
                  <a:srgbClr val="161616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70C0"/>
              </a:buClr>
              <a:buSzPct val="100000"/>
              <a:buChar char="•"/>
              <a:defRPr sz="2400">
                <a:solidFill>
                  <a:srgbClr val="161616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70C0"/>
              </a:buClr>
              <a:buSzPct val="100000"/>
              <a:buChar char="–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Stricture</a:t>
            </a:r>
            <a:endParaRPr lang="en-GB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C406E63C-5058-EC5E-07ED-9E2A3D43B8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64422" y="5659593"/>
            <a:ext cx="1665056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Clr>
                <a:srgbClr val="0070C0"/>
              </a:buClr>
              <a:buSzPct val="100000"/>
              <a:buChar char="•"/>
              <a:defRPr sz="3200">
                <a:solidFill>
                  <a:srgbClr val="161616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70C0"/>
              </a:buClr>
              <a:buSzPct val="100000"/>
              <a:buChar char="–"/>
              <a:defRPr sz="2800">
                <a:solidFill>
                  <a:srgbClr val="161616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70C0"/>
              </a:buClr>
              <a:buSzPct val="100000"/>
              <a:buChar char="•"/>
              <a:defRPr sz="2400">
                <a:solidFill>
                  <a:srgbClr val="161616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70C0"/>
              </a:buClr>
              <a:buSzPct val="100000"/>
              <a:buChar char="–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Stricture &amp; inflammation / dysplasia</a:t>
            </a:r>
            <a:endParaRPr lang="en-GB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7C435377-F484-5622-8037-44733ED7B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24733" y="5762136"/>
            <a:ext cx="585298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800"/>
              </a:spcBef>
              <a:buClr>
                <a:srgbClr val="0070C0"/>
              </a:buClr>
              <a:buSzPct val="100000"/>
              <a:buChar char="•"/>
              <a:defRPr sz="3200">
                <a:solidFill>
                  <a:srgbClr val="161616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ts val="700"/>
              </a:spcBef>
              <a:buClr>
                <a:srgbClr val="0070C0"/>
              </a:buClr>
              <a:buSzPct val="100000"/>
              <a:buChar char="–"/>
              <a:defRPr sz="2800">
                <a:solidFill>
                  <a:srgbClr val="161616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ts val="600"/>
              </a:spcBef>
              <a:buClr>
                <a:srgbClr val="0070C0"/>
              </a:buClr>
              <a:buSzPct val="100000"/>
              <a:buChar char="•"/>
              <a:defRPr sz="2400">
                <a:solidFill>
                  <a:srgbClr val="161616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ts val="500"/>
              </a:spcBef>
              <a:buClr>
                <a:srgbClr val="0070C0"/>
              </a:buClr>
              <a:buSzPct val="100000"/>
              <a:buChar char="–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ts val="500"/>
              </a:spcBef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ts val="500"/>
              </a:spcBef>
              <a:spcAft>
                <a:spcPct val="0"/>
              </a:spcAft>
              <a:buClr>
                <a:srgbClr val="0070C0"/>
              </a:buClr>
              <a:buSzPct val="100000"/>
              <a:buChar char="»"/>
              <a:defRPr sz="2000">
                <a:solidFill>
                  <a:srgbClr val="161616"/>
                </a:solidFill>
                <a:latin typeface="Calibri" panose="020F0502020204030204" pitchFamily="34" charset="0"/>
              </a:defRPr>
            </a:lvl9pPr>
          </a:lstStyle>
          <a:p>
            <a:pPr algn="ctr">
              <a:spcBef>
                <a:spcPct val="0"/>
              </a:spcBef>
              <a:buClrTx/>
              <a:buSzTx/>
              <a:buFontTx/>
              <a:buNone/>
            </a:pPr>
            <a:r>
              <a:rPr lang="en-US" altLang="en-US" sz="1200" dirty="0">
                <a:solidFill>
                  <a:schemeClr val="tx1"/>
                </a:solidFill>
              </a:rPr>
              <a:t>CCA</a:t>
            </a:r>
            <a:endParaRPr lang="en-GB" altLang="en-US" sz="12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sp>
        <p:nvSpPr>
          <p:cNvPr id="13" name="Text Box 8">
            <a:extLst>
              <a:ext uri="{FF2B5EF4-FFF2-40B4-BE49-F238E27FC236}">
                <a16:creationId xmlns:a16="http://schemas.microsoft.com/office/drawing/2014/main" id="{3FB14831-3432-C70F-A8D6-011EA2B6F9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687" y="485803"/>
            <a:ext cx="2378861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 dirty="0">
                <a:solidFill>
                  <a:srgbClr val="FF0000"/>
                </a:solidFill>
                <a:latin typeface="Trebuchet MS"/>
                <a:cs typeface="Arial"/>
              </a:rPr>
              <a:t>Cholangioscopy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9ACD6A0-75ED-F6FA-773B-E35BE3C93FF3}"/>
              </a:ext>
            </a:extLst>
          </p:cNvPr>
          <p:cNvSpPr txBox="1"/>
          <p:nvPr/>
        </p:nvSpPr>
        <p:spPr>
          <a:xfrm>
            <a:off x="2048256" y="6339784"/>
            <a:ext cx="82509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 err="1"/>
              <a:t>Dorrell</a:t>
            </a:r>
            <a:r>
              <a:rPr lang="es-ES" sz="700" dirty="0"/>
              <a:t> R, </a:t>
            </a:r>
            <a:r>
              <a:rPr lang="es-ES" sz="700" dirty="0" err="1"/>
              <a:t>Pawa</a:t>
            </a:r>
            <a:r>
              <a:rPr lang="es-ES" sz="700" dirty="0"/>
              <a:t> S, Zhou Y, </a:t>
            </a:r>
            <a:r>
              <a:rPr lang="es-ES" sz="700" dirty="0" err="1"/>
              <a:t>Lalwani</a:t>
            </a:r>
            <a:r>
              <a:rPr lang="es-ES" sz="700" dirty="0"/>
              <a:t> N, </a:t>
            </a:r>
            <a:r>
              <a:rPr lang="es-ES" sz="700" dirty="0" err="1"/>
              <a:t>Pawa</a:t>
            </a:r>
            <a:r>
              <a:rPr lang="es-ES" sz="700" dirty="0"/>
              <a:t> R. </a:t>
            </a:r>
            <a:r>
              <a:rPr lang="es-ES" sz="700" dirty="0" err="1"/>
              <a:t>The</a:t>
            </a:r>
            <a:r>
              <a:rPr lang="es-ES" sz="700" dirty="0"/>
              <a:t> </a:t>
            </a:r>
            <a:r>
              <a:rPr lang="es-ES" sz="700" dirty="0" err="1"/>
              <a:t>diagnostic</a:t>
            </a:r>
            <a:r>
              <a:rPr lang="es-ES" sz="700" dirty="0"/>
              <a:t> </a:t>
            </a:r>
            <a:r>
              <a:rPr lang="es-ES" sz="700" dirty="0" err="1"/>
              <a:t>dilemma</a:t>
            </a:r>
            <a:r>
              <a:rPr lang="es-ES" sz="700" dirty="0"/>
              <a:t> </a:t>
            </a:r>
            <a:r>
              <a:rPr lang="es-ES" sz="700" dirty="0" err="1"/>
              <a:t>of</a:t>
            </a:r>
            <a:r>
              <a:rPr lang="es-ES" sz="700" dirty="0"/>
              <a:t>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strictures</a:t>
            </a:r>
            <a:r>
              <a:rPr lang="es-ES" sz="700" dirty="0"/>
              <a:t>. </a:t>
            </a:r>
            <a:r>
              <a:rPr lang="es-ES" sz="700" dirty="0" err="1"/>
              <a:t>Diagnostics</a:t>
            </a:r>
            <a:r>
              <a:rPr lang="es-ES" sz="700" dirty="0"/>
              <a:t> (</a:t>
            </a:r>
            <a:r>
              <a:rPr lang="es-ES" sz="700" dirty="0" err="1"/>
              <a:t>Basel</a:t>
            </a:r>
            <a:r>
              <a:rPr lang="es-ES" sz="700" dirty="0"/>
              <a:t>) [Internet]. 2020;10(5):337. Disponible en: http://dx.doi.org/10.3390/diagnostics10050337</a:t>
            </a:r>
          </a:p>
        </p:txBody>
      </p:sp>
    </p:spTree>
    <p:extLst>
      <p:ext uri="{BB962C8B-B14F-4D97-AF65-F5344CB8AC3E}">
        <p14:creationId xmlns:p14="http://schemas.microsoft.com/office/powerpoint/2010/main" val="2811984763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63C6D4C-A7A3-1B1C-F421-DBE3ED23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0446" y="704989"/>
            <a:ext cx="6705600" cy="549597"/>
          </a:xfrm>
        </p:spPr>
        <p:txBody>
          <a:bodyPr>
            <a:normAutofit/>
          </a:bodyPr>
          <a:lstStyle/>
          <a:p>
            <a:r>
              <a:rPr lang="es-ES" dirty="0"/>
              <a:t>Digital Cholangioscopy and AI</a:t>
            </a: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id="{16C8546B-3578-5715-6A34-F6C4DBE33679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0446" y="1836070"/>
            <a:ext cx="4697987" cy="3908872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C655C97-8A9C-8322-C92A-037556AC018C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029765" y="1836070"/>
            <a:ext cx="5241789" cy="3906044"/>
          </a:xfrm>
          <a:prstGeom prst="rect">
            <a:avLst/>
          </a:prstGeom>
        </p:spPr>
      </p:pic>
      <p:sp>
        <p:nvSpPr>
          <p:cNvPr id="15" name="TextBox 5">
            <a:extLst>
              <a:ext uri="{FF2B5EF4-FFF2-40B4-BE49-F238E27FC236}">
                <a16:creationId xmlns:a16="http://schemas.microsoft.com/office/drawing/2014/main" id="{102E7F17-471D-1967-F988-E7122AC091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46892" y="6323598"/>
            <a:ext cx="3174267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Robles-</a:t>
            </a:r>
            <a:r>
              <a:rPr lang="en-US" altLang="en-US" sz="1600" err="1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Medranda</a:t>
            </a:r>
            <a:r>
              <a:rPr lang="en-US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Calibri" panose="020F0502020204030204" pitchFamily="34" charset="0"/>
              </a:rPr>
              <a:t>. Endoscopy 2022.</a:t>
            </a:r>
          </a:p>
        </p:txBody>
      </p:sp>
    </p:spTree>
    <p:extLst>
      <p:ext uri="{BB962C8B-B14F-4D97-AF65-F5344CB8AC3E}">
        <p14:creationId xmlns:p14="http://schemas.microsoft.com/office/powerpoint/2010/main" val="52504064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FFC1A-D469-FEFE-3387-4C0A417507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Drainage of biliary strictures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B612B-9BE5-1016-8E02-BA932AAA7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Aim 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 Restore the </a:t>
            </a:r>
            <a:r>
              <a:rPr lang="en-US" dirty="0">
                <a:solidFill>
                  <a:srgbClr val="C00000"/>
                </a:solidFill>
                <a:sym typeface="Wingdings" pitchFamily="2" charset="2"/>
              </a:rPr>
              <a:t>bile flow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 into the duodenum.</a:t>
            </a:r>
          </a:p>
          <a:p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Substantial variability in the difficulty and risk of achieving drainage.</a:t>
            </a:r>
          </a:p>
          <a:p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Generally, drainage of hilar strictures is more challenging compared with extrahepatic strictures.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r>
              <a:rPr lang="en-US" u="sng">
                <a:solidFill>
                  <a:schemeClr val="tx1"/>
                </a:solidFill>
                <a:sym typeface="Wingdings" pitchFamily="2" charset="2"/>
              </a:rPr>
              <a:t>Goals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: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Alleviate symptoms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Reduce serum bilirubin in which chemo can be safely administered (&lt; 2.5 mg/dL)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Optimize surgical outcomes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ym typeface="Wingdings" pitchFamily="2" charset="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6BF1BA-1309-0340-35D3-0066D99A4CFD}"/>
              </a:ext>
            </a:extLst>
          </p:cNvPr>
          <p:cNvSpPr txBox="1"/>
          <p:nvPr/>
        </p:nvSpPr>
        <p:spPr>
          <a:xfrm>
            <a:off x="1198880" y="6172200"/>
            <a:ext cx="88798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i="1" dirty="0">
                <a:solidFill>
                  <a:srgbClr val="FF0000"/>
                </a:solidFill>
                <a:latin typeface="Aptos"/>
                <a:ea typeface="-apple-system"/>
                <a:cs typeface="-apple-system"/>
              </a:rPr>
              <a:t>Rushbrook, S. M. et al. British Society of Gastroenterology guidelines for the diagnosis and management of cholangiocarcinoma. Gut </a:t>
            </a:r>
            <a:r>
              <a:rPr lang="en-US" sz="1400" b="1" i="1" dirty="0">
                <a:solidFill>
                  <a:srgbClr val="FF0000"/>
                </a:solidFill>
                <a:latin typeface="Aptos"/>
                <a:ea typeface="-apple-system"/>
                <a:cs typeface="-apple-system"/>
              </a:rPr>
              <a:t>73</a:t>
            </a:r>
            <a:r>
              <a:rPr lang="en-US" sz="1400" i="1" dirty="0">
                <a:solidFill>
                  <a:srgbClr val="FF0000"/>
                </a:solidFill>
                <a:latin typeface="Aptos"/>
                <a:ea typeface="-apple-system"/>
                <a:cs typeface="-apple-system"/>
              </a:rPr>
              <a:t>, 16–46 (2023)</a:t>
            </a:r>
            <a:endParaRPr lang="en-US" sz="1400" i="1" dirty="0">
              <a:solidFill>
                <a:srgbClr val="FF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1394871643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FFC1A-D469-FEFE-3387-4C0A41750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38907"/>
            <a:ext cx="10572750" cy="594702"/>
          </a:xfrm>
        </p:spPr>
        <p:txBody>
          <a:bodyPr>
            <a:normAutofit/>
          </a:bodyPr>
          <a:lstStyle/>
          <a:p>
            <a:r>
              <a:rPr lang="en-US" dirty="0"/>
              <a:t>Drainage of biliary strictures</a:t>
            </a:r>
          </a:p>
        </p:txBody>
      </p:sp>
      <p:pic>
        <p:nvPicPr>
          <p:cNvPr id="5122" name="Picture 2" descr="The Bismuth-Corlette classification of perihilar tumors ...">
            <a:extLst>
              <a:ext uri="{FF2B5EF4-FFF2-40B4-BE49-F238E27FC236}">
                <a16:creationId xmlns:a16="http://schemas.microsoft.com/office/drawing/2014/main" id="{8FE60E64-3F7F-139A-4278-651716B83A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122" y="1273093"/>
            <a:ext cx="6924461" cy="472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0AD1E4FD-2E4D-2A46-52FD-E775AD1EFAA0}"/>
              </a:ext>
            </a:extLst>
          </p:cNvPr>
          <p:cNvSpPr txBox="1"/>
          <p:nvPr/>
        </p:nvSpPr>
        <p:spPr>
          <a:xfrm>
            <a:off x="8924595" y="3015200"/>
            <a:ext cx="2709386" cy="1015663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</a:rPr>
              <a:t>BISMUTH CORLETTE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000" dirty="0">
                <a:solidFill>
                  <a:schemeClr val="accent6">
                    <a:lumMod val="75000"/>
                  </a:schemeClr>
                </a:solidFill>
                <a:latin typeface="+mn-lt"/>
                <a:cs typeface="+mn-cs"/>
              </a:rPr>
              <a:t>CLASSIFICATION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FB71510-D40F-B2E9-F4A0-370BD71116EA}"/>
              </a:ext>
            </a:extLst>
          </p:cNvPr>
          <p:cNvSpPr txBox="1"/>
          <p:nvPr/>
        </p:nvSpPr>
        <p:spPr>
          <a:xfrm>
            <a:off x="2048256" y="6339784"/>
            <a:ext cx="82509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 err="1"/>
              <a:t>Dorrell</a:t>
            </a:r>
            <a:r>
              <a:rPr lang="es-ES" sz="700" dirty="0"/>
              <a:t> R, </a:t>
            </a:r>
            <a:r>
              <a:rPr lang="es-ES" sz="700" dirty="0" err="1"/>
              <a:t>Pawa</a:t>
            </a:r>
            <a:r>
              <a:rPr lang="es-ES" sz="700" dirty="0"/>
              <a:t> S, Zhou Y, </a:t>
            </a:r>
            <a:r>
              <a:rPr lang="es-ES" sz="700" dirty="0" err="1"/>
              <a:t>Lalwani</a:t>
            </a:r>
            <a:r>
              <a:rPr lang="es-ES" sz="700" dirty="0"/>
              <a:t> N, </a:t>
            </a:r>
            <a:r>
              <a:rPr lang="es-ES" sz="700" dirty="0" err="1"/>
              <a:t>Pawa</a:t>
            </a:r>
            <a:r>
              <a:rPr lang="es-ES" sz="700" dirty="0"/>
              <a:t> R. </a:t>
            </a:r>
            <a:r>
              <a:rPr lang="es-ES" sz="700" dirty="0" err="1"/>
              <a:t>The</a:t>
            </a:r>
            <a:r>
              <a:rPr lang="es-ES" sz="700" dirty="0"/>
              <a:t> </a:t>
            </a:r>
            <a:r>
              <a:rPr lang="es-ES" sz="700" dirty="0" err="1"/>
              <a:t>diagnostic</a:t>
            </a:r>
            <a:r>
              <a:rPr lang="es-ES" sz="700" dirty="0"/>
              <a:t> </a:t>
            </a:r>
            <a:r>
              <a:rPr lang="es-ES" sz="700" dirty="0" err="1"/>
              <a:t>dilemma</a:t>
            </a:r>
            <a:r>
              <a:rPr lang="es-ES" sz="700" dirty="0"/>
              <a:t> </a:t>
            </a:r>
            <a:r>
              <a:rPr lang="es-ES" sz="700" dirty="0" err="1"/>
              <a:t>of</a:t>
            </a:r>
            <a:r>
              <a:rPr lang="es-ES" sz="700" dirty="0"/>
              <a:t>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strictures</a:t>
            </a:r>
            <a:r>
              <a:rPr lang="es-ES" sz="700" dirty="0"/>
              <a:t>. </a:t>
            </a:r>
            <a:r>
              <a:rPr lang="es-ES" sz="700" dirty="0" err="1"/>
              <a:t>Diagnostics</a:t>
            </a:r>
            <a:r>
              <a:rPr lang="es-ES" sz="700" dirty="0"/>
              <a:t> (</a:t>
            </a:r>
            <a:r>
              <a:rPr lang="es-ES" sz="700" dirty="0" err="1"/>
              <a:t>Basel</a:t>
            </a:r>
            <a:r>
              <a:rPr lang="es-ES" sz="700" dirty="0"/>
              <a:t>) [Internet]. 2020;10(5):337. Disponible en: http://dx.doi.org/10.3390/diagnostics10050337</a:t>
            </a:r>
          </a:p>
        </p:txBody>
      </p:sp>
    </p:spTree>
    <p:extLst>
      <p:ext uri="{BB962C8B-B14F-4D97-AF65-F5344CB8AC3E}">
        <p14:creationId xmlns:p14="http://schemas.microsoft.com/office/powerpoint/2010/main" val="2515378382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FFC1A-D469-FEFE-3387-4C0A41750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438" y="499032"/>
            <a:ext cx="8553157" cy="549597"/>
          </a:xfrm>
        </p:spPr>
        <p:txBody>
          <a:bodyPr>
            <a:normAutofit fontScale="90000"/>
          </a:bodyPr>
          <a:lstStyle/>
          <a:p>
            <a:r>
              <a:rPr lang="en-US" altLang="es-ES" dirty="0">
                <a:solidFill>
                  <a:srgbClr val="C00000"/>
                </a:solidFill>
                <a:latin typeface="Trebuchet MS"/>
                <a:cs typeface="Arial"/>
              </a:rPr>
              <a:t>Biliary drainage</a:t>
            </a:r>
            <a:br>
              <a:rPr lang="en-US" altLang="es-ES" dirty="0">
                <a:solidFill>
                  <a:srgbClr val="C00000"/>
                </a:solidFill>
                <a:latin typeface="Trebuchet MS"/>
                <a:cs typeface="Arial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B612B-9BE5-1016-8E02-BA932AAA7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A) </a:t>
            </a:r>
            <a:r>
              <a:rPr lang="en-US" b="1" dirty="0" err="1">
                <a:solidFill>
                  <a:schemeClr val="tx1"/>
                </a:solidFill>
              </a:rPr>
              <a:t>Resectable</a:t>
            </a:r>
            <a:r>
              <a:rPr lang="en-US" b="1" dirty="0">
                <a:solidFill>
                  <a:schemeClr val="tx1"/>
                </a:solidFill>
              </a:rPr>
              <a:t> lesions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Surgery must be the target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ERCP + stent is the preferred treatment if biliary drainage is needed</a:t>
            </a:r>
          </a:p>
          <a:p>
            <a:pPr lvl="1"/>
            <a:endParaRPr lang="en-US" sz="1200" dirty="0">
              <a:solidFill>
                <a:schemeClr val="tx1"/>
              </a:solidFill>
              <a:highlight>
                <a:srgbClr val="FFFFFF"/>
              </a:highlight>
            </a:endParaRPr>
          </a:p>
          <a:p>
            <a:pPr lvl="1"/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Important questions before endoscopic drainage: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Is the patient a surgical candidate?</a:t>
            </a:r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Is the patient candidate to neoadjuvant therapy?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Is the patient candidate for palliative care? </a:t>
            </a:r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pPr lvl="1"/>
            <a:endParaRPr lang="en-US" dirty="0">
              <a:sym typeface="Wingdings" pitchFamily="2" charset="2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F3FD31B0-7E3E-38A9-A05F-5D842F97F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38" y="1317491"/>
            <a:ext cx="4981383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>
                <a:solidFill>
                  <a:srgbClr val="FF0000"/>
                </a:solidFill>
                <a:latin typeface="Trebuchet MS"/>
                <a:cs typeface="Arial"/>
              </a:rPr>
              <a:t>Distal malignant strictures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309D50E-E5F3-A15A-0C4D-5F1777645E24}"/>
              </a:ext>
            </a:extLst>
          </p:cNvPr>
          <p:cNvSpPr txBox="1"/>
          <p:nvPr/>
        </p:nvSpPr>
        <p:spPr>
          <a:xfrm>
            <a:off x="1763150" y="5994279"/>
            <a:ext cx="775097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b="0" dirty="0">
                <a:effectLst/>
                <a:latin typeface="BlinkMacSystemFont"/>
              </a:rPr>
              <a:t>ACG Clinical Guideline: Diagnosis and Management of Biliary Strictures. Am J Gastroenterol. 2023 Mar 1;118(3):405-426</a:t>
            </a:r>
          </a:p>
          <a:p>
            <a:pPr algn="r"/>
            <a:r>
              <a:rPr lang="en-US" sz="1100" dirty="0">
                <a:latin typeface="Cambria" panose="02040503050406030204" pitchFamily="18" charset="0"/>
              </a:rPr>
              <a:t>European Society of Gastrointestinal Endoscopy (ESGE) Guideline. Endoscopy. 2024 Dec 17.</a:t>
            </a:r>
            <a:endParaRPr lang="en-GB" sz="1100" dirty="0">
              <a:latin typeface="Cambria" panose="02040503050406030204" pitchFamily="18" charset="0"/>
            </a:endParaRPr>
          </a:p>
          <a:p>
            <a:pPr algn="r"/>
            <a:endParaRPr lang="en-GB" sz="1100" dirty="0"/>
          </a:p>
        </p:txBody>
      </p:sp>
      <p:pic>
        <p:nvPicPr>
          <p:cNvPr id="6" name="Picture 5" descr="FERNANDEZ PEREZ_ISABEL_CPRE_20070124_386322">
            <a:extLst>
              <a:ext uri="{FF2B5EF4-FFF2-40B4-BE49-F238E27FC236}">
                <a16:creationId xmlns:a16="http://schemas.microsoft.com/office/drawing/2014/main" id="{7D353984-1837-CA8B-DDA7-A659A85079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73758" y="1776591"/>
            <a:ext cx="3445475" cy="3714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69475615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B612B-9BE5-1016-8E02-BA932AAA77A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91440" tIns="45720" rIns="91440" bIns="45720" anchor="t">
            <a:normAutofit/>
          </a:bodyPr>
          <a:lstStyle/>
          <a:p>
            <a:pPr algn="just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Guidelines</a:t>
            </a: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 advise </a:t>
            </a:r>
            <a:r>
              <a:rPr lang="en-US" dirty="0">
                <a:solidFill>
                  <a:srgbClr val="C00000"/>
                </a:solidFill>
                <a:latin typeface="+mn-lt"/>
                <a:sym typeface="Wingdings" pitchFamily="2" charset="2"/>
              </a:rPr>
              <a:t>against</a:t>
            </a: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 the use of routine PBD in patients with an extrahepatic malignant stricture due to </a:t>
            </a:r>
            <a:r>
              <a:rPr lang="en-US" dirty="0" err="1">
                <a:solidFill>
                  <a:schemeClr val="tx1"/>
                </a:solidFill>
                <a:latin typeface="+mn-lt"/>
                <a:sym typeface="Wingdings" pitchFamily="2" charset="2"/>
              </a:rPr>
              <a:t>resectable</a:t>
            </a: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 cholangiocarcinoma.</a:t>
            </a:r>
            <a:endParaRPr lang="en-US" dirty="0">
              <a:solidFill>
                <a:schemeClr val="tx1"/>
              </a:solidFill>
            </a:endParaRPr>
          </a:p>
          <a:p>
            <a:pPr algn="just"/>
            <a:endParaRPr lang="en-US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PBD warranted in selected patients: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Acute cholangitis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Bilirubin</a:t>
            </a: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 levels &gt; 14.6 mg/dl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Intractable pruritus</a:t>
            </a:r>
            <a:endParaRPr lang="en-US" dirty="0">
              <a:solidFill>
                <a:schemeClr val="tx1"/>
              </a:solidFill>
              <a:latin typeface="+mn-lt"/>
              <a:sym typeface="Wingdings" pitchFamily="2" charset="2"/>
            </a:endParaRPr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Neoadjuvant therapy if jaundice is present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Expected delay in surgery &gt; 3-4 weeks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AF608AF2-FE70-BF20-6590-10B8892193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Pre-operative biliary drainage</a:t>
            </a:r>
          </a:p>
        </p:txBody>
      </p:sp>
      <p:sp>
        <p:nvSpPr>
          <p:cNvPr id="2" name="Text Box 8">
            <a:extLst>
              <a:ext uri="{FF2B5EF4-FFF2-40B4-BE49-F238E27FC236}">
                <a16:creationId xmlns:a16="http://schemas.microsoft.com/office/drawing/2014/main" id="{D2247D23-4E91-0BE0-A930-C0C1B4D0D9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3546" y="543767"/>
            <a:ext cx="4981383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>
                <a:solidFill>
                  <a:srgbClr val="FF0000"/>
                </a:solidFill>
                <a:latin typeface="Trebuchet MS"/>
                <a:cs typeface="Arial"/>
              </a:rPr>
              <a:t>Distal</a:t>
            </a:r>
            <a:r>
              <a:rPr lang="en-US" altLang="es-ES" sz="2400" dirty="0">
                <a:solidFill>
                  <a:srgbClr val="FF0000"/>
                </a:solidFill>
                <a:latin typeface="Trebuchet MS"/>
                <a:cs typeface="Arial"/>
              </a:rPr>
              <a:t> malignant strictures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BBD0B78-DB03-6D87-D5E4-0DEDC703BFEC}"/>
              </a:ext>
            </a:extLst>
          </p:cNvPr>
          <p:cNvSpPr txBox="1"/>
          <p:nvPr/>
        </p:nvSpPr>
        <p:spPr>
          <a:xfrm>
            <a:off x="6339840" y="5678339"/>
            <a:ext cx="541905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0" i="1" dirty="0">
                <a:effectLst/>
              </a:rPr>
              <a:t>ACG Clinical Guideline: Diagnosis and Management of Biliary Strictures. Am J Gastroenterol. 2023 Mar 1;118(3):405-426</a:t>
            </a:r>
            <a:endParaRPr lang="en-GB" sz="1400" i="1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FB7D64E-FFBF-2064-4614-E7F8E1845285}"/>
              </a:ext>
            </a:extLst>
          </p:cNvPr>
          <p:cNvSpPr txBox="1">
            <a:spLocks/>
          </p:cNvSpPr>
          <p:nvPr/>
        </p:nvSpPr>
        <p:spPr>
          <a:xfrm>
            <a:off x="8510954" y="3283537"/>
            <a:ext cx="1666712" cy="68950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46DAB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If PBD needed</a:t>
            </a:r>
            <a:endParaRPr lang="en-GB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89A83D56-9285-83C3-564C-F91E76362315}"/>
              </a:ext>
            </a:extLst>
          </p:cNvPr>
          <p:cNvSpPr txBox="1">
            <a:spLocks/>
          </p:cNvSpPr>
          <p:nvPr/>
        </p:nvSpPr>
        <p:spPr>
          <a:xfrm>
            <a:off x="8347850" y="4728199"/>
            <a:ext cx="2133597" cy="689509"/>
          </a:xfrm>
          <a:prstGeom prst="rect">
            <a:avLst/>
          </a:prstGeom>
          <a:ln w="19050"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46DAB"/>
                </a:solidFill>
                <a:latin typeface="Calibri" panose="020F0502020204030204" pitchFamily="34" charset="0"/>
                <a:ea typeface="+mj-ea"/>
                <a:cs typeface="Calibri" panose="020F0502020204030204" pitchFamily="34" charset="0"/>
              </a:defRPr>
            </a:lvl1pPr>
          </a:lstStyle>
          <a:p>
            <a:r>
              <a:rPr lang="en-GB" sz="1800" b="0" dirty="0">
                <a:solidFill>
                  <a:schemeClr val="tx1">
                    <a:lumMod val="95000"/>
                    <a:lumOff val="5000"/>
                  </a:schemeClr>
                </a:solidFill>
              </a:rPr>
              <a:t>ERCP + fully-covered metal stent (SEMS)</a:t>
            </a:r>
            <a:endParaRPr lang="en-GB" sz="180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460B7B8-172C-03CA-9C02-F9736BA25F70}"/>
              </a:ext>
            </a:extLst>
          </p:cNvPr>
          <p:cNvCxnSpPr/>
          <p:nvPr/>
        </p:nvCxnSpPr>
        <p:spPr>
          <a:xfrm>
            <a:off x="9193236" y="4079631"/>
            <a:ext cx="0" cy="450166"/>
          </a:xfrm>
          <a:prstGeom prst="straightConnector1">
            <a:avLst/>
          </a:prstGeom>
          <a:ln w="28575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9880929"/>
      </p:ext>
    </p:extLst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B612B-9BE5-1016-8E02-BA932AAA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3973" y="1740209"/>
            <a:ext cx="8100527" cy="4137148"/>
          </a:xfrm>
        </p:spPr>
        <p:txBody>
          <a:bodyPr lIns="91440" tIns="45720" rIns="91440" bIns="45720" anchor="t">
            <a:normAutofit/>
          </a:bodyPr>
          <a:lstStyle/>
          <a:p>
            <a:endParaRPr lang="en-US" dirty="0">
              <a:solidFill>
                <a:schemeClr val="tx1"/>
              </a:solidFill>
            </a:endParaRPr>
          </a:p>
          <a:p>
            <a:r>
              <a:rPr lang="en-US" b="1" dirty="0">
                <a:solidFill>
                  <a:schemeClr val="tx1"/>
                </a:solidFill>
              </a:rPr>
              <a:t>B) Borderline </a:t>
            </a:r>
            <a:r>
              <a:rPr lang="en-US" b="1" dirty="0" err="1">
                <a:solidFill>
                  <a:schemeClr val="tx1"/>
                </a:solidFill>
              </a:rPr>
              <a:t>resectable</a:t>
            </a:r>
            <a:r>
              <a:rPr lang="en-US" b="1" dirty="0">
                <a:solidFill>
                  <a:schemeClr val="tx1"/>
                </a:solidFill>
              </a:rPr>
              <a:t> or unresectable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ERCP is the preferred modality if drainage is needed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In the last 5-10 years 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 EUS-BD has emerged as an option (more data needed)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Both Plastic stents and metal (SEMS) are effective for initial relief of biliary obstruction.</a:t>
            </a: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Metal </a:t>
            </a:r>
            <a:r>
              <a:rPr lang="en-US" b="1" dirty="0">
                <a:solidFill>
                  <a:srgbClr val="C00000"/>
                </a:solidFill>
                <a:sym typeface="Wingdings" pitchFamily="2" charset="2"/>
              </a:rPr>
              <a:t>SEMS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 provide a longer patency and reduce cholangitis events</a:t>
            </a:r>
            <a:endParaRPr lang="en-US" dirty="0">
              <a:solidFill>
                <a:schemeClr val="tx1"/>
              </a:solidFill>
            </a:endParaRP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rgbClr val="000000"/>
              </a:solidFill>
            </a:endParaRPr>
          </a:p>
          <a:p>
            <a:pPr lvl="1"/>
            <a:endParaRPr lang="en-US" dirty="0"/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F3FD31B0-7E3E-38A9-A05F-5D842F97F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38" y="1317491"/>
            <a:ext cx="4981383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>
                <a:solidFill>
                  <a:srgbClr val="FF0000"/>
                </a:solidFill>
                <a:latin typeface="Trebuchet MS"/>
                <a:cs typeface="Arial"/>
              </a:rPr>
              <a:t>Distal malignant strictures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AC2D2EF9-FFD6-9D30-2F47-E8529918E4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4247" y="4932002"/>
            <a:ext cx="3828778" cy="82843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 dirty="0">
                <a:solidFill>
                  <a:srgbClr val="C00000"/>
                </a:solidFill>
                <a:latin typeface="Trebuchet MS"/>
                <a:cs typeface="Arial"/>
              </a:rPr>
              <a:t>SEMS preferred over Plastic Stents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B88D6DD4-0415-8A8E-8067-193640C97F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8956" y="406238"/>
            <a:ext cx="8553157" cy="549597"/>
          </a:xfrm>
        </p:spPr>
        <p:txBody>
          <a:bodyPr>
            <a:normAutofit/>
          </a:bodyPr>
          <a:lstStyle/>
          <a:p>
            <a:r>
              <a:rPr lang="en-US" dirty="0"/>
              <a:t>Drainage of malignant biliary strictures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ACC86D6-D40B-EA48-4EA9-A4CFE76CA379}"/>
              </a:ext>
            </a:extLst>
          </p:cNvPr>
          <p:cNvSpPr txBox="1"/>
          <p:nvPr/>
        </p:nvSpPr>
        <p:spPr>
          <a:xfrm>
            <a:off x="1763150" y="5994279"/>
            <a:ext cx="7750972" cy="6001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100" b="0" dirty="0">
                <a:effectLst/>
                <a:latin typeface="BlinkMacSystemFont"/>
              </a:rPr>
              <a:t>ACG Clinical Guideline: Diagnosis and Management of Biliary Strictures. Am J Gastroenterol. 2023 Mar 1;118(3):405-426</a:t>
            </a:r>
          </a:p>
          <a:p>
            <a:pPr algn="r"/>
            <a:r>
              <a:rPr lang="en-US" sz="1100" dirty="0">
                <a:latin typeface="Cambria" panose="02040503050406030204" pitchFamily="18" charset="0"/>
              </a:rPr>
              <a:t>European Society of Gastrointestinal Endoscopy (ESGE) Guideline. Endoscopy. 2024 Dec 17.</a:t>
            </a:r>
            <a:endParaRPr lang="en-GB" sz="1100" dirty="0">
              <a:latin typeface="Cambria" panose="02040503050406030204" pitchFamily="18" charset="0"/>
            </a:endParaRPr>
          </a:p>
          <a:p>
            <a:pPr algn="r"/>
            <a:endParaRPr lang="en-GB" sz="11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805FA11-F910-2271-16A8-012F677493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9269" y="3429000"/>
            <a:ext cx="2619375" cy="174307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E9EF5D19-39D0-F35F-8DD9-F2C428FCE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t="30653" r="6626" b="19061"/>
          <a:stretch>
            <a:fillRect/>
          </a:stretch>
        </p:blipFill>
        <p:spPr>
          <a:xfrm>
            <a:off x="8677469" y="1412838"/>
            <a:ext cx="2982977" cy="17673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13868"/>
      </p:ext>
    </p:extLst>
  </p:cSld>
  <p:clrMapOvr>
    <a:masterClrMapping/>
  </p:clrMapOvr>
  <p:transition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:\PHOTOS PROFESSIONNELLES\ERCP\JONGEN_ROBERT_CWR_20081013_294995.JPG">
            <a:extLst>
              <a:ext uri="{FF2B5EF4-FFF2-40B4-BE49-F238E27FC236}">
                <a16:creationId xmlns:a16="http://schemas.microsoft.com/office/drawing/2014/main" id="{5E3A3AB7-AF4A-DAC3-CE15-E0F836F84E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3" b="1124"/>
          <a:stretch/>
        </p:blipFill>
        <p:spPr bwMode="auto">
          <a:xfrm>
            <a:off x="2834806" y="259109"/>
            <a:ext cx="3261194" cy="32460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E:\PHOTOS PROFESSIONNELLES\ERCP\JONGEN_ROBERT_CWR_20081013_294997.JPG">
            <a:extLst>
              <a:ext uri="{FF2B5EF4-FFF2-40B4-BE49-F238E27FC236}">
                <a16:creationId xmlns:a16="http://schemas.microsoft.com/office/drawing/2014/main" id="{FC31F1DC-D1AC-9592-E6E8-86DCA0663B3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652" b="1295"/>
          <a:stretch/>
        </p:blipFill>
        <p:spPr bwMode="auto">
          <a:xfrm>
            <a:off x="7193478" y="335268"/>
            <a:ext cx="3190585" cy="316989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E:\PHOTOS PROFESSIONNELLES\ERCP\JONGEN_ROBERT_CWR_20081013_294998.JPG">
            <a:extLst>
              <a:ext uri="{FF2B5EF4-FFF2-40B4-BE49-F238E27FC236}">
                <a16:creationId xmlns:a16="http://schemas.microsoft.com/office/drawing/2014/main" id="{D48DB75A-6FFD-2187-78AB-F243D38C474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89" b="2418"/>
          <a:stretch/>
        </p:blipFill>
        <p:spPr bwMode="auto">
          <a:xfrm>
            <a:off x="2834806" y="3626883"/>
            <a:ext cx="3261194" cy="2994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E:\PHOTOS PROFESSIONNELLES\ERCP\JONGEN_ROBERT_CWR_20081013_294981.JPG">
            <a:extLst>
              <a:ext uri="{FF2B5EF4-FFF2-40B4-BE49-F238E27FC236}">
                <a16:creationId xmlns:a16="http://schemas.microsoft.com/office/drawing/2014/main" id="{A34B8F08-5E47-F2D2-7FC1-AAE89B0D30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478" y="3626883"/>
            <a:ext cx="3190584" cy="294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8">
            <a:extLst>
              <a:ext uri="{FF2B5EF4-FFF2-40B4-BE49-F238E27FC236}">
                <a16:creationId xmlns:a16="http://schemas.microsoft.com/office/drawing/2014/main" id="{5B1D8245-DFFD-1B98-3CFD-EB80BF0695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826" y="3014784"/>
            <a:ext cx="2067951" cy="82843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1600" dirty="0">
                <a:solidFill>
                  <a:srgbClr val="C00000"/>
                </a:solidFill>
                <a:latin typeface="Trebuchet MS"/>
                <a:cs typeface="Arial"/>
              </a:rPr>
              <a:t>Distal malignant biliary obstruction drained with SEMS</a:t>
            </a:r>
          </a:p>
        </p:txBody>
      </p:sp>
    </p:spTree>
    <p:extLst>
      <p:ext uri="{BB962C8B-B14F-4D97-AF65-F5344CB8AC3E}">
        <p14:creationId xmlns:p14="http://schemas.microsoft.com/office/powerpoint/2010/main" val="17956127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/>
          <p:cNvSpPr txBox="1"/>
          <p:nvPr/>
        </p:nvSpPr>
        <p:spPr>
          <a:xfrm>
            <a:off x="3893906" y="246579"/>
            <a:ext cx="3730783" cy="830997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/>
              <a:t>Distal malignant </a:t>
            </a:r>
            <a:r>
              <a:rPr lang="en-US" sz="2400" b="1" dirty="0"/>
              <a:t>biliary obstruction</a:t>
            </a:r>
          </a:p>
        </p:txBody>
      </p:sp>
      <p:sp>
        <p:nvSpPr>
          <p:cNvPr id="5" name="4 CuadroTexto"/>
          <p:cNvSpPr txBox="1"/>
          <p:nvPr/>
        </p:nvSpPr>
        <p:spPr>
          <a:xfrm>
            <a:off x="1714072" y="1816814"/>
            <a:ext cx="2446961" cy="584775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Borderline </a:t>
            </a:r>
            <a:r>
              <a:rPr lang="en-US" sz="1600" b="1" dirty="0" err="1"/>
              <a:t>resectable</a:t>
            </a:r>
            <a:r>
              <a:rPr lang="en-US" sz="1600" b="1" dirty="0"/>
              <a:t> / unresectable</a:t>
            </a:r>
          </a:p>
        </p:txBody>
      </p:sp>
      <p:sp>
        <p:nvSpPr>
          <p:cNvPr id="6" name="5 CuadroTexto"/>
          <p:cNvSpPr txBox="1"/>
          <p:nvPr/>
        </p:nvSpPr>
        <p:spPr>
          <a:xfrm>
            <a:off x="376720" y="3099371"/>
            <a:ext cx="2446961" cy="338554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No surgery expected</a:t>
            </a:r>
          </a:p>
        </p:txBody>
      </p:sp>
      <p:sp>
        <p:nvSpPr>
          <p:cNvPr id="7" name="6 CuadroTexto"/>
          <p:cNvSpPr txBox="1"/>
          <p:nvPr/>
        </p:nvSpPr>
        <p:spPr>
          <a:xfrm>
            <a:off x="2974369" y="3107932"/>
            <a:ext cx="2446961" cy="584775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Surgery expected after neoadjuvant therapy</a:t>
            </a:r>
          </a:p>
        </p:txBody>
      </p:sp>
      <p:sp>
        <p:nvSpPr>
          <p:cNvPr id="8" name="7 CuadroTexto"/>
          <p:cNvSpPr txBox="1"/>
          <p:nvPr/>
        </p:nvSpPr>
        <p:spPr>
          <a:xfrm>
            <a:off x="379602" y="4258643"/>
            <a:ext cx="2446961" cy="646331"/>
          </a:xfrm>
          <a:prstGeom prst="rect">
            <a:avLst/>
          </a:prstGeom>
          <a:solidFill>
            <a:srgbClr val="7030A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ERCP +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Uncovered SEMS</a:t>
            </a:r>
          </a:p>
        </p:txBody>
      </p:sp>
      <p:pic>
        <p:nvPicPr>
          <p:cNvPr id="9" name="Picture 9" descr="ANd9GcTMVXiLyK2pSD_JnKVMaM_HDoKMg3JV1vZZSNCcQEBpyfMdRQr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662" y="4949671"/>
            <a:ext cx="1743075" cy="1743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/>
          <p:cNvSpPr txBox="1"/>
          <p:nvPr/>
        </p:nvSpPr>
        <p:spPr>
          <a:xfrm>
            <a:off x="2975498" y="4267205"/>
            <a:ext cx="2446961" cy="646331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ERCP +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Fully-covered SEMS</a:t>
            </a:r>
          </a:p>
        </p:txBody>
      </p:sp>
      <p:pic>
        <p:nvPicPr>
          <p:cNvPr id="11" name="Picture 11" descr="ANd9GcQR9OH-4bSSiIrciyatX7pssj0ZNyfoserrVTKculdnHSffmhX-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8841" y="4951381"/>
            <a:ext cx="1478015" cy="1723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11 CuadroTexto"/>
          <p:cNvSpPr txBox="1"/>
          <p:nvPr/>
        </p:nvSpPr>
        <p:spPr>
          <a:xfrm>
            <a:off x="7267838" y="1825377"/>
            <a:ext cx="2446961" cy="584775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 err="1"/>
              <a:t>Resectable</a:t>
            </a:r>
            <a:endParaRPr lang="en-US" sz="1600" b="1" dirty="0"/>
          </a:p>
          <a:p>
            <a:pPr algn="ctr"/>
            <a:r>
              <a:rPr lang="en-US" sz="1600" b="1"/>
              <a:t>Surgery in &lt; 4 w</a:t>
            </a:r>
          </a:p>
        </p:txBody>
      </p:sp>
      <p:sp>
        <p:nvSpPr>
          <p:cNvPr id="13" name="12 CuadroTexto"/>
          <p:cNvSpPr txBox="1"/>
          <p:nvPr/>
        </p:nvSpPr>
        <p:spPr>
          <a:xfrm>
            <a:off x="6250113" y="3085671"/>
            <a:ext cx="2446961" cy="369332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Bil</a:t>
            </a:r>
            <a:r>
              <a:rPr lang="es-ES" dirty="0"/>
              <a:t> ≤ 14.6 mg/</a:t>
            </a:r>
            <a:r>
              <a:rPr lang="es-ES" dirty="0" err="1"/>
              <a:t>dL</a:t>
            </a:r>
            <a:endParaRPr lang="es-ES" dirty="0"/>
          </a:p>
        </p:txBody>
      </p:sp>
      <p:pic>
        <p:nvPicPr>
          <p:cNvPr id="157698" name="Picture 2" descr="Nuevas aplicaciones en cirugía lás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15371" y="4949671"/>
            <a:ext cx="2311686" cy="1618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CuadroTexto"/>
          <p:cNvSpPr txBox="1"/>
          <p:nvPr/>
        </p:nvSpPr>
        <p:spPr>
          <a:xfrm>
            <a:off x="6247734" y="4378507"/>
            <a:ext cx="2446961" cy="369332"/>
          </a:xfrm>
          <a:prstGeom prst="rect">
            <a:avLst/>
          </a:prstGeom>
          <a:solidFill>
            <a:srgbClr val="08693E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Surgery</a:t>
            </a:r>
          </a:p>
        </p:txBody>
      </p:sp>
      <p:sp>
        <p:nvSpPr>
          <p:cNvPr id="16" name="15 CuadroTexto"/>
          <p:cNvSpPr txBox="1"/>
          <p:nvPr/>
        </p:nvSpPr>
        <p:spPr>
          <a:xfrm>
            <a:off x="9084029" y="3083960"/>
            <a:ext cx="2446961" cy="369332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Bil</a:t>
            </a:r>
            <a:r>
              <a:rPr lang="es-ES" dirty="0"/>
              <a:t> &gt; 2.3 mg/</a:t>
            </a:r>
            <a:r>
              <a:rPr lang="es-ES" dirty="0" err="1"/>
              <a:t>dL</a:t>
            </a:r>
            <a:endParaRPr lang="es-ES" dirty="0"/>
          </a:p>
        </p:txBody>
      </p:sp>
      <p:sp>
        <p:nvSpPr>
          <p:cNvPr id="19" name="18 CuadroTexto"/>
          <p:cNvSpPr txBox="1"/>
          <p:nvPr/>
        </p:nvSpPr>
        <p:spPr>
          <a:xfrm>
            <a:off x="9082224" y="4265495"/>
            <a:ext cx="2446961" cy="646331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ERCP +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Fully-covered SEMS</a:t>
            </a:r>
          </a:p>
        </p:txBody>
      </p:sp>
      <p:pic>
        <p:nvPicPr>
          <p:cNvPr id="20" name="Picture 11" descr="ANd9GcQR9OH-4bSSiIrciyatX7pssj0ZNyfoserrVTKculdnHSffmhX-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696" y="4951381"/>
            <a:ext cx="1478015" cy="172348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3" name="Elbow Connector 2"/>
          <p:cNvCxnSpPr>
            <a:cxnSpLocks/>
            <a:stCxn id="4" idx="2"/>
            <a:endCxn id="5" idx="0"/>
          </p:cNvCxnSpPr>
          <p:nvPr/>
        </p:nvCxnSpPr>
        <p:spPr>
          <a:xfrm rot="5400000">
            <a:off x="3978807" y="36323"/>
            <a:ext cx="739238" cy="282174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/>
          <p:cNvCxnSpPr>
            <a:cxnSpLocks/>
            <a:stCxn id="4" idx="2"/>
            <a:endCxn id="12" idx="0"/>
          </p:cNvCxnSpPr>
          <p:nvPr/>
        </p:nvCxnSpPr>
        <p:spPr>
          <a:xfrm rot="16200000" flipH="1">
            <a:off x="6751408" y="85465"/>
            <a:ext cx="747801" cy="273202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/>
          <p:cNvCxnSpPr>
            <a:stCxn id="5" idx="2"/>
            <a:endCxn id="6" idx="0"/>
          </p:cNvCxnSpPr>
          <p:nvPr/>
        </p:nvCxnSpPr>
        <p:spPr>
          <a:xfrm rot="5400000">
            <a:off x="1919986" y="2081804"/>
            <a:ext cx="697782" cy="13373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/>
          <p:cNvCxnSpPr>
            <a:stCxn id="5" idx="2"/>
            <a:endCxn id="7" idx="0"/>
          </p:cNvCxnSpPr>
          <p:nvPr/>
        </p:nvCxnSpPr>
        <p:spPr>
          <a:xfrm rot="16200000" flipH="1">
            <a:off x="3214530" y="2124611"/>
            <a:ext cx="706343" cy="126029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/>
          <p:cNvCxnSpPr>
            <a:stCxn id="6" idx="2"/>
            <a:endCxn id="8" idx="0"/>
          </p:cNvCxnSpPr>
          <p:nvPr/>
        </p:nvCxnSpPr>
        <p:spPr>
          <a:xfrm rot="16200000" flipH="1">
            <a:off x="1191283" y="3846843"/>
            <a:ext cx="820718" cy="288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/>
          <p:cNvCxnSpPr>
            <a:stCxn id="7" idx="2"/>
            <a:endCxn id="10" idx="0"/>
          </p:cNvCxnSpPr>
          <p:nvPr/>
        </p:nvCxnSpPr>
        <p:spPr>
          <a:xfrm rot="16200000" flipH="1">
            <a:off x="3911165" y="3979391"/>
            <a:ext cx="574498" cy="112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/>
          <p:cNvCxnSpPr>
            <a:stCxn id="12" idx="2"/>
            <a:endCxn id="13" idx="0"/>
          </p:cNvCxnSpPr>
          <p:nvPr/>
        </p:nvCxnSpPr>
        <p:spPr>
          <a:xfrm rot="5400000">
            <a:off x="7644698" y="2239049"/>
            <a:ext cx="675519" cy="101772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/>
          <p:cNvCxnSpPr>
            <a:stCxn id="12" idx="2"/>
            <a:endCxn id="16" idx="0"/>
          </p:cNvCxnSpPr>
          <p:nvPr/>
        </p:nvCxnSpPr>
        <p:spPr>
          <a:xfrm rot="16200000" flipH="1">
            <a:off x="9062510" y="1838960"/>
            <a:ext cx="673808" cy="1816191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/>
          <p:cNvCxnSpPr/>
          <p:nvPr/>
        </p:nvCxnSpPr>
        <p:spPr>
          <a:xfrm rot="5400000">
            <a:off x="7010653" y="3915567"/>
            <a:ext cx="923504" cy="237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/>
          <p:cNvCxnSpPr>
            <a:stCxn id="16" idx="2"/>
            <a:endCxn id="19" idx="0"/>
          </p:cNvCxnSpPr>
          <p:nvPr/>
        </p:nvCxnSpPr>
        <p:spPr>
          <a:xfrm rot="5400000">
            <a:off x="9900507" y="3858491"/>
            <a:ext cx="812203" cy="180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734E6EF7-7E41-6AF9-797D-DD5BF4085355}"/>
              </a:ext>
            </a:extLst>
          </p:cNvPr>
          <p:cNvSpPr txBox="1"/>
          <p:nvPr/>
        </p:nvSpPr>
        <p:spPr>
          <a:xfrm>
            <a:off x="6553200" y="2704502"/>
            <a:ext cx="827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600" dirty="0"/>
              <a:t>YES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F4CFD3E-4F44-A339-371F-E47BA687BF5F}"/>
              </a:ext>
            </a:extLst>
          </p:cNvPr>
          <p:cNvSpPr txBox="1"/>
          <p:nvPr/>
        </p:nvSpPr>
        <p:spPr>
          <a:xfrm>
            <a:off x="10520333" y="2669333"/>
            <a:ext cx="524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/>
              <a:t>NO</a:t>
            </a: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2E859D5B-0FD2-5B3D-D2DE-C35F5E7A92D3}"/>
              </a:ext>
            </a:extLst>
          </p:cNvPr>
          <p:cNvSpPr txBox="1"/>
          <p:nvPr/>
        </p:nvSpPr>
        <p:spPr>
          <a:xfrm>
            <a:off x="2048256" y="6614104"/>
            <a:ext cx="82509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 err="1"/>
              <a:t>Dorrell</a:t>
            </a:r>
            <a:r>
              <a:rPr lang="es-ES" sz="700" dirty="0"/>
              <a:t> R, </a:t>
            </a:r>
            <a:r>
              <a:rPr lang="es-ES" sz="700" dirty="0" err="1"/>
              <a:t>Pawa</a:t>
            </a:r>
            <a:r>
              <a:rPr lang="es-ES" sz="700" dirty="0"/>
              <a:t> S, Zhou Y, </a:t>
            </a:r>
            <a:r>
              <a:rPr lang="es-ES" sz="700" dirty="0" err="1"/>
              <a:t>Lalwani</a:t>
            </a:r>
            <a:r>
              <a:rPr lang="es-ES" sz="700" dirty="0"/>
              <a:t> N, </a:t>
            </a:r>
            <a:r>
              <a:rPr lang="es-ES" sz="700" dirty="0" err="1"/>
              <a:t>Pawa</a:t>
            </a:r>
            <a:r>
              <a:rPr lang="es-ES" sz="700" dirty="0"/>
              <a:t> R. </a:t>
            </a:r>
            <a:r>
              <a:rPr lang="es-ES" sz="700" dirty="0" err="1"/>
              <a:t>The</a:t>
            </a:r>
            <a:r>
              <a:rPr lang="es-ES" sz="700" dirty="0"/>
              <a:t> </a:t>
            </a:r>
            <a:r>
              <a:rPr lang="es-ES" sz="700" dirty="0" err="1"/>
              <a:t>diagnostic</a:t>
            </a:r>
            <a:r>
              <a:rPr lang="es-ES" sz="700" dirty="0"/>
              <a:t> </a:t>
            </a:r>
            <a:r>
              <a:rPr lang="es-ES" sz="700" dirty="0" err="1"/>
              <a:t>dilemma</a:t>
            </a:r>
            <a:r>
              <a:rPr lang="es-ES" sz="700" dirty="0"/>
              <a:t> </a:t>
            </a:r>
            <a:r>
              <a:rPr lang="es-ES" sz="700" dirty="0" err="1"/>
              <a:t>of</a:t>
            </a:r>
            <a:r>
              <a:rPr lang="es-ES" sz="700" dirty="0"/>
              <a:t>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strictures</a:t>
            </a:r>
            <a:r>
              <a:rPr lang="es-ES" sz="700" dirty="0"/>
              <a:t>. </a:t>
            </a:r>
            <a:r>
              <a:rPr lang="es-ES" sz="700" dirty="0" err="1"/>
              <a:t>Diagnostics</a:t>
            </a:r>
            <a:r>
              <a:rPr lang="es-ES" sz="700" dirty="0"/>
              <a:t> (</a:t>
            </a:r>
            <a:r>
              <a:rPr lang="es-ES" sz="700" dirty="0" err="1"/>
              <a:t>Basel</a:t>
            </a:r>
            <a:r>
              <a:rPr lang="es-ES" sz="700" dirty="0"/>
              <a:t>) [Internet]. 2020;10(5):337. Disponible en: http://dx.doi.org/10.3390/diagnostics10050337</a:t>
            </a:r>
          </a:p>
        </p:txBody>
      </p:sp>
    </p:spTree>
    <p:extLst>
      <p:ext uri="{BB962C8B-B14F-4D97-AF65-F5344CB8AC3E}">
        <p14:creationId xmlns:p14="http://schemas.microsoft.com/office/powerpoint/2010/main" val="1444612750"/>
      </p:ext>
    </p:extLst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254041-AE21-89B3-48AD-EF423CE88B6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0" dirty="0">
                <a:solidFill>
                  <a:srgbClr val="002060"/>
                </a:solidFill>
              </a:rPr>
              <a:t>Optimal Mangemnet of Biliary Strictures</a:t>
            </a:r>
            <a:endParaRPr lang="en-US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69BE14E-E581-CB9D-32CE-B004F764394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44680" y="3641233"/>
            <a:ext cx="6557513" cy="793630"/>
          </a:xfrm>
        </p:spPr>
        <p:txBody>
          <a:bodyPr/>
          <a:lstStyle/>
          <a:p>
            <a:r>
              <a:rPr lang="es-ES" i="1" dirty="0">
                <a:solidFill>
                  <a:srgbClr val="FF0000"/>
                </a:solidFill>
              </a:rPr>
              <a:t>ANDRES CARDENAS, MD, MMSc, PhD, AGAF, FAASLD</a:t>
            </a:r>
            <a:br>
              <a:rPr lang="es-ES" i="1" dirty="0">
                <a:solidFill>
                  <a:srgbClr val="FF0000"/>
                </a:solidFill>
              </a:rPr>
            </a:br>
            <a:endParaRPr lang="es-ES" i="1" dirty="0">
              <a:solidFill>
                <a:srgbClr val="FF0000"/>
              </a:solidFill>
            </a:endParaRPr>
          </a:p>
          <a:p>
            <a:r>
              <a:rPr lang="es-ES" i="1" dirty="0">
                <a:solidFill>
                  <a:srgbClr val="FF0000"/>
                </a:solidFill>
              </a:rPr>
              <a:t>Faculty Member &amp; Consultant</a:t>
            </a:r>
            <a:br>
              <a:rPr lang="es-ES" i="1" dirty="0">
                <a:solidFill>
                  <a:srgbClr val="FF0000"/>
                </a:solidFill>
              </a:rPr>
            </a:br>
            <a:r>
              <a:rPr lang="es-ES" i="1" dirty="0">
                <a:solidFill>
                  <a:srgbClr val="FF0000"/>
                </a:solidFill>
              </a:rPr>
              <a:t>Institute of Digestive Diseases &amp; Metabolism</a:t>
            </a:r>
            <a:br>
              <a:rPr lang="es-ES" i="1" dirty="0">
                <a:solidFill>
                  <a:srgbClr val="FF0000"/>
                </a:solidFill>
              </a:rPr>
            </a:br>
            <a:r>
              <a:rPr lang="es-ES" i="1" dirty="0">
                <a:solidFill>
                  <a:srgbClr val="FF0000"/>
                </a:solidFill>
              </a:rPr>
              <a:t>Hospital Clinic - Barcelona</a:t>
            </a:r>
            <a:br>
              <a:rPr lang="es-ES" i="1" dirty="0">
                <a:solidFill>
                  <a:srgbClr val="FF0000"/>
                </a:solidFill>
              </a:rPr>
            </a:br>
            <a:r>
              <a:rPr lang="es-ES" i="1" dirty="0">
                <a:solidFill>
                  <a:srgbClr val="FF0000"/>
                </a:solidFill>
              </a:rPr>
              <a:t>Associate Professor of Medicine, University of Barcelona</a:t>
            </a:r>
          </a:p>
        </p:txBody>
      </p:sp>
    </p:spTree>
    <p:extLst>
      <p:ext uri="{BB962C8B-B14F-4D97-AF65-F5344CB8AC3E}">
        <p14:creationId xmlns:p14="http://schemas.microsoft.com/office/powerpoint/2010/main" val="3313805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B612B-9BE5-1016-8E02-BA932AAA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00" y="1938215"/>
            <a:ext cx="11064240" cy="4137148"/>
          </a:xfrm>
        </p:spPr>
        <p:txBody>
          <a:bodyPr lIns="91440" tIns="45720" rIns="91440" bIns="45720" anchor="t"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A) </a:t>
            </a:r>
            <a:r>
              <a:rPr lang="en-US" b="1" dirty="0" err="1">
                <a:solidFill>
                  <a:schemeClr val="tx1"/>
                </a:solidFill>
              </a:rPr>
              <a:t>Resectable</a:t>
            </a:r>
            <a:r>
              <a:rPr lang="en-US" b="1" dirty="0">
                <a:solidFill>
                  <a:schemeClr val="tx1"/>
                </a:solidFill>
              </a:rPr>
              <a:t> lesions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Surgery must be the target</a:t>
            </a:r>
            <a:endParaRPr lang="en-US" sz="2000" dirty="0">
              <a:solidFill>
                <a:schemeClr val="tx1"/>
              </a:solidFill>
            </a:endParaRPr>
          </a:p>
          <a:p>
            <a:pPr lvl="1"/>
            <a:r>
              <a:rPr lang="en-US" sz="2000" dirty="0">
                <a:solidFill>
                  <a:schemeClr val="tx1"/>
                </a:solidFill>
                <a:sym typeface="Wingdings" pitchFamily="2" charset="2"/>
              </a:rPr>
              <a:t>Pre-operative biliary drainage not always recommended.</a:t>
            </a:r>
            <a:endParaRPr lang="en-US" sz="2000" dirty="0">
              <a:solidFill>
                <a:schemeClr val="tx1"/>
              </a:solidFill>
            </a:endParaRPr>
          </a:p>
          <a:p>
            <a:pPr lvl="1"/>
            <a:r>
              <a:rPr lang="en-US" sz="2000">
                <a:solidFill>
                  <a:schemeClr val="tx1"/>
                </a:solidFill>
                <a:highlight>
                  <a:srgbClr val="FFFFFF"/>
                </a:highlight>
              </a:rPr>
              <a:t>Unilateral drainage in the remnant lobe is considered before surgery.</a:t>
            </a:r>
            <a:endParaRPr lang="en-US" sz="200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Drainage</a:t>
            </a:r>
            <a:r>
              <a:rPr lang="en-US" dirty="0">
                <a:solidFill>
                  <a:schemeClr val="tx1"/>
                </a:solidFill>
                <a:latin typeface="+mn-lt"/>
                <a:sym typeface="Wingdings" pitchFamily="2" charset="2"/>
              </a:rPr>
              <a:t> warranted in selected patients:</a:t>
            </a:r>
            <a:endParaRPr lang="en-US" dirty="0">
              <a:solidFill>
                <a:schemeClr val="tx1"/>
              </a:solidFill>
              <a:latin typeface="+mn-lt"/>
            </a:endParaRPr>
          </a:p>
          <a:p>
            <a:pPr marL="514350" indent="-514350" algn="just">
              <a:buAutoNum type="arabicPeriod"/>
            </a:pPr>
            <a:r>
              <a:rPr lang="en-US">
                <a:solidFill>
                  <a:schemeClr val="tx1"/>
                </a:solidFill>
              </a:rPr>
              <a:t>Acute cholangitis</a:t>
            </a:r>
          </a:p>
          <a:p>
            <a:pPr marL="514350" indent="-514350" algn="just">
              <a:buAutoNum type="arabicPeriod"/>
            </a:pPr>
            <a:r>
              <a:rPr lang="en-US">
                <a:solidFill>
                  <a:schemeClr val="tx1"/>
                </a:solidFill>
              </a:rPr>
              <a:t>Bilirubin levels &gt; 14.6 mg/dl</a:t>
            </a:r>
          </a:p>
          <a:p>
            <a:pPr marL="514350" indent="-514350" algn="just">
              <a:buAutoNum type="arabicPeriod"/>
            </a:pPr>
            <a:r>
              <a:rPr lang="en-US">
                <a:solidFill>
                  <a:schemeClr val="tx1"/>
                </a:solidFill>
              </a:rPr>
              <a:t>Intractable pruritus</a:t>
            </a:r>
          </a:p>
          <a:p>
            <a:pPr marL="514350" indent="-514350" algn="just">
              <a:buAutoNum type="arabicPeriod"/>
            </a:pPr>
            <a:r>
              <a:rPr lang="en-US">
                <a:solidFill>
                  <a:schemeClr val="tx1"/>
                </a:solidFill>
              </a:rPr>
              <a:t>Neoadjuvant therapy if jaundice is present</a:t>
            </a:r>
          </a:p>
          <a:p>
            <a:pPr marL="514350" indent="-514350" algn="just">
              <a:buAutoNum type="arabicPeriod"/>
            </a:pPr>
            <a:r>
              <a:rPr lang="en-US">
                <a:solidFill>
                  <a:schemeClr val="tx1"/>
                </a:solidFill>
              </a:rPr>
              <a:t>Expected delay in surgery &gt; 3-4 weeks</a:t>
            </a:r>
            <a:endParaRPr lang="en-US"/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pPr lvl="1"/>
            <a:endParaRPr lang="en-US" dirty="0">
              <a:sym typeface="Wingdings" pitchFamily="2" charset="2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F3FD31B0-7E3E-38A9-A05F-5D842F97F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38" y="1317491"/>
            <a:ext cx="5431550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 dirty="0">
                <a:solidFill>
                  <a:srgbClr val="FF0000"/>
                </a:solidFill>
                <a:latin typeface="Trebuchet MS"/>
                <a:cs typeface="Arial"/>
              </a:rPr>
              <a:t>Hilar / perihilar malignant strictures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25EB520C-CCC8-DB5F-85B6-53FCAF36D7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421" y="427941"/>
            <a:ext cx="8553157" cy="549597"/>
          </a:xfrm>
        </p:spPr>
        <p:txBody>
          <a:bodyPr>
            <a:normAutofit/>
          </a:bodyPr>
          <a:lstStyle/>
          <a:p>
            <a:r>
              <a:rPr lang="en-US" dirty="0"/>
              <a:t>Drainage of malignant biliary strictures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F92606B-2076-A7CE-4052-9266B550A629}"/>
              </a:ext>
            </a:extLst>
          </p:cNvPr>
          <p:cNvSpPr txBox="1"/>
          <p:nvPr/>
        </p:nvSpPr>
        <p:spPr>
          <a:xfrm>
            <a:off x="2048256" y="6321496"/>
            <a:ext cx="497443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050" dirty="0"/>
              <a:t>Dispositiva elaborada en base a la práctica clínica del Hospital </a:t>
            </a:r>
            <a:r>
              <a:rPr lang="es-ES" sz="1050" dirty="0" err="1"/>
              <a:t>Clínic</a:t>
            </a:r>
            <a:r>
              <a:rPr lang="es-ES" sz="1050" dirty="0"/>
              <a:t> de Barcelona</a:t>
            </a:r>
          </a:p>
        </p:txBody>
      </p:sp>
    </p:spTree>
    <p:extLst>
      <p:ext uri="{BB962C8B-B14F-4D97-AF65-F5344CB8AC3E}">
        <p14:creationId xmlns:p14="http://schemas.microsoft.com/office/powerpoint/2010/main" val="3146927585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B612B-9BE5-1016-8E02-BA932AAA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0438" y="1955839"/>
            <a:ext cx="10515600" cy="4137148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chemeClr val="tx1"/>
                </a:solidFill>
              </a:rPr>
              <a:t>Borderline lesions or unresectable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ERCP and PTBD (percutaneous drainage)</a:t>
            </a:r>
          </a:p>
          <a:p>
            <a:pPr lvl="1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Insufficient evidence to recommend for or against ERCP vs PTBD in patients with perihilar malignant strictures.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Case-by-case. Discuss with all caretakers and patient.</a:t>
            </a:r>
          </a:p>
          <a:p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pPr lvl="1"/>
            <a:endParaRPr lang="en-US" dirty="0">
              <a:sym typeface="Wingdings" pitchFamily="2" charset="2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F3FD31B0-7E3E-38A9-A05F-5D842F97F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38" y="1317491"/>
            <a:ext cx="5431550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 dirty="0">
                <a:solidFill>
                  <a:srgbClr val="FF0000"/>
                </a:solidFill>
                <a:latin typeface="Trebuchet MS"/>
                <a:cs typeface="Arial"/>
              </a:rPr>
              <a:t>Perihilar malignant strictures</a:t>
            </a:r>
          </a:p>
        </p:txBody>
      </p:sp>
      <p:pic>
        <p:nvPicPr>
          <p:cNvPr id="5" name="Picture 2" descr="ERCP - Dr. Sanjay Salunkhe">
            <a:extLst>
              <a:ext uri="{FF2B5EF4-FFF2-40B4-BE49-F238E27FC236}">
                <a16:creationId xmlns:a16="http://schemas.microsoft.com/office/drawing/2014/main" id="{0D8D5CFF-FD47-B039-6857-9E58B3300B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4476" y="4102243"/>
            <a:ext cx="2579888" cy="231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Brazzini | Instituto de Radiologia Intervencionista">
            <a:extLst>
              <a:ext uri="{FF2B5EF4-FFF2-40B4-BE49-F238E27FC236}">
                <a16:creationId xmlns:a16="http://schemas.microsoft.com/office/drawing/2014/main" id="{76E5070A-D3C4-15E6-E531-A8284F9FB5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310" y="4102243"/>
            <a:ext cx="2594214" cy="2378030"/>
          </a:xfrm>
          <a:prstGeom prst="rect">
            <a:avLst/>
          </a:prstGeom>
          <a:noFill/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47D87512-6B35-98FD-C08F-64CB962863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421" y="427941"/>
            <a:ext cx="8553157" cy="549597"/>
          </a:xfrm>
        </p:spPr>
        <p:txBody>
          <a:bodyPr>
            <a:normAutofit/>
          </a:bodyPr>
          <a:lstStyle/>
          <a:p>
            <a:r>
              <a:rPr lang="en-US" dirty="0"/>
              <a:t>Drainage of malignant biliary strictures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ABD6195-6A84-AD5E-64A1-957A7F356943}"/>
              </a:ext>
            </a:extLst>
          </p:cNvPr>
          <p:cNvSpPr txBox="1"/>
          <p:nvPr/>
        </p:nvSpPr>
        <p:spPr>
          <a:xfrm>
            <a:off x="2059407" y="6366100"/>
            <a:ext cx="832432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 err="1"/>
              <a:t>Artifon</a:t>
            </a:r>
            <a:r>
              <a:rPr lang="es-ES" sz="700" dirty="0"/>
              <a:t> ELA, Aparicio D, </a:t>
            </a:r>
            <a:r>
              <a:rPr lang="es-ES" sz="700" dirty="0" err="1"/>
              <a:t>Paione</a:t>
            </a:r>
            <a:r>
              <a:rPr lang="es-ES" sz="700" dirty="0"/>
              <a:t> JB, Lo SK, </a:t>
            </a:r>
            <a:r>
              <a:rPr lang="es-ES" sz="700" dirty="0" err="1"/>
              <a:t>Bordini</a:t>
            </a:r>
            <a:r>
              <a:rPr lang="es-ES" sz="700" dirty="0"/>
              <a:t> A, </a:t>
            </a:r>
            <a:r>
              <a:rPr lang="es-ES" sz="700" dirty="0" err="1"/>
              <a:t>Rabello</a:t>
            </a:r>
            <a:r>
              <a:rPr lang="es-ES" sz="700" dirty="0"/>
              <a:t> C, et al.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 in </a:t>
            </a:r>
            <a:r>
              <a:rPr lang="es-ES" sz="700" dirty="0" err="1"/>
              <a:t>patients</a:t>
            </a:r>
            <a:r>
              <a:rPr lang="es-ES" sz="700" dirty="0"/>
              <a:t> </a:t>
            </a:r>
            <a:r>
              <a:rPr lang="es-ES" sz="700" dirty="0" err="1"/>
              <a:t>with</a:t>
            </a:r>
            <a:r>
              <a:rPr lang="es-ES" sz="700" dirty="0"/>
              <a:t> </a:t>
            </a:r>
            <a:r>
              <a:rPr lang="es-ES" sz="700" dirty="0" err="1"/>
              <a:t>unresectable</a:t>
            </a:r>
            <a:r>
              <a:rPr lang="es-ES" sz="700" dirty="0"/>
              <a:t>,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obstruction</a:t>
            </a:r>
            <a:r>
              <a:rPr lang="es-ES" sz="700" dirty="0"/>
              <a:t> </a:t>
            </a:r>
            <a:r>
              <a:rPr lang="es-ES" sz="700" dirty="0" err="1"/>
              <a:t>where</a:t>
            </a:r>
            <a:r>
              <a:rPr lang="es-ES" sz="700" dirty="0"/>
              <a:t> ERCP </a:t>
            </a:r>
            <a:r>
              <a:rPr lang="es-ES" sz="700" dirty="0" err="1"/>
              <a:t>fails</a:t>
            </a:r>
            <a:r>
              <a:rPr lang="es-ES" sz="700" dirty="0"/>
              <a:t>: </a:t>
            </a:r>
            <a:r>
              <a:rPr lang="es-ES" sz="700" dirty="0" err="1"/>
              <a:t>endoscopic</a:t>
            </a:r>
            <a:r>
              <a:rPr lang="es-ES" sz="700" dirty="0"/>
              <a:t> </a:t>
            </a:r>
            <a:r>
              <a:rPr lang="es-ES" sz="700" dirty="0" err="1"/>
              <a:t>ultrasonography-guided</a:t>
            </a:r>
            <a:r>
              <a:rPr lang="es-ES" sz="700" dirty="0"/>
              <a:t> </a:t>
            </a:r>
            <a:r>
              <a:rPr lang="es-ES" sz="700" dirty="0" err="1"/>
              <a:t>choledochoduodenostomy</a:t>
            </a:r>
            <a:r>
              <a:rPr lang="es-ES" sz="700" dirty="0"/>
              <a:t> versus </a:t>
            </a:r>
            <a:r>
              <a:rPr lang="es-ES" sz="700" dirty="0" err="1"/>
              <a:t>percutaneous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: </a:t>
            </a:r>
            <a:r>
              <a:rPr lang="es-ES" sz="700" dirty="0" err="1"/>
              <a:t>Endoscopic</a:t>
            </a:r>
            <a:r>
              <a:rPr lang="es-ES" sz="700" dirty="0"/>
              <a:t> </a:t>
            </a:r>
            <a:r>
              <a:rPr lang="es-ES" sz="700" dirty="0" err="1"/>
              <a:t>ultrasonography-guided</a:t>
            </a:r>
            <a:r>
              <a:rPr lang="es-ES" sz="700" dirty="0"/>
              <a:t> </a:t>
            </a:r>
            <a:r>
              <a:rPr lang="es-ES" sz="700" dirty="0" err="1"/>
              <a:t>choledochoduodenostomy</a:t>
            </a:r>
            <a:r>
              <a:rPr lang="es-ES" sz="700" dirty="0"/>
              <a:t> versus </a:t>
            </a:r>
            <a:r>
              <a:rPr lang="es-ES" sz="700" dirty="0" err="1"/>
              <a:t>percutaneous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. J Clin </a:t>
            </a:r>
            <a:r>
              <a:rPr lang="es-ES" sz="700" dirty="0" err="1"/>
              <a:t>Gastroenterol</a:t>
            </a:r>
            <a:r>
              <a:rPr lang="es-ES" sz="700" dirty="0"/>
              <a:t> [Internet]. 2012;46(9):768–74. Disponible en: http://dx.doi.org/10.1097/MCG.0b013e31825f264c</a:t>
            </a:r>
          </a:p>
          <a:p>
            <a:endParaRPr lang="es-ES" sz="1050" dirty="0"/>
          </a:p>
        </p:txBody>
      </p:sp>
    </p:spTree>
    <p:extLst>
      <p:ext uri="{BB962C8B-B14F-4D97-AF65-F5344CB8AC3E}">
        <p14:creationId xmlns:p14="http://schemas.microsoft.com/office/powerpoint/2010/main" val="3431296574"/>
      </p:ext>
    </p:extLst>
  </p:cSld>
  <p:clrMapOvr>
    <a:masterClrMapping/>
  </p:clrMapOvr>
  <p:transition/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FBBFFA-64B9-0034-8EA2-E0621F0AF0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270" y="1671734"/>
            <a:ext cx="7634068" cy="4078385"/>
          </a:xfrm>
        </p:spPr>
        <p:txBody>
          <a:bodyPr lIns="91440" tIns="45720" rIns="91440" bIns="45720" anchor="t"/>
          <a:lstStyle/>
          <a:p>
            <a:pPr marL="0" indent="0">
              <a:buNone/>
            </a:pPr>
            <a:endParaRPr lang="en-GB" dirty="0">
              <a:solidFill>
                <a:srgbClr val="333333"/>
              </a:solidFill>
              <a:latin typeface="Aptos"/>
            </a:endParaRPr>
          </a:p>
          <a:p>
            <a:pPr algn="just"/>
            <a:r>
              <a:rPr lang="en-GB" b="0" i="0" dirty="0">
                <a:solidFill>
                  <a:schemeClr val="tx1"/>
                </a:solidFill>
                <a:effectLst/>
                <a:latin typeface="Aptos"/>
              </a:rPr>
              <a:t>Drainage in volumetric sectorial fashion and not only in terms of unilateral vs bilateral drainage.</a:t>
            </a:r>
          </a:p>
          <a:p>
            <a:pPr algn="just"/>
            <a:r>
              <a:rPr lang="en-GB" b="0" i="0" dirty="0">
                <a:solidFill>
                  <a:schemeClr val="tx1"/>
                </a:solidFill>
                <a:effectLst/>
                <a:latin typeface="Aptos"/>
              </a:rPr>
              <a:t>The technical goal is to </a:t>
            </a:r>
            <a:r>
              <a:rPr lang="en-GB" b="0" i="0" dirty="0">
                <a:solidFill>
                  <a:srgbClr val="C00000"/>
                </a:solidFill>
                <a:effectLst/>
                <a:latin typeface="Aptos"/>
              </a:rPr>
              <a:t>drain &gt;50% </a:t>
            </a:r>
            <a:r>
              <a:rPr lang="en-GB" b="0" i="0" dirty="0">
                <a:solidFill>
                  <a:schemeClr val="tx1"/>
                </a:solidFill>
                <a:effectLst/>
                <a:latin typeface="Aptos"/>
              </a:rPr>
              <a:t>of the non-atrophic liver, with each sector contributing roughly one-third of the liver's volume.</a:t>
            </a:r>
          </a:p>
          <a:p>
            <a:pPr algn="just"/>
            <a:r>
              <a:rPr lang="en-GB" dirty="0">
                <a:solidFill>
                  <a:schemeClr val="tx1"/>
                </a:solidFill>
                <a:latin typeface="Aptos"/>
              </a:rPr>
              <a:t>Bilateral stenting is typically reserved for patients with type IV Bismuth–Corlette strictures, those unresponsive to unilateral stenting</a:t>
            </a:r>
          </a:p>
          <a:p>
            <a:pPr marL="0" indent="0" algn="just">
              <a:buNone/>
            </a:pPr>
            <a:endParaRPr lang="en-GB" dirty="0">
              <a:solidFill>
                <a:schemeClr val="tx1"/>
              </a:solidFill>
              <a:latin typeface="Aptos"/>
              <a:sym typeface="Wingdings" pitchFamily="2" charset="2"/>
            </a:endParaRPr>
          </a:p>
          <a:p>
            <a:pPr marL="0" indent="0" algn="just">
              <a:buNone/>
            </a:pPr>
            <a:r>
              <a:rPr lang="en-US" dirty="0">
                <a:solidFill>
                  <a:schemeClr val="tx1"/>
                </a:solidFill>
                <a:latin typeface="Aptos"/>
                <a:sym typeface="Wingdings" pitchFamily="2" charset="2"/>
              </a:rPr>
              <a:t>Remember to plan your endoscopy or PTC with a recent MRCP first!</a:t>
            </a:r>
            <a:endParaRPr lang="en-US" dirty="0">
              <a:solidFill>
                <a:schemeClr val="tx1"/>
              </a:solidFill>
              <a:latin typeface="Aptos"/>
            </a:endParaRPr>
          </a:p>
          <a:p>
            <a:pPr marL="0" indent="0" algn="just">
              <a:buNone/>
            </a:pPr>
            <a:endParaRPr lang="en-GB" b="0" i="0" dirty="0">
              <a:solidFill>
                <a:schemeClr val="tx1"/>
              </a:solidFill>
              <a:effectLst/>
              <a:latin typeface="Aptos"/>
            </a:endParaRPr>
          </a:p>
        </p:txBody>
      </p:sp>
      <p:pic>
        <p:nvPicPr>
          <p:cNvPr id="3074" name="Picture 2" descr="Endoscopic Stenting in Hilar Cholangiocarcinoma: When, How, and How Much to  Drain?">
            <a:extLst>
              <a:ext uri="{FF2B5EF4-FFF2-40B4-BE49-F238E27FC236}">
                <a16:creationId xmlns:a16="http://schemas.microsoft.com/office/drawing/2014/main" id="{FA41840B-AD6E-58CF-42F7-1EF5041C8E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2145" b="10106"/>
          <a:stretch/>
        </p:blipFill>
        <p:spPr bwMode="auto">
          <a:xfrm>
            <a:off x="8549888" y="991760"/>
            <a:ext cx="2841674" cy="2892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Endoscopic Stenting in Hilar Cholangiocarcinoma: When, How, and How Much to  Drain?">
            <a:extLst>
              <a:ext uri="{FF2B5EF4-FFF2-40B4-BE49-F238E27FC236}">
                <a16:creationId xmlns:a16="http://schemas.microsoft.com/office/drawing/2014/main" id="{FC90D327-AAFB-8D3A-1EED-237F4AC0AF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45" t="-31436" r="-348" b="35579"/>
          <a:stretch/>
        </p:blipFill>
        <p:spPr bwMode="auto">
          <a:xfrm>
            <a:off x="8551763" y="2564020"/>
            <a:ext cx="2839799" cy="4078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 Box 8">
            <a:extLst>
              <a:ext uri="{FF2B5EF4-FFF2-40B4-BE49-F238E27FC236}">
                <a16:creationId xmlns:a16="http://schemas.microsoft.com/office/drawing/2014/main" id="{C2EC103E-9819-4CF0-77A8-69483BA2C1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38" y="1317491"/>
            <a:ext cx="5431550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 dirty="0">
                <a:solidFill>
                  <a:srgbClr val="FF0000"/>
                </a:solidFill>
                <a:latin typeface="Trebuchet MS"/>
                <a:cs typeface="Arial"/>
              </a:rPr>
              <a:t>Perihilar malignant strictures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B39ECE4-2FAB-0DF9-98AF-5A2DD51223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421" y="427941"/>
            <a:ext cx="8553157" cy="549597"/>
          </a:xfrm>
        </p:spPr>
        <p:txBody>
          <a:bodyPr>
            <a:normAutofit/>
          </a:bodyPr>
          <a:lstStyle/>
          <a:p>
            <a:r>
              <a:rPr lang="en-US" dirty="0"/>
              <a:t>Drainage of malignant biliary strictures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5164DFC-76B2-E7FC-FECC-0F8E8DFE3AD0}"/>
              </a:ext>
            </a:extLst>
          </p:cNvPr>
          <p:cNvSpPr txBox="1"/>
          <p:nvPr/>
        </p:nvSpPr>
        <p:spPr>
          <a:xfrm>
            <a:off x="2048256" y="6321495"/>
            <a:ext cx="65016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 err="1"/>
              <a:t>Artifon</a:t>
            </a:r>
            <a:r>
              <a:rPr lang="es-ES" sz="700" dirty="0"/>
              <a:t> ELA, Aparicio D, </a:t>
            </a:r>
            <a:r>
              <a:rPr lang="es-ES" sz="700" dirty="0" err="1"/>
              <a:t>Paione</a:t>
            </a:r>
            <a:r>
              <a:rPr lang="es-ES" sz="700" dirty="0"/>
              <a:t> JB, Lo SK, </a:t>
            </a:r>
            <a:r>
              <a:rPr lang="es-ES" sz="700" dirty="0" err="1"/>
              <a:t>Bordini</a:t>
            </a:r>
            <a:r>
              <a:rPr lang="es-ES" sz="700" dirty="0"/>
              <a:t> A, </a:t>
            </a:r>
            <a:r>
              <a:rPr lang="es-ES" sz="700" dirty="0" err="1"/>
              <a:t>Rabello</a:t>
            </a:r>
            <a:r>
              <a:rPr lang="es-ES" sz="700" dirty="0"/>
              <a:t> C, et al.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 in </a:t>
            </a:r>
            <a:r>
              <a:rPr lang="es-ES" sz="700" dirty="0" err="1"/>
              <a:t>patients</a:t>
            </a:r>
            <a:r>
              <a:rPr lang="es-ES" sz="700" dirty="0"/>
              <a:t> </a:t>
            </a:r>
            <a:r>
              <a:rPr lang="es-ES" sz="700" dirty="0" err="1"/>
              <a:t>with</a:t>
            </a:r>
            <a:r>
              <a:rPr lang="es-ES" sz="700" dirty="0"/>
              <a:t> </a:t>
            </a:r>
            <a:r>
              <a:rPr lang="es-ES" sz="700" dirty="0" err="1"/>
              <a:t>unresectable</a:t>
            </a:r>
            <a:r>
              <a:rPr lang="es-ES" sz="700" dirty="0"/>
              <a:t>,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obstruction</a:t>
            </a:r>
            <a:r>
              <a:rPr lang="es-ES" sz="700" dirty="0"/>
              <a:t> </a:t>
            </a:r>
            <a:r>
              <a:rPr lang="es-ES" sz="700" dirty="0" err="1"/>
              <a:t>where</a:t>
            </a:r>
            <a:r>
              <a:rPr lang="es-ES" sz="700" dirty="0"/>
              <a:t> ERCP </a:t>
            </a:r>
            <a:r>
              <a:rPr lang="es-ES" sz="700" dirty="0" err="1"/>
              <a:t>fails</a:t>
            </a:r>
            <a:r>
              <a:rPr lang="es-ES" sz="700" dirty="0"/>
              <a:t>: </a:t>
            </a:r>
            <a:r>
              <a:rPr lang="es-ES" sz="700" dirty="0" err="1"/>
              <a:t>endoscopic</a:t>
            </a:r>
            <a:r>
              <a:rPr lang="es-ES" sz="700" dirty="0"/>
              <a:t> </a:t>
            </a:r>
            <a:r>
              <a:rPr lang="es-ES" sz="700" dirty="0" err="1"/>
              <a:t>ultrasonography-guided</a:t>
            </a:r>
            <a:r>
              <a:rPr lang="es-ES" sz="700" dirty="0"/>
              <a:t> </a:t>
            </a:r>
            <a:r>
              <a:rPr lang="es-ES" sz="700" dirty="0" err="1"/>
              <a:t>choledochoduodenostomy</a:t>
            </a:r>
            <a:r>
              <a:rPr lang="es-ES" sz="700" dirty="0"/>
              <a:t> versus </a:t>
            </a:r>
            <a:r>
              <a:rPr lang="es-ES" sz="700" dirty="0" err="1"/>
              <a:t>percutaneous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: </a:t>
            </a:r>
            <a:r>
              <a:rPr lang="es-ES" sz="700" dirty="0" err="1"/>
              <a:t>Endoscopic</a:t>
            </a:r>
            <a:r>
              <a:rPr lang="es-ES" sz="700" dirty="0"/>
              <a:t> </a:t>
            </a:r>
            <a:r>
              <a:rPr lang="es-ES" sz="700" dirty="0" err="1"/>
              <a:t>ultrasonography-guided</a:t>
            </a:r>
            <a:r>
              <a:rPr lang="es-ES" sz="700" dirty="0"/>
              <a:t> </a:t>
            </a:r>
            <a:r>
              <a:rPr lang="es-ES" sz="700" dirty="0" err="1"/>
              <a:t>choledochoduodenostomy</a:t>
            </a:r>
            <a:r>
              <a:rPr lang="es-ES" sz="700" dirty="0"/>
              <a:t> versus </a:t>
            </a:r>
            <a:r>
              <a:rPr lang="es-ES" sz="700" dirty="0" err="1"/>
              <a:t>percutaneous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. J Clin </a:t>
            </a:r>
            <a:r>
              <a:rPr lang="es-ES" sz="700" dirty="0" err="1"/>
              <a:t>Gastroenterol</a:t>
            </a:r>
            <a:r>
              <a:rPr lang="es-ES" sz="700" dirty="0"/>
              <a:t> [Internet]. 2012;46(9):768–74. Disponible en: http://dx.doi.org/10.1097/MCG.0b013e31825f264c</a:t>
            </a:r>
          </a:p>
          <a:p>
            <a:endParaRPr lang="es-ES" sz="1050" dirty="0"/>
          </a:p>
        </p:txBody>
      </p:sp>
    </p:spTree>
    <p:extLst>
      <p:ext uri="{BB962C8B-B14F-4D97-AF65-F5344CB8AC3E}">
        <p14:creationId xmlns:p14="http://schemas.microsoft.com/office/powerpoint/2010/main" val="192428106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DB612B-9BE5-1016-8E02-BA932AAA77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3080" y="1907735"/>
            <a:ext cx="11145520" cy="4086348"/>
          </a:xfrm>
        </p:spPr>
        <p:txBody>
          <a:bodyPr lIns="91440" tIns="45720" rIns="91440" bIns="45720" anchor="t">
            <a:normAutofit/>
          </a:bodyPr>
          <a:lstStyle/>
          <a:p>
            <a:pPr algn="just"/>
            <a:endParaRPr lang="en-US" dirty="0">
              <a:solidFill>
                <a:schemeClr val="tx1"/>
              </a:solidFill>
            </a:endParaRPr>
          </a:p>
          <a:p>
            <a:pPr algn="just"/>
            <a:r>
              <a:rPr lang="en-US" dirty="0">
                <a:solidFill>
                  <a:schemeClr val="tx1"/>
                </a:solidFill>
              </a:rPr>
              <a:t>Patients with unresectable </a:t>
            </a:r>
            <a:r>
              <a:rPr lang="en-US" dirty="0" err="1">
                <a:solidFill>
                  <a:schemeClr val="tx1"/>
                </a:solidFill>
              </a:rPr>
              <a:t>pCCA</a:t>
            </a:r>
            <a:r>
              <a:rPr lang="en-US" dirty="0">
                <a:solidFill>
                  <a:schemeClr val="tx1"/>
                </a:solidFill>
              </a:rPr>
              <a:t> with biliary obstruction should be considered for palliative stenting through either ERCP or percutaneous transhepatic cholangiography and drainage.</a:t>
            </a:r>
          </a:p>
          <a:p>
            <a:pPr algn="just"/>
            <a:r>
              <a:rPr lang="en-US" b="1" dirty="0">
                <a:solidFill>
                  <a:schemeClr val="tx1"/>
                </a:solidFill>
              </a:rPr>
              <a:t> Borderline lesions or unresectable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lvl="1" algn="just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When choosing ERCP: </a:t>
            </a:r>
          </a:p>
          <a:p>
            <a:pPr lvl="2" algn="just"/>
            <a:r>
              <a:rPr lang="en-US" dirty="0">
                <a:solidFill>
                  <a:srgbClr val="C00000"/>
                </a:solidFill>
                <a:sym typeface="Wingdings" pitchFamily="2" charset="2"/>
              </a:rPr>
              <a:t>Insufficient evidence 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to recommend PS or metal SEMS.</a:t>
            </a:r>
          </a:p>
          <a:p>
            <a:pPr lvl="1" algn="just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Two considerations:</a:t>
            </a:r>
          </a:p>
          <a:p>
            <a:pPr lvl="2" algn="just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Many patients with unresectable perihilar stricture who receive uncovered SEMS will outlive the patency of their metal stents and repeat multiple ERCP or salvage PTDBD.</a:t>
            </a:r>
          </a:p>
          <a:p>
            <a:pPr lvl="2" algn="just"/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Endoscopic reintervention to reestablish drainage through occluded </a:t>
            </a:r>
            <a:r>
              <a:rPr lang="en-US" dirty="0" err="1">
                <a:solidFill>
                  <a:schemeClr val="tx1"/>
                </a:solidFill>
                <a:sym typeface="Wingdings" pitchFamily="2" charset="2"/>
              </a:rPr>
              <a:t>uSEMS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 is particularly challenging.</a:t>
            </a:r>
          </a:p>
          <a:p>
            <a:pPr lvl="2"/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pPr lvl="2"/>
            <a:endParaRPr lang="en-US" dirty="0">
              <a:solidFill>
                <a:schemeClr val="tx1"/>
              </a:solidFill>
              <a:sym typeface="Wingdings" pitchFamily="2" charset="2"/>
            </a:endParaRPr>
          </a:p>
          <a:p>
            <a:pPr marL="914400" lvl="2" indent="0">
              <a:buNone/>
            </a:pPr>
            <a:endParaRPr lang="en-US" dirty="0">
              <a:solidFill>
                <a:schemeClr val="tx1"/>
              </a:solidFill>
              <a:sym typeface="Wingdings" pitchFamily="2" charset="2"/>
            </a:endParaRPr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F3FD31B0-7E3E-38A9-A05F-5D842F97F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438" y="1317491"/>
            <a:ext cx="5431550" cy="459100"/>
          </a:xfrm>
          <a:prstGeom prst="rect">
            <a:avLst/>
          </a:prstGeom>
          <a:noFill/>
          <a:ln w="2857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>
                <a:solidFill>
                  <a:srgbClr val="FF0000"/>
                </a:solidFill>
                <a:latin typeface="Trebuchet MS"/>
                <a:cs typeface="Arial"/>
              </a:rPr>
              <a:t>Perihilar CCA</a:t>
            </a:r>
          </a:p>
        </p:txBody>
      </p:sp>
      <p:sp>
        <p:nvSpPr>
          <p:cNvPr id="7" name="Bent-Up Arrow 6">
            <a:extLst>
              <a:ext uri="{FF2B5EF4-FFF2-40B4-BE49-F238E27FC236}">
                <a16:creationId xmlns:a16="http://schemas.microsoft.com/office/drawing/2014/main" id="{4C95053D-DF1F-FC4C-5013-AEBFD5273EBA}"/>
              </a:ext>
            </a:extLst>
          </p:cNvPr>
          <p:cNvSpPr/>
          <p:nvPr/>
        </p:nvSpPr>
        <p:spPr>
          <a:xfrm rot="5400000">
            <a:off x="3746458" y="4302097"/>
            <a:ext cx="468757" cy="2901143"/>
          </a:xfrm>
          <a:prstGeom prst="bent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8" name="Text Box 8">
            <a:extLst>
              <a:ext uri="{FF2B5EF4-FFF2-40B4-BE49-F238E27FC236}">
                <a16:creationId xmlns:a16="http://schemas.microsoft.com/office/drawing/2014/main" id="{D446F52A-283F-A117-6B18-F784C16540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0811" y="5283035"/>
            <a:ext cx="5472546" cy="82843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 dirty="0">
                <a:solidFill>
                  <a:srgbClr val="C00000"/>
                </a:solidFill>
                <a:latin typeface="Trebuchet MS"/>
                <a:cs typeface="Arial"/>
              </a:rPr>
              <a:t>Current shift to favor replaceable PS over uncovered SEMS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E32B6575-AFE6-0EF1-44C0-DC99033A84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19421" y="427941"/>
            <a:ext cx="8553157" cy="549597"/>
          </a:xfrm>
        </p:spPr>
        <p:txBody>
          <a:bodyPr>
            <a:normAutofit/>
          </a:bodyPr>
          <a:lstStyle/>
          <a:p>
            <a:r>
              <a:rPr lang="en-US" dirty="0"/>
              <a:t>Drainage of malignant biliary strictures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8C7DAE3-4596-7CF2-982B-7AF2A3D88796}"/>
              </a:ext>
            </a:extLst>
          </p:cNvPr>
          <p:cNvSpPr txBox="1"/>
          <p:nvPr/>
        </p:nvSpPr>
        <p:spPr>
          <a:xfrm>
            <a:off x="2048256" y="6321495"/>
            <a:ext cx="6501632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700" dirty="0" err="1"/>
              <a:t>Artifon</a:t>
            </a:r>
            <a:r>
              <a:rPr lang="es-ES" sz="700" dirty="0"/>
              <a:t> ELA, Aparicio D, </a:t>
            </a:r>
            <a:r>
              <a:rPr lang="es-ES" sz="700" dirty="0" err="1"/>
              <a:t>Paione</a:t>
            </a:r>
            <a:r>
              <a:rPr lang="es-ES" sz="700" dirty="0"/>
              <a:t> JB, Lo SK, </a:t>
            </a:r>
            <a:r>
              <a:rPr lang="es-ES" sz="700" dirty="0" err="1"/>
              <a:t>Bordini</a:t>
            </a:r>
            <a:r>
              <a:rPr lang="es-ES" sz="700" dirty="0"/>
              <a:t> A, </a:t>
            </a:r>
            <a:r>
              <a:rPr lang="es-ES" sz="700" dirty="0" err="1"/>
              <a:t>Rabello</a:t>
            </a:r>
            <a:r>
              <a:rPr lang="es-ES" sz="700" dirty="0"/>
              <a:t> C, et al.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 in </a:t>
            </a:r>
            <a:r>
              <a:rPr lang="es-ES" sz="700" dirty="0" err="1"/>
              <a:t>patients</a:t>
            </a:r>
            <a:r>
              <a:rPr lang="es-ES" sz="700" dirty="0"/>
              <a:t> </a:t>
            </a:r>
            <a:r>
              <a:rPr lang="es-ES" sz="700" dirty="0" err="1"/>
              <a:t>with</a:t>
            </a:r>
            <a:r>
              <a:rPr lang="es-ES" sz="700" dirty="0"/>
              <a:t> </a:t>
            </a:r>
            <a:r>
              <a:rPr lang="es-ES" sz="700" dirty="0" err="1"/>
              <a:t>unresectable</a:t>
            </a:r>
            <a:r>
              <a:rPr lang="es-ES" sz="700" dirty="0"/>
              <a:t>,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obstruction</a:t>
            </a:r>
            <a:r>
              <a:rPr lang="es-ES" sz="700" dirty="0"/>
              <a:t> </a:t>
            </a:r>
            <a:r>
              <a:rPr lang="es-ES" sz="700" dirty="0" err="1"/>
              <a:t>where</a:t>
            </a:r>
            <a:r>
              <a:rPr lang="es-ES" sz="700" dirty="0"/>
              <a:t> ERCP </a:t>
            </a:r>
            <a:r>
              <a:rPr lang="es-ES" sz="700" dirty="0" err="1"/>
              <a:t>fails</a:t>
            </a:r>
            <a:r>
              <a:rPr lang="es-ES" sz="700" dirty="0"/>
              <a:t>: </a:t>
            </a:r>
            <a:r>
              <a:rPr lang="es-ES" sz="700" dirty="0" err="1"/>
              <a:t>endoscopic</a:t>
            </a:r>
            <a:r>
              <a:rPr lang="es-ES" sz="700" dirty="0"/>
              <a:t> </a:t>
            </a:r>
            <a:r>
              <a:rPr lang="es-ES" sz="700" dirty="0" err="1"/>
              <a:t>ultrasonography-guided</a:t>
            </a:r>
            <a:r>
              <a:rPr lang="es-ES" sz="700" dirty="0"/>
              <a:t> </a:t>
            </a:r>
            <a:r>
              <a:rPr lang="es-ES" sz="700" dirty="0" err="1"/>
              <a:t>choledochoduodenostomy</a:t>
            </a:r>
            <a:r>
              <a:rPr lang="es-ES" sz="700" dirty="0"/>
              <a:t> versus </a:t>
            </a:r>
            <a:r>
              <a:rPr lang="es-ES" sz="700" dirty="0" err="1"/>
              <a:t>percutaneous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: </a:t>
            </a:r>
            <a:r>
              <a:rPr lang="es-ES" sz="700" dirty="0" err="1"/>
              <a:t>Endoscopic</a:t>
            </a:r>
            <a:r>
              <a:rPr lang="es-ES" sz="700" dirty="0"/>
              <a:t> </a:t>
            </a:r>
            <a:r>
              <a:rPr lang="es-ES" sz="700" dirty="0" err="1"/>
              <a:t>ultrasonography-guided</a:t>
            </a:r>
            <a:r>
              <a:rPr lang="es-ES" sz="700" dirty="0"/>
              <a:t> </a:t>
            </a:r>
            <a:r>
              <a:rPr lang="es-ES" sz="700" dirty="0" err="1"/>
              <a:t>choledochoduodenostomy</a:t>
            </a:r>
            <a:r>
              <a:rPr lang="es-ES" sz="700" dirty="0"/>
              <a:t> versus </a:t>
            </a:r>
            <a:r>
              <a:rPr lang="es-ES" sz="700" dirty="0" err="1"/>
              <a:t>percutaneous</a:t>
            </a:r>
            <a:r>
              <a:rPr lang="es-ES" sz="700" dirty="0"/>
              <a:t> </a:t>
            </a:r>
            <a:r>
              <a:rPr lang="es-ES" sz="700" dirty="0" err="1"/>
              <a:t>drainage</a:t>
            </a:r>
            <a:r>
              <a:rPr lang="es-ES" sz="700" dirty="0"/>
              <a:t>. J Clin </a:t>
            </a:r>
            <a:r>
              <a:rPr lang="es-ES" sz="700" dirty="0" err="1"/>
              <a:t>Gastroenterol</a:t>
            </a:r>
            <a:r>
              <a:rPr lang="es-ES" sz="700" dirty="0"/>
              <a:t> [Internet]. 2012;46(9):768–74. Disponible en: http://dx.doi.org/10.1097/MCG.0b013e31825f264c</a:t>
            </a:r>
          </a:p>
          <a:p>
            <a:endParaRPr lang="es-ES" sz="1050" dirty="0"/>
          </a:p>
        </p:txBody>
      </p:sp>
    </p:spTree>
    <p:extLst>
      <p:ext uri="{BB962C8B-B14F-4D97-AF65-F5344CB8AC3E}">
        <p14:creationId xmlns:p14="http://schemas.microsoft.com/office/powerpoint/2010/main" val="379895071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adiographic images taken during an endoscopic retrograde... | Download  Scientific Diagram">
            <a:extLst>
              <a:ext uri="{FF2B5EF4-FFF2-40B4-BE49-F238E27FC236}">
                <a16:creationId xmlns:a16="http://schemas.microsoft.com/office/drawing/2014/main" id="{70617880-38C4-D951-6896-5699FE7F89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271346" y="331030"/>
            <a:ext cx="7649308" cy="619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521020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59E83F-0FA0-1161-1F9E-178348656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CuadroTexto">
            <a:extLst>
              <a:ext uri="{FF2B5EF4-FFF2-40B4-BE49-F238E27FC236}">
                <a16:creationId xmlns:a16="http://schemas.microsoft.com/office/drawing/2014/main" id="{37A0EAC9-2632-A384-C103-7557AD131EF1}"/>
              </a:ext>
            </a:extLst>
          </p:cNvPr>
          <p:cNvSpPr txBox="1"/>
          <p:nvPr/>
        </p:nvSpPr>
        <p:spPr>
          <a:xfrm>
            <a:off x="3893906" y="246579"/>
            <a:ext cx="3730783" cy="830997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2400" b="1" dirty="0"/>
              <a:t>Perihilar malignant biliary obstruction</a:t>
            </a:r>
          </a:p>
        </p:txBody>
      </p:sp>
      <p:sp>
        <p:nvSpPr>
          <p:cNvPr id="5" name="4 CuadroTexto">
            <a:extLst>
              <a:ext uri="{FF2B5EF4-FFF2-40B4-BE49-F238E27FC236}">
                <a16:creationId xmlns:a16="http://schemas.microsoft.com/office/drawing/2014/main" id="{4B7A3001-5105-5571-94B1-484F3303FCEB}"/>
              </a:ext>
            </a:extLst>
          </p:cNvPr>
          <p:cNvSpPr txBox="1"/>
          <p:nvPr/>
        </p:nvSpPr>
        <p:spPr>
          <a:xfrm>
            <a:off x="1714072" y="1816814"/>
            <a:ext cx="2446961" cy="584775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Borderline </a:t>
            </a:r>
            <a:r>
              <a:rPr lang="en-US" sz="1600" b="1" dirty="0" err="1"/>
              <a:t>resectable</a:t>
            </a:r>
            <a:r>
              <a:rPr lang="en-US" sz="1600" b="1" dirty="0"/>
              <a:t> / unresectable</a:t>
            </a:r>
          </a:p>
        </p:txBody>
      </p:sp>
      <p:sp>
        <p:nvSpPr>
          <p:cNvPr id="6" name="5 CuadroTexto">
            <a:extLst>
              <a:ext uri="{FF2B5EF4-FFF2-40B4-BE49-F238E27FC236}">
                <a16:creationId xmlns:a16="http://schemas.microsoft.com/office/drawing/2014/main" id="{7C0A3596-9AD8-16E1-44B6-0F08FCCCA147}"/>
              </a:ext>
            </a:extLst>
          </p:cNvPr>
          <p:cNvSpPr txBox="1"/>
          <p:nvPr/>
        </p:nvSpPr>
        <p:spPr>
          <a:xfrm>
            <a:off x="376720" y="3099371"/>
            <a:ext cx="2446961" cy="338554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No surgery expected</a:t>
            </a:r>
          </a:p>
        </p:txBody>
      </p:sp>
      <p:sp>
        <p:nvSpPr>
          <p:cNvPr id="7" name="6 CuadroTexto">
            <a:extLst>
              <a:ext uri="{FF2B5EF4-FFF2-40B4-BE49-F238E27FC236}">
                <a16:creationId xmlns:a16="http://schemas.microsoft.com/office/drawing/2014/main" id="{B0CA8EE8-0D4A-92AD-6204-F66D1587F3C3}"/>
              </a:ext>
            </a:extLst>
          </p:cNvPr>
          <p:cNvSpPr txBox="1"/>
          <p:nvPr/>
        </p:nvSpPr>
        <p:spPr>
          <a:xfrm>
            <a:off x="2974369" y="3107932"/>
            <a:ext cx="2446961" cy="584775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dirty="0"/>
              <a:t>Surgery expected after neoadjuvant therapy</a:t>
            </a:r>
          </a:p>
        </p:txBody>
      </p:sp>
      <p:sp>
        <p:nvSpPr>
          <p:cNvPr id="8" name="7 CuadroTexto">
            <a:extLst>
              <a:ext uri="{FF2B5EF4-FFF2-40B4-BE49-F238E27FC236}">
                <a16:creationId xmlns:a16="http://schemas.microsoft.com/office/drawing/2014/main" id="{283261E3-C0D5-7386-9949-9A3DBBFEB8CE}"/>
              </a:ext>
            </a:extLst>
          </p:cNvPr>
          <p:cNvSpPr txBox="1"/>
          <p:nvPr/>
        </p:nvSpPr>
        <p:spPr>
          <a:xfrm>
            <a:off x="232704" y="4287951"/>
            <a:ext cx="2549030" cy="646331"/>
          </a:xfrm>
          <a:prstGeom prst="rect">
            <a:avLst/>
          </a:prstGeom>
          <a:solidFill>
            <a:srgbClr val="7030A0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ERCP / PTBD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Uncovered SEMS or PS</a:t>
            </a:r>
          </a:p>
        </p:txBody>
      </p:sp>
      <p:pic>
        <p:nvPicPr>
          <p:cNvPr id="9" name="Picture 9" descr="ANd9GcTMVXiLyK2pSD_JnKVMaM_HDoKMg3JV1vZZSNCcQEBpyfMdRQr0">
            <a:extLst>
              <a:ext uri="{FF2B5EF4-FFF2-40B4-BE49-F238E27FC236}">
                <a16:creationId xmlns:a16="http://schemas.microsoft.com/office/drawing/2014/main" id="{A8E302D3-8BE8-E6F6-9900-32194DC18B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580" y="5126709"/>
            <a:ext cx="1415242" cy="141524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9 CuadroTexto">
            <a:extLst>
              <a:ext uri="{FF2B5EF4-FFF2-40B4-BE49-F238E27FC236}">
                <a16:creationId xmlns:a16="http://schemas.microsoft.com/office/drawing/2014/main" id="{CFE323E9-70EB-57A7-2A56-2D0815189F89}"/>
              </a:ext>
            </a:extLst>
          </p:cNvPr>
          <p:cNvSpPr txBox="1"/>
          <p:nvPr/>
        </p:nvSpPr>
        <p:spPr>
          <a:xfrm>
            <a:off x="2975498" y="4267205"/>
            <a:ext cx="2446961" cy="646331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ERCP +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Plastic stents</a:t>
            </a:r>
          </a:p>
        </p:txBody>
      </p:sp>
      <p:sp>
        <p:nvSpPr>
          <p:cNvPr id="12" name="11 CuadroTexto">
            <a:extLst>
              <a:ext uri="{FF2B5EF4-FFF2-40B4-BE49-F238E27FC236}">
                <a16:creationId xmlns:a16="http://schemas.microsoft.com/office/drawing/2014/main" id="{82A806C4-D640-14E0-411C-C7EC93DE66DF}"/>
              </a:ext>
            </a:extLst>
          </p:cNvPr>
          <p:cNvSpPr txBox="1"/>
          <p:nvPr/>
        </p:nvSpPr>
        <p:spPr>
          <a:xfrm>
            <a:off x="7557087" y="1825376"/>
            <a:ext cx="2446961" cy="338554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1600" b="1" dirty="0"/>
              <a:t>Consideration of surgery</a:t>
            </a:r>
          </a:p>
        </p:txBody>
      </p:sp>
      <p:sp>
        <p:nvSpPr>
          <p:cNvPr id="13" name="12 CuadroTexto">
            <a:extLst>
              <a:ext uri="{FF2B5EF4-FFF2-40B4-BE49-F238E27FC236}">
                <a16:creationId xmlns:a16="http://schemas.microsoft.com/office/drawing/2014/main" id="{3FB3CDE2-3FC8-55DF-E623-539D3B930644}"/>
              </a:ext>
            </a:extLst>
          </p:cNvPr>
          <p:cNvSpPr txBox="1"/>
          <p:nvPr/>
        </p:nvSpPr>
        <p:spPr>
          <a:xfrm>
            <a:off x="6250113" y="3085671"/>
            <a:ext cx="2446961" cy="369332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Bil</a:t>
            </a:r>
            <a:r>
              <a:rPr lang="es-ES" dirty="0"/>
              <a:t> ≤ 14.6 mg/</a:t>
            </a:r>
            <a:r>
              <a:rPr lang="es-ES" dirty="0" err="1"/>
              <a:t>dL</a:t>
            </a:r>
            <a:endParaRPr lang="es-ES" dirty="0"/>
          </a:p>
        </p:txBody>
      </p:sp>
      <p:pic>
        <p:nvPicPr>
          <p:cNvPr id="157698" name="Picture 2" descr="Nuevas aplicaciones en cirugía láser">
            <a:extLst>
              <a:ext uri="{FF2B5EF4-FFF2-40B4-BE49-F238E27FC236}">
                <a16:creationId xmlns:a16="http://schemas.microsoft.com/office/drawing/2014/main" id="{8FC153A0-C013-7EDD-3F59-0938B1D870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15371" y="4949671"/>
            <a:ext cx="2311686" cy="16181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" name="14 CuadroTexto">
            <a:extLst>
              <a:ext uri="{FF2B5EF4-FFF2-40B4-BE49-F238E27FC236}">
                <a16:creationId xmlns:a16="http://schemas.microsoft.com/office/drawing/2014/main" id="{8A69FDA8-25B0-013E-967E-5329E45BBBC6}"/>
              </a:ext>
            </a:extLst>
          </p:cNvPr>
          <p:cNvSpPr txBox="1"/>
          <p:nvPr/>
        </p:nvSpPr>
        <p:spPr>
          <a:xfrm>
            <a:off x="6247734" y="4378507"/>
            <a:ext cx="2446961" cy="369332"/>
          </a:xfrm>
          <a:prstGeom prst="rect">
            <a:avLst/>
          </a:prstGeom>
          <a:solidFill>
            <a:srgbClr val="08693E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Surgery</a:t>
            </a:r>
          </a:p>
        </p:txBody>
      </p:sp>
      <p:sp>
        <p:nvSpPr>
          <p:cNvPr id="16" name="15 CuadroTexto">
            <a:extLst>
              <a:ext uri="{FF2B5EF4-FFF2-40B4-BE49-F238E27FC236}">
                <a16:creationId xmlns:a16="http://schemas.microsoft.com/office/drawing/2014/main" id="{79073E0F-04CA-913E-3B83-19015424C65D}"/>
              </a:ext>
            </a:extLst>
          </p:cNvPr>
          <p:cNvSpPr txBox="1"/>
          <p:nvPr/>
        </p:nvSpPr>
        <p:spPr>
          <a:xfrm>
            <a:off x="9084029" y="3083960"/>
            <a:ext cx="2446961" cy="369332"/>
          </a:xfrm>
          <a:prstGeom prst="rect">
            <a:avLst/>
          </a:prstGeom>
          <a:noFill/>
          <a:ln w="19050">
            <a:solidFill>
              <a:srgbClr val="08693E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dirty="0" err="1"/>
              <a:t>Bil</a:t>
            </a:r>
            <a:r>
              <a:rPr lang="es-ES" dirty="0"/>
              <a:t> &gt; 2.3 mg/</a:t>
            </a:r>
            <a:r>
              <a:rPr lang="es-ES" dirty="0" err="1"/>
              <a:t>dL</a:t>
            </a:r>
            <a:endParaRPr lang="es-ES" dirty="0"/>
          </a:p>
        </p:txBody>
      </p:sp>
      <p:sp>
        <p:nvSpPr>
          <p:cNvPr id="19" name="18 CuadroTexto">
            <a:extLst>
              <a:ext uri="{FF2B5EF4-FFF2-40B4-BE49-F238E27FC236}">
                <a16:creationId xmlns:a16="http://schemas.microsoft.com/office/drawing/2014/main" id="{3F66872F-4DD3-537E-4AFC-5D3BB6723977}"/>
              </a:ext>
            </a:extLst>
          </p:cNvPr>
          <p:cNvSpPr txBox="1"/>
          <p:nvPr/>
        </p:nvSpPr>
        <p:spPr>
          <a:xfrm>
            <a:off x="9082224" y="4265495"/>
            <a:ext cx="2446961" cy="646331"/>
          </a:xfrm>
          <a:prstGeom prst="rect">
            <a:avLst/>
          </a:prstGeom>
          <a:solidFill>
            <a:schemeClr val="accent2"/>
          </a:solidFill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ERCP +</a:t>
            </a:r>
          </a:p>
          <a:p>
            <a:pPr algn="ctr"/>
            <a:r>
              <a:rPr lang="en-US" b="1" dirty="0">
                <a:solidFill>
                  <a:schemeClr val="bg1"/>
                </a:solidFill>
              </a:rPr>
              <a:t>Plastic stents</a:t>
            </a:r>
          </a:p>
        </p:txBody>
      </p:sp>
      <p:cxnSp>
        <p:nvCxnSpPr>
          <p:cNvPr id="3" name="Elbow Connector 2">
            <a:extLst>
              <a:ext uri="{FF2B5EF4-FFF2-40B4-BE49-F238E27FC236}">
                <a16:creationId xmlns:a16="http://schemas.microsoft.com/office/drawing/2014/main" id="{C9E738F8-186F-2D3F-8299-3D0A69F7E17C}"/>
              </a:ext>
            </a:extLst>
          </p:cNvPr>
          <p:cNvCxnSpPr>
            <a:cxnSpLocks/>
            <a:stCxn id="4" idx="2"/>
            <a:endCxn id="5" idx="0"/>
          </p:cNvCxnSpPr>
          <p:nvPr/>
        </p:nvCxnSpPr>
        <p:spPr>
          <a:xfrm rot="5400000">
            <a:off x="3978807" y="36323"/>
            <a:ext cx="739238" cy="2821745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Elbow Connector 16">
            <a:extLst>
              <a:ext uri="{FF2B5EF4-FFF2-40B4-BE49-F238E27FC236}">
                <a16:creationId xmlns:a16="http://schemas.microsoft.com/office/drawing/2014/main" id="{DB762329-6858-D90C-7EFB-7A6F3D90EF16}"/>
              </a:ext>
            </a:extLst>
          </p:cNvPr>
          <p:cNvCxnSpPr>
            <a:cxnSpLocks/>
            <a:stCxn id="4" idx="2"/>
            <a:endCxn id="12" idx="0"/>
          </p:cNvCxnSpPr>
          <p:nvPr/>
        </p:nvCxnSpPr>
        <p:spPr>
          <a:xfrm rot="16200000" flipH="1">
            <a:off x="6896033" y="-59159"/>
            <a:ext cx="747800" cy="3021270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Elbow Connector 20">
            <a:extLst>
              <a:ext uri="{FF2B5EF4-FFF2-40B4-BE49-F238E27FC236}">
                <a16:creationId xmlns:a16="http://schemas.microsoft.com/office/drawing/2014/main" id="{011DFC3D-53DA-1205-B08C-27B37D88DDA7}"/>
              </a:ext>
            </a:extLst>
          </p:cNvPr>
          <p:cNvCxnSpPr>
            <a:stCxn id="5" idx="2"/>
            <a:endCxn id="6" idx="0"/>
          </p:cNvCxnSpPr>
          <p:nvPr/>
        </p:nvCxnSpPr>
        <p:spPr>
          <a:xfrm rot="5400000">
            <a:off x="1919986" y="2081804"/>
            <a:ext cx="697782" cy="133735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Elbow Connector 22">
            <a:extLst>
              <a:ext uri="{FF2B5EF4-FFF2-40B4-BE49-F238E27FC236}">
                <a16:creationId xmlns:a16="http://schemas.microsoft.com/office/drawing/2014/main" id="{C4FC079C-F84B-C333-FCC3-E759505A0FE2}"/>
              </a:ext>
            </a:extLst>
          </p:cNvPr>
          <p:cNvCxnSpPr>
            <a:stCxn id="5" idx="2"/>
            <a:endCxn id="7" idx="0"/>
          </p:cNvCxnSpPr>
          <p:nvPr/>
        </p:nvCxnSpPr>
        <p:spPr>
          <a:xfrm rot="16200000" flipH="1">
            <a:off x="3214530" y="2124611"/>
            <a:ext cx="706343" cy="1260297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Elbow Connector 26">
            <a:extLst>
              <a:ext uri="{FF2B5EF4-FFF2-40B4-BE49-F238E27FC236}">
                <a16:creationId xmlns:a16="http://schemas.microsoft.com/office/drawing/2014/main" id="{B74AFACA-8384-AA11-CEE8-AD0DD074EE93}"/>
              </a:ext>
            </a:extLst>
          </p:cNvPr>
          <p:cNvCxnSpPr>
            <a:cxnSpLocks/>
            <a:stCxn id="6" idx="2"/>
            <a:endCxn id="8" idx="0"/>
          </p:cNvCxnSpPr>
          <p:nvPr/>
        </p:nvCxnSpPr>
        <p:spPr>
          <a:xfrm rot="5400000">
            <a:off x="1128697" y="3816447"/>
            <a:ext cx="850026" cy="9298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Elbow Connector 30">
            <a:extLst>
              <a:ext uri="{FF2B5EF4-FFF2-40B4-BE49-F238E27FC236}">
                <a16:creationId xmlns:a16="http://schemas.microsoft.com/office/drawing/2014/main" id="{6B1633A9-9D27-AE6D-1D54-B5BB976CD2C7}"/>
              </a:ext>
            </a:extLst>
          </p:cNvPr>
          <p:cNvCxnSpPr>
            <a:stCxn id="7" idx="2"/>
            <a:endCxn id="10" idx="0"/>
          </p:cNvCxnSpPr>
          <p:nvPr/>
        </p:nvCxnSpPr>
        <p:spPr>
          <a:xfrm rot="16200000" flipH="1">
            <a:off x="3911165" y="3979391"/>
            <a:ext cx="574498" cy="1129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Elbow Connector 34">
            <a:extLst>
              <a:ext uri="{FF2B5EF4-FFF2-40B4-BE49-F238E27FC236}">
                <a16:creationId xmlns:a16="http://schemas.microsoft.com/office/drawing/2014/main" id="{537E22C7-9384-0D3B-D3A0-F7869BDBC1E5}"/>
              </a:ext>
            </a:extLst>
          </p:cNvPr>
          <p:cNvCxnSpPr>
            <a:stCxn id="12" idx="2"/>
            <a:endCxn id="13" idx="0"/>
          </p:cNvCxnSpPr>
          <p:nvPr/>
        </p:nvCxnSpPr>
        <p:spPr>
          <a:xfrm rot="5400000">
            <a:off x="7666211" y="1971313"/>
            <a:ext cx="921741" cy="1306974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Elbow Connector 36">
            <a:extLst>
              <a:ext uri="{FF2B5EF4-FFF2-40B4-BE49-F238E27FC236}">
                <a16:creationId xmlns:a16="http://schemas.microsoft.com/office/drawing/2014/main" id="{9649E27C-5DBA-5A7B-FB32-15B0275F3B56}"/>
              </a:ext>
            </a:extLst>
          </p:cNvPr>
          <p:cNvCxnSpPr>
            <a:stCxn id="12" idx="2"/>
            <a:endCxn id="16" idx="0"/>
          </p:cNvCxnSpPr>
          <p:nvPr/>
        </p:nvCxnSpPr>
        <p:spPr>
          <a:xfrm rot="16200000" flipH="1">
            <a:off x="9084024" y="1860474"/>
            <a:ext cx="920030" cy="1526942"/>
          </a:xfrm>
          <a:prstGeom prst="bentConnector3">
            <a:avLst>
              <a:gd name="adj1" fmla="val 50000"/>
            </a:avLst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Elbow Connector 38">
            <a:extLst>
              <a:ext uri="{FF2B5EF4-FFF2-40B4-BE49-F238E27FC236}">
                <a16:creationId xmlns:a16="http://schemas.microsoft.com/office/drawing/2014/main" id="{7A4755DF-D3B3-63E9-3EF6-D57384FF06F7}"/>
              </a:ext>
            </a:extLst>
          </p:cNvPr>
          <p:cNvCxnSpPr/>
          <p:nvPr/>
        </p:nvCxnSpPr>
        <p:spPr>
          <a:xfrm rot="5400000">
            <a:off x="7010653" y="3915567"/>
            <a:ext cx="923504" cy="2379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Elbow Connector 42">
            <a:extLst>
              <a:ext uri="{FF2B5EF4-FFF2-40B4-BE49-F238E27FC236}">
                <a16:creationId xmlns:a16="http://schemas.microsoft.com/office/drawing/2014/main" id="{B80F4C28-EA16-A647-86AC-76704B1BF165}"/>
              </a:ext>
            </a:extLst>
          </p:cNvPr>
          <p:cNvCxnSpPr>
            <a:stCxn id="16" idx="2"/>
            <a:endCxn id="19" idx="0"/>
          </p:cNvCxnSpPr>
          <p:nvPr/>
        </p:nvCxnSpPr>
        <p:spPr>
          <a:xfrm rot="5400000">
            <a:off x="9900507" y="3858491"/>
            <a:ext cx="812203" cy="1805"/>
          </a:xfrm>
          <a:prstGeom prst="bentConnector3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3964E07-E9BE-A7E8-5CBF-BA4EB8468E70}"/>
              </a:ext>
            </a:extLst>
          </p:cNvPr>
          <p:cNvSpPr txBox="1"/>
          <p:nvPr/>
        </p:nvSpPr>
        <p:spPr>
          <a:xfrm>
            <a:off x="6553200" y="2704502"/>
            <a:ext cx="8270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a-ES" sz="1600" dirty="0"/>
              <a:t>YES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73A50AE-504C-EB52-7399-6D763FFCF81C}"/>
              </a:ext>
            </a:extLst>
          </p:cNvPr>
          <p:cNvSpPr txBox="1"/>
          <p:nvPr/>
        </p:nvSpPr>
        <p:spPr>
          <a:xfrm>
            <a:off x="10520333" y="2669333"/>
            <a:ext cx="52437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a-ES" sz="1600" dirty="0"/>
              <a:t>NO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F1BD3474-6C1C-2EA1-F922-C4D3E69B6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t="30653" r="6626" b="19061"/>
          <a:stretch>
            <a:fillRect/>
          </a:stretch>
        </p:blipFill>
        <p:spPr>
          <a:xfrm>
            <a:off x="3109644" y="5128321"/>
            <a:ext cx="2311686" cy="1369606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5013E01C-C187-E201-D948-92A59D09B8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00" t="30653" r="6626" b="19061"/>
          <a:stretch>
            <a:fillRect/>
          </a:stretch>
        </p:blipFill>
        <p:spPr>
          <a:xfrm>
            <a:off x="9299407" y="5077698"/>
            <a:ext cx="2012593" cy="1192402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0A8B5282-DF5F-3901-A7F8-5A1C108F9D0A}"/>
              </a:ext>
            </a:extLst>
          </p:cNvPr>
          <p:cNvSpPr txBox="1"/>
          <p:nvPr/>
        </p:nvSpPr>
        <p:spPr>
          <a:xfrm>
            <a:off x="2048256" y="6614104"/>
            <a:ext cx="82509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 err="1"/>
              <a:t>Dorrell</a:t>
            </a:r>
            <a:r>
              <a:rPr lang="es-ES" sz="700" dirty="0"/>
              <a:t> R, </a:t>
            </a:r>
            <a:r>
              <a:rPr lang="es-ES" sz="700" dirty="0" err="1"/>
              <a:t>Pawa</a:t>
            </a:r>
            <a:r>
              <a:rPr lang="es-ES" sz="700" dirty="0"/>
              <a:t> S, Zhou Y, </a:t>
            </a:r>
            <a:r>
              <a:rPr lang="es-ES" sz="700" dirty="0" err="1"/>
              <a:t>Lalwani</a:t>
            </a:r>
            <a:r>
              <a:rPr lang="es-ES" sz="700" dirty="0"/>
              <a:t> N, </a:t>
            </a:r>
            <a:r>
              <a:rPr lang="es-ES" sz="700" dirty="0" err="1"/>
              <a:t>Pawa</a:t>
            </a:r>
            <a:r>
              <a:rPr lang="es-ES" sz="700" dirty="0"/>
              <a:t> R. </a:t>
            </a:r>
            <a:r>
              <a:rPr lang="es-ES" sz="700" dirty="0" err="1"/>
              <a:t>The</a:t>
            </a:r>
            <a:r>
              <a:rPr lang="es-ES" sz="700" dirty="0"/>
              <a:t> </a:t>
            </a:r>
            <a:r>
              <a:rPr lang="es-ES" sz="700" dirty="0" err="1"/>
              <a:t>diagnostic</a:t>
            </a:r>
            <a:r>
              <a:rPr lang="es-ES" sz="700" dirty="0"/>
              <a:t> </a:t>
            </a:r>
            <a:r>
              <a:rPr lang="es-ES" sz="700" dirty="0" err="1"/>
              <a:t>dilemma</a:t>
            </a:r>
            <a:r>
              <a:rPr lang="es-ES" sz="700" dirty="0"/>
              <a:t> </a:t>
            </a:r>
            <a:r>
              <a:rPr lang="es-ES" sz="700" dirty="0" err="1"/>
              <a:t>of</a:t>
            </a:r>
            <a:r>
              <a:rPr lang="es-ES" sz="700" dirty="0"/>
              <a:t>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strictures</a:t>
            </a:r>
            <a:r>
              <a:rPr lang="es-ES" sz="700" dirty="0"/>
              <a:t>. </a:t>
            </a:r>
            <a:r>
              <a:rPr lang="es-ES" sz="700" dirty="0" err="1"/>
              <a:t>Diagnostics</a:t>
            </a:r>
            <a:r>
              <a:rPr lang="es-ES" sz="700" dirty="0"/>
              <a:t> (</a:t>
            </a:r>
            <a:r>
              <a:rPr lang="es-ES" sz="700" dirty="0" err="1"/>
              <a:t>Basel</a:t>
            </a:r>
            <a:r>
              <a:rPr lang="es-ES" sz="700" dirty="0"/>
              <a:t>) [Internet]. 2020;10(5):337. Disponible en: http://dx.doi.org/10.3390/diagnostics10050337</a:t>
            </a:r>
          </a:p>
        </p:txBody>
      </p:sp>
    </p:spTree>
    <p:extLst>
      <p:ext uri="{BB962C8B-B14F-4D97-AF65-F5344CB8AC3E}">
        <p14:creationId xmlns:p14="http://schemas.microsoft.com/office/powerpoint/2010/main" val="2426426203"/>
      </p:ext>
    </p:extLst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3 Imagen" descr="41575_2025_1153_Fig1_HTML.png"/>
          <p:cNvPicPr>
            <a:picLocks noChangeAspect="1"/>
          </p:cNvPicPr>
          <p:nvPr/>
        </p:nvPicPr>
        <p:blipFill>
          <a:blip r:embed="rId2" cstate="print"/>
          <a:srcRect l="93" t="27350" r="9439" b="28571"/>
          <a:stretch>
            <a:fillRect/>
          </a:stretch>
        </p:blipFill>
        <p:spPr>
          <a:xfrm>
            <a:off x="989248" y="1899138"/>
            <a:ext cx="9840549" cy="3673919"/>
          </a:xfrm>
          <a:prstGeom prst="rect">
            <a:avLst/>
          </a:prstGeom>
        </p:spPr>
      </p:pic>
      <p:sp>
        <p:nvSpPr>
          <p:cNvPr id="5" name="4 Rectángulo"/>
          <p:cNvSpPr/>
          <p:nvPr/>
        </p:nvSpPr>
        <p:spPr>
          <a:xfrm>
            <a:off x="1263670" y="1392088"/>
            <a:ext cx="230063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s-ES" dirty="0">
                <a:solidFill>
                  <a:srgbClr val="C00000"/>
                </a:solidFill>
              </a:rPr>
              <a:t>Imaging/Liver biopsy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6" name="5 Rectángulo"/>
          <p:cNvSpPr/>
          <p:nvPr/>
        </p:nvSpPr>
        <p:spPr>
          <a:xfrm>
            <a:off x="278932" y="4314092"/>
            <a:ext cx="248771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s-ES" dirty="0">
                <a:solidFill>
                  <a:srgbClr val="C00000"/>
                </a:solidFill>
              </a:rPr>
              <a:t>ERCP / cholangioscopy biopsy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7" name="6 Rectángulo"/>
          <p:cNvSpPr/>
          <p:nvPr/>
        </p:nvSpPr>
        <p:spPr>
          <a:xfrm>
            <a:off x="5007239" y="5254451"/>
            <a:ext cx="2569678" cy="646331"/>
          </a:xfrm>
          <a:prstGeom prst="rect">
            <a:avLst/>
          </a:prstGeom>
        </p:spPr>
        <p:txBody>
          <a:bodyPr wrap="none" lIns="91440" tIns="45720" rIns="91440" bIns="45720" anchor="t">
            <a:spAutoFit/>
          </a:bodyPr>
          <a:lstStyle/>
          <a:p>
            <a:r>
              <a:rPr lang="en-US" altLang="es-ES" dirty="0">
                <a:solidFill>
                  <a:srgbClr val="C00000"/>
                </a:solidFill>
              </a:rPr>
              <a:t>ERCP / Cholangioscopy </a:t>
            </a:r>
            <a:endParaRPr lang="es-ES" dirty="0">
              <a:solidFill>
                <a:srgbClr val="C00000"/>
              </a:solidFill>
            </a:endParaRPr>
          </a:p>
          <a:p>
            <a:r>
              <a:rPr lang="en-US" altLang="es-ES" dirty="0">
                <a:solidFill>
                  <a:srgbClr val="C00000"/>
                </a:solidFill>
              </a:rPr>
              <a:t>EUS biopsy</a:t>
            </a:r>
            <a:endParaRPr lang="es-ES" dirty="0">
              <a:solidFill>
                <a:srgbClr val="C00000"/>
              </a:solidFill>
            </a:endParaRPr>
          </a:p>
        </p:txBody>
      </p:sp>
      <p:sp>
        <p:nvSpPr>
          <p:cNvPr id="2" name="4 Rectángulo">
            <a:extLst>
              <a:ext uri="{FF2B5EF4-FFF2-40B4-BE49-F238E27FC236}">
                <a16:creationId xmlns:a16="http://schemas.microsoft.com/office/drawing/2014/main" id="{A1454976-1229-FE9F-FB7E-26914332DC84}"/>
              </a:ext>
            </a:extLst>
          </p:cNvPr>
          <p:cNvSpPr/>
          <p:nvPr/>
        </p:nvSpPr>
        <p:spPr>
          <a:xfrm>
            <a:off x="2413985" y="433998"/>
            <a:ext cx="535473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s-ES" sz="2800" b="1" dirty="0">
                <a:solidFill>
                  <a:srgbClr val="C00000"/>
                </a:solidFill>
              </a:rPr>
              <a:t>CHOLANGIOCARCINOMA - CCA</a:t>
            </a:r>
            <a:endParaRPr lang="es-ES" sz="2800" b="1" dirty="0">
              <a:solidFill>
                <a:srgbClr val="C00000"/>
              </a:solidFill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C74D60D-0CC0-8594-D35F-9B540D7DEE11}"/>
              </a:ext>
            </a:extLst>
          </p:cNvPr>
          <p:cNvSpPr txBox="1"/>
          <p:nvPr/>
        </p:nvSpPr>
        <p:spPr>
          <a:xfrm>
            <a:off x="2048256" y="6321496"/>
            <a:ext cx="4826962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 err="1"/>
              <a:t>Cholangiocarcinoma</a:t>
            </a:r>
            <a:r>
              <a:rPr lang="es-ES" sz="700" dirty="0"/>
              <a:t> 2026: status quo, </a:t>
            </a:r>
            <a:r>
              <a:rPr lang="es-ES" sz="700" dirty="0" err="1"/>
              <a:t>unmet</a:t>
            </a:r>
            <a:r>
              <a:rPr lang="es-ES" sz="700" dirty="0"/>
              <a:t> </a:t>
            </a:r>
            <a:r>
              <a:rPr lang="es-ES" sz="700" dirty="0" err="1"/>
              <a:t>needs</a:t>
            </a:r>
            <a:r>
              <a:rPr lang="es-ES" sz="700" dirty="0"/>
              <a:t> and </a:t>
            </a:r>
            <a:r>
              <a:rPr lang="es-ES" sz="700" dirty="0" err="1"/>
              <a:t>priorities</a:t>
            </a:r>
            <a:r>
              <a:rPr lang="es-ES" sz="700" dirty="0"/>
              <a:t>. </a:t>
            </a:r>
            <a:r>
              <a:rPr lang="es-ES" sz="700" dirty="0" err="1"/>
              <a:t>Nat</a:t>
            </a:r>
            <a:r>
              <a:rPr lang="es-ES" sz="700" dirty="0"/>
              <a:t> </a:t>
            </a:r>
            <a:r>
              <a:rPr lang="es-ES" sz="700" dirty="0" err="1"/>
              <a:t>Rev</a:t>
            </a:r>
            <a:r>
              <a:rPr lang="es-ES" sz="700" dirty="0"/>
              <a:t> </a:t>
            </a:r>
            <a:r>
              <a:rPr lang="es-ES" sz="700" dirty="0" err="1"/>
              <a:t>Gastroenterol</a:t>
            </a:r>
            <a:r>
              <a:rPr lang="es-ES" sz="700" dirty="0"/>
              <a:t> </a:t>
            </a:r>
            <a:r>
              <a:rPr lang="es-ES" sz="700" dirty="0" err="1"/>
              <a:t>Hepatol</a:t>
            </a:r>
            <a:r>
              <a:rPr lang="es-ES" sz="700" dirty="0"/>
              <a:t>. 2026 Jan;23(1):65-96</a:t>
            </a:r>
            <a:endParaRPr lang="es-ES" sz="200" dirty="0"/>
          </a:p>
        </p:txBody>
      </p:sp>
      <p:sp>
        <p:nvSpPr>
          <p:cNvPr id="8" name="Título 7">
            <a:extLst>
              <a:ext uri="{FF2B5EF4-FFF2-40B4-BE49-F238E27FC236}">
                <a16:creationId xmlns:a16="http://schemas.microsoft.com/office/drawing/2014/main" id="{FA82C5FB-1910-1EAD-1FA3-0FE894223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contenido 8">
            <a:extLst>
              <a:ext uri="{FF2B5EF4-FFF2-40B4-BE49-F238E27FC236}">
                <a16:creationId xmlns:a16="http://schemas.microsoft.com/office/drawing/2014/main" id="{9F826A1B-4A8C-B3E7-924A-38C03A11F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>
            <a:extLst>
              <a:ext uri="{FF2B5EF4-FFF2-40B4-BE49-F238E27FC236}">
                <a16:creationId xmlns:a16="http://schemas.microsoft.com/office/drawing/2014/main" id="{619CBDCC-FC77-B562-90FF-F361AD5F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1630" y="821687"/>
            <a:ext cx="8604739" cy="550863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3600" i="1" dirty="0">
                <a:solidFill>
                  <a:srgbClr val="FF0000"/>
                </a:solidFill>
                <a:latin typeface="Trebuchet MS" pitchFamily="34" charset="0"/>
              </a:rPr>
              <a:t>Biliary Strictures are a Baffling situation</a:t>
            </a:r>
            <a:endParaRPr lang="en-US" i="1" dirty="0">
              <a:solidFill>
                <a:srgbClr val="FF0000"/>
              </a:solidFill>
              <a:latin typeface="Trebuchet MS" pitchFamily="34" charset="0"/>
            </a:endParaRPr>
          </a:p>
        </p:txBody>
      </p:sp>
      <p:sp>
        <p:nvSpPr>
          <p:cNvPr id="13315" name="Content Placeholder 2">
            <a:extLst>
              <a:ext uri="{FF2B5EF4-FFF2-40B4-BE49-F238E27FC236}">
                <a16:creationId xmlns:a16="http://schemas.microsoft.com/office/drawing/2014/main" id="{F3A7BAF7-08FC-132E-9B1F-57986EC1C7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043" y="1775461"/>
            <a:ext cx="6967443" cy="4301944"/>
          </a:xfrm>
        </p:spPr>
        <p:txBody>
          <a:bodyPr lIns="91440" tIns="45720" rIns="91440" bIns="45720" anchor="t">
            <a:normAutofit/>
          </a:bodyPr>
          <a:lstStyle/>
          <a:p>
            <a:pPr algn="just"/>
            <a:r>
              <a:rPr lang="en-US" altLang="es-ES" sz="2400" dirty="0">
                <a:solidFill>
                  <a:schemeClr val="tx1"/>
                </a:solidFill>
              </a:rPr>
              <a:t>D</a:t>
            </a:r>
            <a:r>
              <a:rPr lang="en-US" altLang="es-ES" sz="2400" dirty="0">
                <a:solidFill>
                  <a:schemeClr val="tx1"/>
                </a:solidFill>
                <a:latin typeface="+mn-lt"/>
              </a:rPr>
              <a:t>istinguishing between benign and malignant strictures remains </a:t>
            </a:r>
            <a:r>
              <a:rPr lang="en-US" altLang="es-ES" sz="2400" u="sng" dirty="0">
                <a:solidFill>
                  <a:schemeClr val="tx1"/>
                </a:solidFill>
                <a:latin typeface="+mn-lt"/>
              </a:rPr>
              <a:t>extremely</a:t>
            </a:r>
            <a:r>
              <a:rPr lang="en-US" altLang="es-ES" sz="2400" dirty="0">
                <a:solidFill>
                  <a:schemeClr val="tx1"/>
                </a:solidFill>
                <a:latin typeface="+mn-lt"/>
              </a:rPr>
              <a:t> challenging. </a:t>
            </a:r>
          </a:p>
          <a:p>
            <a:pPr algn="just"/>
            <a:endParaRPr lang="en-US" altLang="es-ES" sz="24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en-US" altLang="es-ES" sz="2400" dirty="0">
                <a:solidFill>
                  <a:schemeClr val="tx1"/>
                </a:solidFill>
                <a:latin typeface="+mn-lt"/>
              </a:rPr>
              <a:t>CT scan / </a:t>
            </a:r>
            <a:r>
              <a:rPr lang="en-US" altLang="es-ES" sz="2400" dirty="0">
                <a:solidFill>
                  <a:schemeClr val="tx1"/>
                </a:solidFill>
              </a:rPr>
              <a:t>MRCP/</a:t>
            </a:r>
            <a:r>
              <a:rPr lang="en-US" altLang="es-ES" sz="2400" dirty="0">
                <a:solidFill>
                  <a:schemeClr val="tx1"/>
                </a:solidFill>
                <a:latin typeface="+mn-lt"/>
              </a:rPr>
              <a:t> tumor markers </a:t>
            </a:r>
            <a:r>
              <a:rPr lang="en-US" altLang="es-ES" sz="2400" dirty="0">
                <a:solidFill>
                  <a:schemeClr val="tx1"/>
                </a:solidFill>
              </a:rPr>
              <a:t>always first</a:t>
            </a:r>
            <a:endParaRPr lang="en-US" altLang="es-ES" sz="2400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en-US" altLang="es-ES" sz="24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en-GB" sz="2400" b="0" i="0" dirty="0">
                <a:solidFill>
                  <a:schemeClr val="tx1"/>
                </a:solidFill>
                <a:effectLst/>
                <a:latin typeface="+mn-lt"/>
              </a:rPr>
              <a:t>Biliary strictures in adults are </a:t>
            </a:r>
            <a:r>
              <a:rPr lang="en-GB" sz="2400" b="0" i="0" dirty="0">
                <a:solidFill>
                  <a:srgbClr val="C00000"/>
                </a:solidFill>
                <a:effectLst/>
                <a:latin typeface="+mn-lt"/>
              </a:rPr>
              <a:t>more likely to be malignant</a:t>
            </a:r>
            <a:r>
              <a:rPr lang="en-GB" sz="2400" dirty="0">
                <a:solidFill>
                  <a:schemeClr val="tx1"/>
                </a:solidFill>
                <a:latin typeface="+mn-lt"/>
              </a:rPr>
              <a:t> 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+mn-lt"/>
              </a:rPr>
              <a:t>than benign except in certain well-defined scenarios.</a:t>
            </a:r>
            <a:endParaRPr lang="en-US" altLang="es-ES" sz="2400" dirty="0">
              <a:solidFill>
                <a:schemeClr val="tx1"/>
              </a:solidFill>
              <a:latin typeface="+mn-lt"/>
            </a:endParaRPr>
          </a:p>
          <a:p>
            <a:pPr algn="just"/>
            <a:endParaRPr lang="en-US" altLang="es-ES" sz="2400" dirty="0">
              <a:solidFill>
                <a:schemeClr val="tx1"/>
              </a:solidFill>
              <a:latin typeface="+mn-lt"/>
            </a:endParaRPr>
          </a:p>
          <a:p>
            <a:pPr algn="just"/>
            <a:r>
              <a:rPr lang="en-US" altLang="es-ES" sz="2400" dirty="0">
                <a:solidFill>
                  <a:schemeClr val="tx1"/>
                </a:solidFill>
                <a:latin typeface="+mn-lt"/>
              </a:rPr>
              <a:t>It is key to obtain adequate tissue for diagnosis.</a:t>
            </a:r>
          </a:p>
          <a:p>
            <a:endParaRPr lang="en-US" altLang="es-ES" sz="2000" dirty="0">
              <a:latin typeface="+mn-lt"/>
            </a:endParaRPr>
          </a:p>
        </p:txBody>
      </p:sp>
      <p:pic>
        <p:nvPicPr>
          <p:cNvPr id="13316" name="Picture 2" descr="E:\bil comp master\LLANERAS MATEU_M JOSE_CPRE_20100127_864046.JPG">
            <a:extLst>
              <a:ext uri="{FF2B5EF4-FFF2-40B4-BE49-F238E27FC236}">
                <a16:creationId xmlns:a16="http://schemas.microsoft.com/office/drawing/2014/main" id="{44D37EC7-B8FA-CFCF-6FE5-27005C4EC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0243" y="2621980"/>
            <a:ext cx="3657600" cy="321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7" name="Text Box 8">
            <a:extLst>
              <a:ext uri="{FF2B5EF4-FFF2-40B4-BE49-F238E27FC236}">
                <a16:creationId xmlns:a16="http://schemas.microsoft.com/office/drawing/2014/main" id="{E44D52A4-1E6B-0690-27BE-29D5CE2FDA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06443" y="2023236"/>
            <a:ext cx="3505200" cy="45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2400" dirty="0">
                <a:solidFill>
                  <a:srgbClr val="FF0000"/>
                </a:solidFill>
                <a:latin typeface="Trebuchet MS"/>
                <a:cs typeface="Arial"/>
              </a:rPr>
              <a:t>Benign or Malignant?</a:t>
            </a:r>
          </a:p>
        </p:txBody>
      </p:sp>
      <p:sp>
        <p:nvSpPr>
          <p:cNvPr id="6" name="5 Rectángulo"/>
          <p:cNvSpPr/>
          <p:nvPr/>
        </p:nvSpPr>
        <p:spPr>
          <a:xfrm>
            <a:off x="1781906" y="6298085"/>
            <a:ext cx="88743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i="1" dirty="0">
                <a:solidFill>
                  <a:srgbClr val="C00000"/>
                </a:solidFill>
              </a:rPr>
              <a:t>Cholangiocarcinoma 2026: status quo, unmet needs and priorities. Nat Rev Gastroenterol Hepatol. 2026 Jan;23(1):65-96.</a:t>
            </a:r>
          </a:p>
        </p:txBody>
      </p:sp>
    </p:spTree>
    <p:extLst>
      <p:ext uri="{BB962C8B-B14F-4D97-AF65-F5344CB8AC3E}">
        <p14:creationId xmlns:p14="http://schemas.microsoft.com/office/powerpoint/2010/main" val="28819997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>
                <a:solidFill>
                  <a:srgbClr val="C00000"/>
                </a:solidFill>
              </a:rPr>
              <a:t>ERCP and CCA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838200" y="1878379"/>
            <a:ext cx="5257800" cy="4137148"/>
          </a:xfrm>
        </p:spPr>
        <p:txBody>
          <a:bodyPr lIns="91440" tIns="45720" rIns="91440" bIns="45720" anchor="t"/>
          <a:lstStyle/>
          <a:p>
            <a:r>
              <a:rPr lang="es-ES" sz="2400" dirty="0">
                <a:solidFill>
                  <a:schemeClr val="tx2"/>
                </a:solidFill>
              </a:rPr>
              <a:t>ERCP </a:t>
            </a:r>
            <a:r>
              <a:rPr lang="es-ES" sz="2400" dirty="0" err="1">
                <a:solidFill>
                  <a:schemeClr val="tx2"/>
                </a:solidFill>
              </a:rPr>
              <a:t>is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pivotal</a:t>
            </a:r>
            <a:r>
              <a:rPr lang="es-ES" sz="2400" dirty="0">
                <a:solidFill>
                  <a:schemeClr val="tx2"/>
                </a:solidFill>
              </a:rPr>
              <a:t> in </a:t>
            </a:r>
            <a:r>
              <a:rPr lang="es-ES" sz="2400" dirty="0" err="1">
                <a:solidFill>
                  <a:schemeClr val="tx2"/>
                </a:solidFill>
              </a:rPr>
              <a:t>the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treatment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of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patients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with</a:t>
            </a:r>
            <a:r>
              <a:rPr lang="es-ES" sz="2400" dirty="0">
                <a:solidFill>
                  <a:schemeClr val="tx2"/>
                </a:solidFill>
              </a:rPr>
              <a:t> CCA:</a:t>
            </a:r>
          </a:p>
          <a:p>
            <a:pPr marL="0" indent="0">
              <a:buNone/>
            </a:pP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dirty="0" err="1">
                <a:solidFill>
                  <a:schemeClr val="tx2"/>
                </a:solidFill>
              </a:rPr>
              <a:t>Acquiring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tissue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for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cytological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or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histological</a:t>
            </a:r>
            <a:r>
              <a:rPr lang="es-ES" sz="2400" dirty="0">
                <a:solidFill>
                  <a:schemeClr val="tx2"/>
                </a:solidFill>
              </a:rPr>
              <a:t> diagnosis </a:t>
            </a:r>
          </a:p>
          <a:p>
            <a:pPr marL="457200" indent="-457200">
              <a:buFont typeface="+mj-lt"/>
              <a:buAutoNum type="arabicPeriod"/>
            </a:pPr>
            <a:r>
              <a:rPr lang="es-ES" sz="2400" dirty="0" err="1">
                <a:solidFill>
                  <a:schemeClr val="tx2"/>
                </a:solidFill>
              </a:rPr>
              <a:t>Facilitating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biliary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drainage</a:t>
            </a:r>
            <a:r>
              <a:rPr lang="es-ES" sz="2400" dirty="0">
                <a:solidFill>
                  <a:schemeClr val="tx2"/>
                </a:solidFill>
              </a:rPr>
              <a:t> in </a:t>
            </a:r>
            <a:r>
              <a:rPr lang="es-ES" sz="2400" dirty="0" err="1">
                <a:solidFill>
                  <a:schemeClr val="tx2"/>
                </a:solidFill>
              </a:rPr>
              <a:t>selected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patients</a:t>
            </a:r>
            <a:endParaRPr lang="es-ES" sz="2400" dirty="0">
              <a:solidFill>
                <a:schemeClr val="tx2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s-ES" sz="2400" dirty="0" err="1">
                <a:solidFill>
                  <a:schemeClr val="tx2"/>
                </a:solidFill>
              </a:rPr>
              <a:t>Providing</a:t>
            </a:r>
            <a:r>
              <a:rPr lang="es-ES" sz="2400" dirty="0">
                <a:solidFill>
                  <a:schemeClr val="tx2"/>
                </a:solidFill>
              </a:rPr>
              <a:t> a </a:t>
            </a:r>
            <a:r>
              <a:rPr lang="es-ES" sz="2400" dirty="0" err="1">
                <a:solidFill>
                  <a:schemeClr val="tx2"/>
                </a:solidFill>
              </a:rPr>
              <a:t>valuable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palliative</a:t>
            </a:r>
            <a:r>
              <a:rPr lang="es-ES" sz="2400" dirty="0">
                <a:solidFill>
                  <a:schemeClr val="tx2"/>
                </a:solidFill>
              </a:rPr>
              <a:t> </a:t>
            </a:r>
            <a:r>
              <a:rPr lang="es-ES" sz="2400" dirty="0" err="1">
                <a:solidFill>
                  <a:schemeClr val="tx2"/>
                </a:solidFill>
              </a:rPr>
              <a:t>tool</a:t>
            </a:r>
            <a:r>
              <a:rPr lang="es-ES" sz="2400" dirty="0">
                <a:solidFill>
                  <a:schemeClr val="tx2"/>
                </a:solidFill>
              </a:rPr>
              <a:t> in cases </a:t>
            </a:r>
            <a:r>
              <a:rPr lang="es-ES" sz="2400" dirty="0" err="1">
                <a:solidFill>
                  <a:schemeClr val="tx2"/>
                </a:solidFill>
              </a:rPr>
              <a:t>deemed</a:t>
            </a:r>
            <a:r>
              <a:rPr lang="es-ES" sz="2400" dirty="0">
                <a:solidFill>
                  <a:schemeClr val="tx2"/>
                </a:solidFill>
              </a:rPr>
              <a:t> inoperable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205919" y="1160585"/>
            <a:ext cx="4432951" cy="4876800"/>
          </a:xfrm>
          <a:prstGeom prst="rect">
            <a:avLst/>
          </a:prstGeom>
        </p:spPr>
      </p:pic>
      <p:sp>
        <p:nvSpPr>
          <p:cNvPr id="5" name="5 Rectángulo">
            <a:extLst>
              <a:ext uri="{FF2B5EF4-FFF2-40B4-BE49-F238E27FC236}">
                <a16:creationId xmlns:a16="http://schemas.microsoft.com/office/drawing/2014/main" id="{33226C2F-9F77-1A4F-4D94-E0FEF7DCA2DF}"/>
              </a:ext>
            </a:extLst>
          </p:cNvPr>
          <p:cNvSpPr/>
          <p:nvPr/>
        </p:nvSpPr>
        <p:spPr>
          <a:xfrm>
            <a:off x="1781906" y="6298085"/>
            <a:ext cx="8874371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1200" b="1" i="1" dirty="0">
                <a:solidFill>
                  <a:srgbClr val="C00000"/>
                </a:solidFill>
              </a:rPr>
              <a:t>Cholangiocarcinoma 2026: status quo, unmet needs and priorities. Nat Rev Gastroenterol Hepatol. 2026 Jan;23(1):65-96.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FED9B0-06BC-641A-91FA-AA6C186E9B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Distal biliary strictures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3C81AF-F719-9AB3-FAC1-C56CEE570C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7437" y="1813065"/>
            <a:ext cx="7187681" cy="3413449"/>
          </a:xfrm>
        </p:spPr>
        <p:txBody>
          <a:bodyPr/>
          <a:lstStyle/>
          <a:p>
            <a:pPr algn="just"/>
            <a:r>
              <a:rPr lang="en-GB" sz="2400" b="0" i="0" dirty="0">
                <a:solidFill>
                  <a:schemeClr val="tx1"/>
                </a:solidFill>
                <a:effectLst/>
                <a:latin typeface="+mn-lt"/>
              </a:rPr>
              <a:t>In patients with an extrahepatic biliary stricture due to an apparent or suspected </a:t>
            </a:r>
            <a:r>
              <a:rPr lang="en-GB" sz="2400" dirty="0">
                <a:solidFill>
                  <a:schemeClr val="tx1"/>
                </a:solidFill>
              </a:rPr>
              <a:t>CCA</a:t>
            </a:r>
            <a:r>
              <a:rPr lang="en-GB" sz="2400" b="0" i="0" dirty="0">
                <a:solidFill>
                  <a:schemeClr val="tx1"/>
                </a:solidFill>
                <a:effectLst/>
                <a:latin typeface="+mn-lt"/>
              </a:rPr>
              <a:t> on imaging:</a:t>
            </a:r>
          </a:p>
          <a:p>
            <a:pPr algn="just"/>
            <a:endParaRPr lang="en-GB" sz="24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914400" lvl="1" indent="-457200" algn="just">
              <a:buFont typeface="+mj-lt"/>
              <a:buAutoNum type="arabicPeriod"/>
            </a:pPr>
            <a:r>
              <a:rPr lang="en-GB" sz="2000" b="0" i="1" dirty="0">
                <a:solidFill>
                  <a:schemeClr val="tx1"/>
                </a:solidFill>
                <a:effectLst/>
                <a:latin typeface="+mn-lt"/>
              </a:rPr>
              <a:t>EUS with fine-needle sampling (aspiration or biopsy; FNA/B) </a:t>
            </a:r>
            <a:r>
              <a:rPr lang="en-GB" sz="2000" i="1" dirty="0">
                <a:solidFill>
                  <a:schemeClr val="tx1"/>
                </a:solidFill>
              </a:rPr>
              <a:t>or</a:t>
            </a:r>
            <a:r>
              <a:rPr lang="en-GB" sz="2000" b="0" i="1" dirty="0">
                <a:solidFill>
                  <a:schemeClr val="tx1"/>
                </a:solidFill>
                <a:effectLst/>
                <a:latin typeface="+mn-lt"/>
              </a:rPr>
              <a:t> ERCP as the </a:t>
            </a:r>
            <a:r>
              <a:rPr lang="en-GB" sz="2000" b="0" i="1" dirty="0">
                <a:solidFill>
                  <a:srgbClr val="C00000"/>
                </a:solidFill>
                <a:effectLst/>
                <a:latin typeface="+mn-lt"/>
              </a:rPr>
              <a:t>preferred method </a:t>
            </a:r>
            <a:r>
              <a:rPr lang="en-GB" sz="2000" b="0" i="1" dirty="0">
                <a:solidFill>
                  <a:schemeClr val="tx1"/>
                </a:solidFill>
                <a:effectLst/>
                <a:latin typeface="+mn-lt"/>
              </a:rPr>
              <a:t>of evaluating for malignancy.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en-GB" sz="2000" b="0" i="1" dirty="0">
                <a:solidFill>
                  <a:schemeClr val="tx1"/>
                </a:solidFill>
                <a:effectLst/>
                <a:latin typeface="+mn-lt"/>
              </a:rPr>
              <a:t>Single-session </a:t>
            </a:r>
            <a:r>
              <a:rPr lang="en-GB" sz="2000" b="0" i="1" dirty="0">
                <a:solidFill>
                  <a:srgbClr val="C00000"/>
                </a:solidFill>
                <a:effectLst/>
                <a:latin typeface="+mn-lt"/>
              </a:rPr>
              <a:t>EUS and ERCP recommended </a:t>
            </a:r>
            <a:r>
              <a:rPr lang="en-GB" sz="2000" b="0" i="1" dirty="0">
                <a:solidFill>
                  <a:schemeClr val="tx1"/>
                </a:solidFill>
                <a:effectLst/>
                <a:latin typeface="+mn-lt"/>
              </a:rPr>
              <a:t>for concurrent diagnosis and drainage.</a:t>
            </a:r>
          </a:p>
          <a:p>
            <a:pPr marL="914400" lvl="1" indent="-457200" algn="just">
              <a:buFont typeface="+mj-lt"/>
              <a:buAutoNum type="arabicPeriod"/>
            </a:pPr>
            <a:r>
              <a:rPr lang="en-GB" sz="2000" b="0" i="1" dirty="0">
                <a:solidFill>
                  <a:schemeClr val="tx1"/>
                </a:solidFill>
                <a:effectLst/>
                <a:latin typeface="+mn-lt"/>
              </a:rPr>
              <a:t>Cholangioscopy has high specificity and sensitivity.</a:t>
            </a:r>
            <a:endParaRPr lang="en-GB" sz="2000" i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AF8638A-B70F-FC56-1B5F-E0057465A2B6}"/>
              </a:ext>
            </a:extLst>
          </p:cNvPr>
          <p:cNvSpPr txBox="1"/>
          <p:nvPr/>
        </p:nvSpPr>
        <p:spPr>
          <a:xfrm>
            <a:off x="5486573" y="5755902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400" b="0" dirty="0">
                <a:effectLst/>
                <a:latin typeface="BlinkMacSystemFont"/>
              </a:rPr>
              <a:t>ACG Clinical Guideline: Diagnosis and Management of Biliary Strictures. Am J Gastroenterol. 2023 Mar 1;118(3):405-426</a:t>
            </a:r>
            <a:endParaRPr lang="en-GB" sz="1400" dirty="0"/>
          </a:p>
        </p:txBody>
      </p:sp>
      <p:pic>
        <p:nvPicPr>
          <p:cNvPr id="4" name="Picture 5" descr="FERNANDEZ PEREZ_ISABEL_CPRE_20070124_386322">
            <a:extLst>
              <a:ext uri="{FF2B5EF4-FFF2-40B4-BE49-F238E27FC236}">
                <a16:creationId xmlns:a16="http://schemas.microsoft.com/office/drawing/2014/main" id="{F2AC0EAB-61E6-F646-8560-415AF8E601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6963" y="1457325"/>
            <a:ext cx="3657600" cy="394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9299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46AE1F-3E15-C8A2-B8CE-7FB65B70B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Perihilar biliary strictures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074A63-18DD-41F3-74D9-C77AFC36EC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39815"/>
            <a:ext cx="10931769" cy="4137148"/>
          </a:xfrm>
        </p:spPr>
        <p:txBody>
          <a:bodyPr lIns="91440" tIns="45720" rIns="91440" bIns="45720" anchor="t"/>
          <a:lstStyle/>
          <a:p>
            <a:r>
              <a:rPr lang="en-US" dirty="0">
                <a:solidFill>
                  <a:schemeClr val="tx1"/>
                </a:solidFill>
              </a:rPr>
              <a:t>MRCP / CT scan</a:t>
            </a:r>
          </a:p>
          <a:p>
            <a:r>
              <a:rPr lang="en-US" dirty="0">
                <a:solidFill>
                  <a:schemeClr val="tx1"/>
                </a:solidFill>
              </a:rPr>
              <a:t>EUS </a:t>
            </a:r>
            <a:r>
              <a:rPr lang="en-US" dirty="0">
                <a:solidFill>
                  <a:schemeClr val="tx1"/>
                </a:solidFill>
                <a:sym typeface="Wingdings" pitchFamily="2" charset="2"/>
              </a:rPr>
              <a:t> </a:t>
            </a:r>
            <a:r>
              <a:rPr lang="en-US" dirty="0">
                <a:solidFill>
                  <a:schemeClr val="tx1"/>
                </a:solidFill>
              </a:rPr>
              <a:t>low diagnostic yield in hilar / perihilar biliary strictures</a:t>
            </a:r>
          </a:p>
          <a:p>
            <a:r>
              <a:rPr lang="en-US" dirty="0">
                <a:solidFill>
                  <a:schemeClr val="tx1"/>
                </a:solidFill>
              </a:rPr>
              <a:t>ERCP with Tissue Acquisition!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Brush cytology</a:t>
            </a:r>
          </a:p>
          <a:p>
            <a:pPr lvl="1"/>
            <a:r>
              <a:rPr lang="en-US" dirty="0">
                <a:solidFill>
                  <a:schemeClr val="tx1"/>
                </a:solidFill>
              </a:rPr>
              <a:t>Fluoroscopy-guided biopsies</a:t>
            </a:r>
          </a:p>
          <a:p>
            <a:pPr lvl="1"/>
            <a:endParaRPr lang="en-US" dirty="0">
              <a:solidFill>
                <a:schemeClr val="tx1"/>
              </a:solidFill>
            </a:endParaRPr>
          </a:p>
          <a:p>
            <a:pPr lvl="1"/>
            <a:r>
              <a:rPr lang="en-US" b="1" dirty="0" err="1">
                <a:solidFill>
                  <a:schemeClr val="tx1"/>
                </a:solidFill>
              </a:rPr>
              <a:t>Cholangioscopy</a:t>
            </a:r>
            <a:endParaRPr lang="en-US" b="1" dirty="0">
              <a:solidFill>
                <a:schemeClr val="tx1"/>
              </a:solidFill>
            </a:endParaRPr>
          </a:p>
          <a:p>
            <a:endParaRPr lang="ca-ES" dirty="0"/>
          </a:p>
        </p:txBody>
      </p:sp>
      <p:sp>
        <p:nvSpPr>
          <p:cNvPr id="4" name="Text Box 8">
            <a:extLst>
              <a:ext uri="{FF2B5EF4-FFF2-40B4-BE49-F238E27FC236}">
                <a16:creationId xmlns:a16="http://schemas.microsoft.com/office/drawing/2014/main" id="{952FE86E-CCF2-BF1C-5D47-FC0919B1B1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4646" y="2949526"/>
            <a:ext cx="5955324" cy="1613262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 lIns="90488" tIns="44450" rIns="90488" bIns="44450" anchor="t">
            <a:spAutoFit/>
          </a:bodyPr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altLang="es-ES" sz="1800" u="sng" dirty="0">
                <a:solidFill>
                  <a:srgbClr val="C00000"/>
                </a:solidFill>
                <a:latin typeface="+mn-lt"/>
                <a:cs typeface="Arial"/>
              </a:rPr>
              <a:t>Sensitivity</a:t>
            </a:r>
            <a:r>
              <a:rPr lang="en-US" altLang="es-ES" sz="1800" dirty="0">
                <a:solidFill>
                  <a:srgbClr val="C00000"/>
                </a:solidFill>
                <a:latin typeface="+mn-lt"/>
                <a:cs typeface="Arial"/>
              </a:rPr>
              <a:t>:</a:t>
            </a:r>
          </a:p>
          <a:p>
            <a:pPr algn="ctr">
              <a:spcBef>
                <a:spcPct val="50000"/>
              </a:spcBef>
            </a:pPr>
            <a:r>
              <a:rPr lang="en-US" altLang="es-ES" sz="1800" dirty="0">
                <a:solidFill>
                  <a:srgbClr val="C00000"/>
                </a:solidFill>
                <a:latin typeface="+mn-lt"/>
                <a:cs typeface="Arial"/>
              </a:rPr>
              <a:t>Brush cytology alone &lt;40-56%%</a:t>
            </a:r>
          </a:p>
          <a:p>
            <a:pPr algn="ctr">
              <a:spcBef>
                <a:spcPct val="50000"/>
              </a:spcBef>
            </a:pPr>
            <a:r>
              <a:rPr lang="en-US" altLang="es-ES" sz="1800" dirty="0">
                <a:solidFill>
                  <a:srgbClr val="C00000"/>
                </a:solidFill>
                <a:latin typeface="+mn-lt"/>
                <a:cs typeface="Arial"/>
              </a:rPr>
              <a:t>Fluoroscopy-guided biopsies alone 49-50%</a:t>
            </a:r>
          </a:p>
          <a:p>
            <a:pPr algn="ctr">
              <a:spcBef>
                <a:spcPct val="50000"/>
              </a:spcBef>
            </a:pPr>
            <a:r>
              <a:rPr lang="en-US" altLang="es-ES" sz="1800" dirty="0">
                <a:solidFill>
                  <a:srgbClr val="C00000"/>
                </a:solidFill>
                <a:latin typeface="+mn-lt"/>
                <a:cs typeface="Arial"/>
              </a:rPr>
              <a:t>Cytology brushing + biopsies 66-71%</a:t>
            </a:r>
          </a:p>
        </p:txBody>
      </p:sp>
      <p:sp>
        <p:nvSpPr>
          <p:cNvPr id="8" name="Bent-Up Arrow 7">
            <a:extLst>
              <a:ext uri="{FF2B5EF4-FFF2-40B4-BE49-F238E27FC236}">
                <a16:creationId xmlns:a16="http://schemas.microsoft.com/office/drawing/2014/main" id="{CDC9043D-92DA-1980-B83A-1A29E5A40EBD}"/>
              </a:ext>
            </a:extLst>
          </p:cNvPr>
          <p:cNvSpPr/>
          <p:nvPr/>
        </p:nvSpPr>
        <p:spPr>
          <a:xfrm rot="5400000">
            <a:off x="2429874" y="3912313"/>
            <a:ext cx="1270353" cy="2566287"/>
          </a:xfrm>
          <a:prstGeom prst="bentUpArrow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a-ES"/>
          </a:p>
        </p:txBody>
      </p:sp>
      <p:sp>
        <p:nvSpPr>
          <p:cNvPr id="6" name="5 Rectángulo"/>
          <p:cNvSpPr/>
          <p:nvPr/>
        </p:nvSpPr>
        <p:spPr>
          <a:xfrm>
            <a:off x="4689230" y="5256075"/>
            <a:ext cx="701040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The pooled sensitivity 66-72% and specificity 97-98% </a:t>
            </a:r>
          </a:p>
          <a:p>
            <a:pPr>
              <a:buFont typeface="Arial" pitchFamily="34" charset="0"/>
              <a:buChar char="•"/>
            </a:pPr>
            <a:r>
              <a:rPr lang="es-ES" dirty="0">
                <a:solidFill>
                  <a:schemeClr val="tx2">
                    <a:lumMod val="75000"/>
                    <a:lumOff val="25000"/>
                  </a:schemeClr>
                </a:solidFill>
              </a:rPr>
              <a:t> Pooled diagnostic odds ratio to detect cholangiocarcinoma is 59 </a:t>
            </a:r>
            <a:endParaRPr lang="ca-ES" dirty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155B5A-2539-A484-FA10-9FD36634AF84}"/>
              </a:ext>
            </a:extLst>
          </p:cNvPr>
          <p:cNvSpPr txBox="1"/>
          <p:nvPr/>
        </p:nvSpPr>
        <p:spPr>
          <a:xfrm>
            <a:off x="1198880" y="6172200"/>
            <a:ext cx="8879840" cy="5232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sz="1400" i="1" dirty="0">
                <a:solidFill>
                  <a:srgbClr val="FF0000"/>
                </a:solidFill>
                <a:latin typeface="Aptos"/>
                <a:ea typeface="-apple-system"/>
                <a:cs typeface="-apple-system"/>
              </a:rPr>
              <a:t>Rushbrook, S. M. et al. British Society of Gastroenterology guidelines for the diagnosis and management of cholangiocarcinoma. Gut </a:t>
            </a:r>
            <a:r>
              <a:rPr lang="en-US" sz="1400" b="1" i="1" dirty="0">
                <a:solidFill>
                  <a:srgbClr val="FF0000"/>
                </a:solidFill>
                <a:latin typeface="Aptos"/>
                <a:ea typeface="-apple-system"/>
                <a:cs typeface="-apple-system"/>
              </a:rPr>
              <a:t>73</a:t>
            </a:r>
            <a:r>
              <a:rPr lang="en-US" sz="1400" i="1" dirty="0">
                <a:solidFill>
                  <a:srgbClr val="FF0000"/>
                </a:solidFill>
                <a:latin typeface="Aptos"/>
                <a:ea typeface="-apple-system"/>
                <a:cs typeface="-apple-system"/>
              </a:rPr>
              <a:t>, 16–46 (2023)</a:t>
            </a:r>
            <a:endParaRPr lang="en-US" sz="1400" i="1" dirty="0">
              <a:solidFill>
                <a:srgbClr val="FF0000"/>
              </a:solidFill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2148057768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>
            <a:extLst>
              <a:ext uri="{FF2B5EF4-FFF2-40B4-BE49-F238E27FC236}">
                <a16:creationId xmlns:a16="http://schemas.microsoft.com/office/drawing/2014/main" id="{4CD46C83-804D-24ED-E6E6-C7BFF68085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86000" y="438151"/>
            <a:ext cx="7315200" cy="55086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solidFill>
                  <a:srgbClr val="FF0000"/>
                </a:solidFill>
                <a:latin typeface="+mn-lt"/>
              </a:rPr>
              <a:t>Cholangiocarcinoma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88392026-EAB1-805D-4C8F-AFDEB33197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61555"/>
            <a:ext cx="10972800" cy="51260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Suspected malignant perihilar stricture due to cholangiocarcinoma</a:t>
            </a:r>
            <a:r>
              <a:rPr lang="en-US" sz="1800" dirty="0">
                <a:solidFill>
                  <a:schemeClr val="tx1"/>
                </a:solidFill>
                <a:latin typeface="+mn-lt"/>
              </a:rPr>
              <a:t>: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lvl="1"/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EUS-FNA/B and percutaneous biopsy of the primary lesion (perihilar stricture or mass) should be avoided: (</a:t>
            </a:r>
            <a:r>
              <a:rPr lang="en-US" sz="1800" b="0" i="0" dirty="0">
                <a:solidFill>
                  <a:srgbClr val="C00000"/>
                </a:solidFill>
                <a:effectLst/>
                <a:latin typeface="+mn-lt"/>
              </a:rPr>
              <a:t>seeding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)</a:t>
            </a:r>
          </a:p>
          <a:p>
            <a:pPr lvl="1"/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Instead, intraductal sampling should be favored. </a:t>
            </a:r>
          </a:p>
          <a:p>
            <a:pPr lvl="1"/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EUS-FNA/B (or percutaneous biopsy) should only be performed to sample associated lymphadenopathy.</a:t>
            </a:r>
          </a:p>
          <a:p>
            <a:pPr lvl="1"/>
            <a:endParaRPr lang="en-US" altLang="es-ES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ERCP </a:t>
            </a:r>
            <a:r>
              <a:rPr lang="en-US" altLang="es-ES" sz="1800" dirty="0">
                <a:solidFill>
                  <a:srgbClr val="C00000"/>
                </a:solidFill>
                <a:latin typeface="+mn-lt"/>
              </a:rPr>
              <a:t>features</a:t>
            </a:r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 suggestive of </a:t>
            </a:r>
            <a:r>
              <a:rPr lang="en-US" altLang="es-ES" sz="1800" dirty="0">
                <a:solidFill>
                  <a:srgbClr val="C00000"/>
                </a:solidFill>
                <a:latin typeface="+mn-lt"/>
              </a:rPr>
              <a:t>malignancy</a:t>
            </a:r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 stricture:</a:t>
            </a:r>
          </a:p>
          <a:p>
            <a:pPr lvl="1"/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Length &gt; 10 mm</a:t>
            </a:r>
          </a:p>
          <a:p>
            <a:pPr lvl="1"/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Irregular margins </a:t>
            </a:r>
          </a:p>
          <a:p>
            <a:pPr lvl="1"/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Abrupt transition from normal duct to stricture.</a:t>
            </a:r>
          </a:p>
          <a:p>
            <a:pPr lvl="1"/>
            <a:endParaRPr lang="en-US" altLang="es-ES" sz="1800" dirty="0">
              <a:solidFill>
                <a:schemeClr val="tx1"/>
              </a:solidFill>
              <a:latin typeface="+mn-lt"/>
            </a:endParaRPr>
          </a:p>
          <a:p>
            <a:pPr marL="0" indent="0">
              <a:buNone/>
            </a:pPr>
            <a:r>
              <a:rPr lang="en-US" altLang="es-ES" sz="1800" dirty="0">
                <a:solidFill>
                  <a:srgbClr val="C00000"/>
                </a:solidFill>
                <a:latin typeface="+mn-lt"/>
              </a:rPr>
              <a:t>Tissue multimodality</a:t>
            </a:r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: combine!</a:t>
            </a:r>
          </a:p>
          <a:p>
            <a:pPr lvl="1"/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Cytology brush </a:t>
            </a:r>
          </a:p>
          <a:p>
            <a:pPr lvl="1"/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Fluoroscopy-guided biopsies</a:t>
            </a:r>
          </a:p>
          <a:p>
            <a:pPr lvl="1"/>
            <a:r>
              <a:rPr lang="en-US" altLang="es-ES" sz="1800" dirty="0">
                <a:solidFill>
                  <a:schemeClr val="tx1"/>
                </a:solidFill>
                <a:latin typeface="+mn-lt"/>
              </a:rPr>
              <a:t>Biopsies under direct vision </a:t>
            </a:r>
            <a:r>
              <a:rPr lang="en-US" altLang="es-ES" sz="1800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 </a:t>
            </a:r>
            <a:r>
              <a:rPr lang="en-US" altLang="es-ES" sz="1800" b="1" dirty="0">
                <a:solidFill>
                  <a:schemeClr val="tx1"/>
                </a:solidFill>
                <a:latin typeface="+mn-lt"/>
                <a:sym typeface="Wingdings" panose="05000000000000000000" pitchFamily="2" charset="2"/>
              </a:rPr>
              <a:t>Cholangioscopy</a:t>
            </a:r>
            <a:endParaRPr lang="en-US" altLang="es-ES" sz="1800" b="1" dirty="0">
              <a:solidFill>
                <a:schemeClr val="tx1"/>
              </a:solidFill>
              <a:latin typeface="+mn-lt"/>
            </a:endParaRPr>
          </a:p>
          <a:p>
            <a:endParaRPr lang="en-US" altLang="es-ES" sz="1800" dirty="0">
              <a:latin typeface="+mn-lt"/>
            </a:endParaRPr>
          </a:p>
        </p:txBody>
      </p:sp>
      <p:sp>
        <p:nvSpPr>
          <p:cNvPr id="14341" name="AutoShape 6" descr="http://radiographics.rsna.com/content/20/4/959/F47.small.gif">
            <a:extLst>
              <a:ext uri="{FF2B5EF4-FFF2-40B4-BE49-F238E27FC236}">
                <a16:creationId xmlns:a16="http://schemas.microsoft.com/office/drawing/2014/main" id="{EEBE8BEB-E787-83DA-F08B-96AFEE403ECC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5948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 b="1">
                <a:solidFill>
                  <a:srgbClr val="FFFFFF"/>
                </a:solidFill>
                <a:latin typeface="Trebuchet MS" panose="020B0603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s-CO" altLang="es-ES"/>
          </a:p>
        </p:txBody>
      </p:sp>
      <p:pic>
        <p:nvPicPr>
          <p:cNvPr id="14342" name="Picture 8" descr="https://encrypted-tbn1.google.com/images?q=tbn:ANd9GcT5ZNi8JxkEzq88UUUQrZ-kus8Nxkk-26cPgfaOW0dcHx3TgSLZJA">
            <a:extLst>
              <a:ext uri="{FF2B5EF4-FFF2-40B4-BE49-F238E27FC236}">
                <a16:creationId xmlns:a16="http://schemas.microsoft.com/office/drawing/2014/main" id="{26455ACA-38D9-6D8D-860C-2B4F9B1699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3404" y="2656348"/>
            <a:ext cx="3455591" cy="34555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uadroTexto 1">
            <a:extLst>
              <a:ext uri="{FF2B5EF4-FFF2-40B4-BE49-F238E27FC236}">
                <a16:creationId xmlns:a16="http://schemas.microsoft.com/office/drawing/2014/main" id="{4293B346-A520-54EE-F7B9-5706722012E8}"/>
              </a:ext>
            </a:extLst>
          </p:cNvPr>
          <p:cNvSpPr txBox="1"/>
          <p:nvPr/>
        </p:nvSpPr>
        <p:spPr>
          <a:xfrm>
            <a:off x="2048256" y="6339784"/>
            <a:ext cx="8250977" cy="2000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700" dirty="0" err="1"/>
              <a:t>Dorrell</a:t>
            </a:r>
            <a:r>
              <a:rPr lang="es-ES" sz="700" dirty="0"/>
              <a:t> R, </a:t>
            </a:r>
            <a:r>
              <a:rPr lang="es-ES" sz="700" dirty="0" err="1"/>
              <a:t>Pawa</a:t>
            </a:r>
            <a:r>
              <a:rPr lang="es-ES" sz="700" dirty="0"/>
              <a:t> S, Zhou Y, </a:t>
            </a:r>
            <a:r>
              <a:rPr lang="es-ES" sz="700" dirty="0" err="1"/>
              <a:t>Lalwani</a:t>
            </a:r>
            <a:r>
              <a:rPr lang="es-ES" sz="700" dirty="0"/>
              <a:t> N, </a:t>
            </a:r>
            <a:r>
              <a:rPr lang="es-ES" sz="700" dirty="0" err="1"/>
              <a:t>Pawa</a:t>
            </a:r>
            <a:r>
              <a:rPr lang="es-ES" sz="700" dirty="0"/>
              <a:t> R. </a:t>
            </a:r>
            <a:r>
              <a:rPr lang="es-ES" sz="700" dirty="0" err="1"/>
              <a:t>The</a:t>
            </a:r>
            <a:r>
              <a:rPr lang="es-ES" sz="700" dirty="0"/>
              <a:t> </a:t>
            </a:r>
            <a:r>
              <a:rPr lang="es-ES" sz="700" dirty="0" err="1"/>
              <a:t>diagnostic</a:t>
            </a:r>
            <a:r>
              <a:rPr lang="es-ES" sz="700" dirty="0"/>
              <a:t> </a:t>
            </a:r>
            <a:r>
              <a:rPr lang="es-ES" sz="700" dirty="0" err="1"/>
              <a:t>dilemma</a:t>
            </a:r>
            <a:r>
              <a:rPr lang="es-ES" sz="700" dirty="0"/>
              <a:t> </a:t>
            </a:r>
            <a:r>
              <a:rPr lang="es-ES" sz="700" dirty="0" err="1"/>
              <a:t>of</a:t>
            </a:r>
            <a:r>
              <a:rPr lang="es-ES" sz="700" dirty="0"/>
              <a:t> </a:t>
            </a:r>
            <a:r>
              <a:rPr lang="es-ES" sz="700" dirty="0" err="1"/>
              <a:t>malignant</a:t>
            </a:r>
            <a:r>
              <a:rPr lang="es-ES" sz="700" dirty="0"/>
              <a:t> </a:t>
            </a:r>
            <a:r>
              <a:rPr lang="es-ES" sz="700" dirty="0" err="1"/>
              <a:t>biliary</a:t>
            </a:r>
            <a:r>
              <a:rPr lang="es-ES" sz="700" dirty="0"/>
              <a:t> </a:t>
            </a:r>
            <a:r>
              <a:rPr lang="es-ES" sz="700" dirty="0" err="1"/>
              <a:t>strictures</a:t>
            </a:r>
            <a:r>
              <a:rPr lang="es-ES" sz="700" dirty="0"/>
              <a:t>. </a:t>
            </a:r>
            <a:r>
              <a:rPr lang="es-ES" sz="700" dirty="0" err="1"/>
              <a:t>Diagnostics</a:t>
            </a:r>
            <a:r>
              <a:rPr lang="es-ES" sz="700" dirty="0"/>
              <a:t> (</a:t>
            </a:r>
            <a:r>
              <a:rPr lang="es-ES" sz="700" dirty="0" err="1"/>
              <a:t>Basel</a:t>
            </a:r>
            <a:r>
              <a:rPr lang="es-ES" sz="700" dirty="0"/>
              <a:t>) [Internet]. 2020;10(5):337. Disponible en: http://dx.doi.org/10.3390/diagnostics10050337</a:t>
            </a:r>
          </a:p>
        </p:txBody>
      </p:sp>
    </p:spTree>
    <p:extLst>
      <p:ext uri="{BB962C8B-B14F-4D97-AF65-F5344CB8AC3E}">
        <p14:creationId xmlns:p14="http://schemas.microsoft.com/office/powerpoint/2010/main" val="974516317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E4F28-1EDE-7E03-B360-E68D0CAA19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6477" y="533400"/>
            <a:ext cx="10572750" cy="594702"/>
          </a:xfrm>
        </p:spPr>
        <p:txBody>
          <a:bodyPr>
            <a:normAutofit/>
          </a:bodyPr>
          <a:lstStyle/>
          <a:p>
            <a:r>
              <a:rPr lang="en-US" dirty="0"/>
              <a:t>Hilar biliary strictures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9723BFC-5E4B-6D2A-9F16-882BC2A9230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9508" y="1285563"/>
            <a:ext cx="8675077" cy="4470649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A298E3F8-7B79-C328-EEA9-12E858637F32}"/>
              </a:ext>
            </a:extLst>
          </p:cNvPr>
          <p:cNvSpPr txBox="1"/>
          <p:nvPr/>
        </p:nvSpPr>
        <p:spPr>
          <a:xfrm>
            <a:off x="10304688" y="5078518"/>
            <a:ext cx="172496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200" b="0" i="0" u="none" strike="noStrike" dirty="0">
                <a:effectLst/>
                <a:latin typeface="Cambria" panose="02040503050406030204" pitchFamily="18" charset="0"/>
              </a:rPr>
              <a:t>European Society of Gastrointestinal Endoscopy (ESGE) Guideline. Endoscopy. 2024 Dec 17.</a:t>
            </a:r>
            <a:endParaRPr lang="en-GB" sz="1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9449549"/>
      </p:ext>
    </p:extLst>
  </p:cSld>
  <p:clrMapOvr>
    <a:masterClrMapping/>
  </p:clrMapOvr>
  <p:transition/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BEA5BBAF617194180ED16AA2A420127" ma:contentTypeVersion="16" ma:contentTypeDescription="Create a new document." ma:contentTypeScope="" ma:versionID="e2ff7999641034ccf02434f63235cd5e">
  <xsd:schema xmlns:xsd="http://www.w3.org/2001/XMLSchema" xmlns:xs="http://www.w3.org/2001/XMLSchema" xmlns:p="http://schemas.microsoft.com/office/2006/metadata/properties" xmlns:ns2="44a56295-c29e-4898-8136-a54736c65b82" xmlns:ns3="46a0113c-51a7-461c-9c10-b5d63a4c81e9" xmlns:ns4="e7eff012-9bd9-4a73-9917-c988d9fae3ff" targetNamespace="http://schemas.microsoft.com/office/2006/metadata/properties" ma:root="true" ma:fieldsID="4b382560f5a41e73eb24106e34947684" ns2:_="" ns3:_="" ns4:_="">
    <xsd:import namespace="44a56295-c29e-4898-8136-a54736c65b82"/>
    <xsd:import namespace="46a0113c-51a7-461c-9c10-b5d63a4c81e9"/>
    <xsd:import namespace="e7eff012-9bd9-4a73-9917-c988d9fae3ff"/>
    <xsd:element name="properties">
      <xsd:complexType>
        <xsd:sequence>
          <xsd:element name="documentManagement">
            <xsd:complexType>
              <xsd:all>
                <xsd:element ref="ns2:Descriptions" minOccurs="0"/>
                <xsd:element ref="ns2:Keyword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4:SharedWithUsers" minOccurs="0"/>
                <xsd:element ref="ns4:SharedWithDetail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4a56295-c29e-4898-8136-a54736c65b82" elementFormDefault="qualified">
    <xsd:import namespace="http://schemas.microsoft.com/office/2006/documentManagement/types"/>
    <xsd:import namespace="http://schemas.microsoft.com/office/infopath/2007/PartnerControls"/>
    <xsd:element name="Descriptions" ma:index="8" nillable="true" ma:displayName="Descriptions" ma:description="Describe your document to make it appear at the top of search results" ma:internalName="Descriptions">
      <xsd:simpleType>
        <xsd:restriction base="dms:Note">
          <xsd:maxLength value="255"/>
        </xsd:restriction>
      </xsd:simpleType>
    </xsd:element>
    <xsd:element name="Keyword" ma:index="9" nillable="true" ma:displayName="Keyword" ma:description="Enter list of terms separated by semi-colon(;)" ma:internalName="Keyword">
      <xsd:simpleType>
        <xsd:restriction base="dms:Text">
          <xsd:maxLength value="255"/>
        </xsd:restriction>
      </xsd:simpleType>
    </xsd:element>
    <xsd:element name="TaxCatchAll" ma:index="18" nillable="true" ma:displayName="Taxonomy Catch All Column" ma:hidden="true" ma:list="{730eadd1-d76f-49f5-a02a-65cf351f0de9}" ma:internalName="TaxCatchAll" ma:showField="CatchAllData" ma:web="e7eff012-9bd9-4a73-9917-c988d9fae3f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6a0113c-51a7-461c-9c10-b5d63a4c81e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ee89e71-04cd-405e-9ca3-99e020c1694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eff012-9bd9-4a73-9917-c988d9fae3ff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haredContentType xmlns="Microsoft.SharePoint.Taxonomy.ContentTypeSync" SourceId="1ee89e71-04cd-405e-9ca3-99e020c1694d" ContentTypeId="0x0101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Keyword xmlns="44a56295-c29e-4898-8136-a54736c65b82" xsi:nil="true"/>
    <lcf76f155ced4ddcb4097134ff3c332f xmlns="46a0113c-51a7-461c-9c10-b5d63a4c81e9">
      <Terms xmlns="http://schemas.microsoft.com/office/infopath/2007/PartnerControls"/>
    </lcf76f155ced4ddcb4097134ff3c332f>
    <TaxCatchAll xmlns="44a56295-c29e-4898-8136-a54736c65b82" xsi:nil="true"/>
    <Descriptions xmlns="44a56295-c29e-4898-8136-a54736c65b82" xsi:nil="true"/>
  </documentManagement>
</p:properties>
</file>

<file path=customXml/itemProps1.xml><?xml version="1.0" encoding="utf-8"?>
<ds:datastoreItem xmlns:ds="http://schemas.openxmlformats.org/officeDocument/2006/customXml" ds:itemID="{D9C78294-188E-45E4-ACEC-8BB096863D47}"/>
</file>

<file path=customXml/itemProps2.xml><?xml version="1.0" encoding="utf-8"?>
<ds:datastoreItem xmlns:ds="http://schemas.openxmlformats.org/officeDocument/2006/customXml" ds:itemID="{A879CD28-B682-42B1-8CEC-8B32D92162E4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003245F9-820D-4870-8E0C-EEC0B20BB9C0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D5B09E80-51D9-4789-B742-C514C02B4F91}">
  <ds:schemaRefs>
    <ds:schemaRef ds:uri="http://schemas.microsoft.com/office/2006/metadata/properties"/>
    <ds:schemaRef ds:uri="http://schemas.microsoft.com/office/infopath/2007/PartnerControls"/>
    <ds:schemaRef ds:uri="44a56295-c29e-4898-8136-a54736c65b82"/>
    <ds:schemaRef ds:uri="46a0113c-51a7-461c-9c10-b5d63a4c81e9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401</TotalTime>
  <Words>1945</Words>
  <Application>Microsoft Office PowerPoint</Application>
  <PresentationFormat>Panorámica</PresentationFormat>
  <Paragraphs>223</Paragraphs>
  <Slides>26</Slides>
  <Notes>1</Notes>
  <HiddenSlides>1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5" baseType="lpstr">
      <vt:lpstr>Aptos</vt:lpstr>
      <vt:lpstr>Arial</vt:lpstr>
      <vt:lpstr>BlinkMacSystemFont</vt:lpstr>
      <vt:lpstr>Calibri</vt:lpstr>
      <vt:lpstr>Cambria</vt:lpstr>
      <vt:lpstr>inherit</vt:lpstr>
      <vt:lpstr>Trebuchet MS</vt:lpstr>
      <vt:lpstr>Wingdings</vt:lpstr>
      <vt:lpstr>Tema de Office</vt:lpstr>
      <vt:lpstr>Presentación de PowerPoint</vt:lpstr>
      <vt:lpstr>Optimal Mangemnet of Biliary Strictures</vt:lpstr>
      <vt:lpstr>Presentación de PowerPoint</vt:lpstr>
      <vt:lpstr>Biliary Strictures are a Baffling situation</vt:lpstr>
      <vt:lpstr>ERCP and CCA</vt:lpstr>
      <vt:lpstr>Distal biliary strictures</vt:lpstr>
      <vt:lpstr>Perihilar biliary strictures</vt:lpstr>
      <vt:lpstr>Cholangiocarcinoma</vt:lpstr>
      <vt:lpstr>Hilar biliary strictures</vt:lpstr>
      <vt:lpstr>Perihilar biliary strictures</vt:lpstr>
      <vt:lpstr>Suspected cholangiocarcinoma or indeterminate</vt:lpstr>
      <vt:lpstr>Digital Cholangioscopy and AI</vt:lpstr>
      <vt:lpstr>Drainage of biliary strictures</vt:lpstr>
      <vt:lpstr>Drainage of biliary strictures</vt:lpstr>
      <vt:lpstr>Biliary drainage </vt:lpstr>
      <vt:lpstr>Pre-operative biliary drainage</vt:lpstr>
      <vt:lpstr>Drainage of malignant biliary strictures</vt:lpstr>
      <vt:lpstr>Presentación de PowerPoint</vt:lpstr>
      <vt:lpstr>Presentación de PowerPoint</vt:lpstr>
      <vt:lpstr>Drainage of malignant biliary strictures</vt:lpstr>
      <vt:lpstr>Drainage of malignant biliary strictures</vt:lpstr>
      <vt:lpstr>Drainage of malignant biliary strictures</vt:lpstr>
      <vt:lpstr>Drainage of malignant biliary strictures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Marta Bayón García</dc:creator>
  <cp:lastModifiedBy>Mateos, Alberto</cp:lastModifiedBy>
  <cp:revision>159</cp:revision>
  <dcterms:created xsi:type="dcterms:W3CDTF">2026-01-22T09:00:21Z</dcterms:created>
  <dcterms:modified xsi:type="dcterms:W3CDTF">2026-03-06T09:05:57Z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0x010100DBEA5BBAF617194180ED16AA2A420127</vt:lpwstr>
  </property>
  <property fmtid="{D5CDD505-2E9C-101B-9397-08002B2CF9AE}" pid="3" name="MediaServiceImageTags">
    <vt:lpwstr/>
  </property>
</Properties>
</file>